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Lst>
  <p:sldSz cy="6858000" cx="12192000"/>
  <p:notesSz cx="6858000" cy="9144000"/>
  <p:embeddedFontLst>
    <p:embeddedFont>
      <p:font typeface="Roboto Black"/>
      <p:bold r:id="rId134"/>
      <p:boldItalic r:id="rId135"/>
    </p:embeddedFont>
    <p:embeddedFont>
      <p:font typeface="Roboto"/>
      <p:regular r:id="rId136"/>
      <p:bold r:id="rId137"/>
      <p:italic r:id="rId138"/>
      <p:boldItalic r:id="rId139"/>
    </p:embeddedFont>
    <p:embeddedFont>
      <p:font typeface="Lato"/>
      <p:regular r:id="rId140"/>
      <p:bold r:id="rId141"/>
      <p:italic r:id="rId142"/>
      <p:boldItalic r:id="rId143"/>
    </p:embeddedFont>
    <p:embeddedFont>
      <p:font typeface="Roboto Light"/>
      <p:regular r:id="rId144"/>
      <p:bold r:id="rId145"/>
      <p:italic r:id="rId146"/>
      <p:boldItalic r:id="rId147"/>
    </p:embeddedFont>
    <p:embeddedFont>
      <p:font typeface="Open Sans ExtraBold"/>
      <p:bold r:id="rId148"/>
      <p:boldItalic r:id="rId149"/>
    </p:embeddedFont>
    <p:embeddedFont>
      <p:font typeface="Open Sans"/>
      <p:regular r:id="rId150"/>
      <p:bold r:id="rId151"/>
      <p:italic r:id="rId152"/>
      <p:boldItalic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4" roundtripDataSignature="AMtx7mg75JSHpRCVHcoZnK5wAvLd0cFSD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ILIANA HERNÁND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51BADE-28D3-435E-B526-344827CF1206}">
  <a:tblStyle styleId="{9751BADE-28D3-435E-B526-344827CF1206}" styleName="Table_0">
    <a:wholeTbl>
      <a:tcTxStyle b="off" i="off">
        <a:font>
          <a:latin typeface="Arial"/>
          <a:ea typeface="Arial"/>
          <a:cs typeface="Arial"/>
        </a:font>
        <a:srgbClr val="2E75B5"/>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fill>
          <a:solidFill>
            <a:srgbClr val="DEEBF6"/>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3EF07D0-6E1D-42C5-9210-C02F29A51A2C}"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8F54D9A-6878-4A49-949D-00CFE64CA1A7}"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OpenSans-regular.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penSansExtraBold-boldItalic.fntdata"/><Relationship Id="rId4" Type="http://schemas.openxmlformats.org/officeDocument/2006/relationships/commentAuthors" Target="commentAuthors.xml"/><Relationship Id="rId148" Type="http://schemas.openxmlformats.org/officeDocument/2006/relationships/font" Target="fonts/OpenSansExtraBold-bold.fntdata"/><Relationship Id="rId9" Type="http://schemas.openxmlformats.org/officeDocument/2006/relationships/slide" Target="slides/slide3.xml"/><Relationship Id="rId143" Type="http://schemas.openxmlformats.org/officeDocument/2006/relationships/font" Target="fonts/Lato-boldItalic.fntdata"/><Relationship Id="rId142" Type="http://schemas.openxmlformats.org/officeDocument/2006/relationships/font" Target="fonts/Lato-italic.fntdata"/><Relationship Id="rId141" Type="http://schemas.openxmlformats.org/officeDocument/2006/relationships/font" Target="fonts/Lato-bold.fntdata"/><Relationship Id="rId140" Type="http://schemas.openxmlformats.org/officeDocument/2006/relationships/font" Target="fonts/Lato-regular.fntdata"/><Relationship Id="rId5" Type="http://schemas.openxmlformats.org/officeDocument/2006/relationships/slideMaster" Target="slideMasters/slideMaster1.xml"/><Relationship Id="rId147" Type="http://schemas.openxmlformats.org/officeDocument/2006/relationships/font" Target="fonts/RobotoLight-boldItalic.fntdata"/><Relationship Id="rId6" Type="http://schemas.openxmlformats.org/officeDocument/2006/relationships/notesMaster" Target="notesMasters/notesMaster1.xml"/><Relationship Id="rId146" Type="http://schemas.openxmlformats.org/officeDocument/2006/relationships/font" Target="fonts/RobotoLight-italic.fntdata"/><Relationship Id="rId7" Type="http://schemas.openxmlformats.org/officeDocument/2006/relationships/slide" Target="slides/slide1.xml"/><Relationship Id="rId145" Type="http://schemas.openxmlformats.org/officeDocument/2006/relationships/font" Target="fonts/RobotoLight-bold.fntdata"/><Relationship Id="rId8" Type="http://schemas.openxmlformats.org/officeDocument/2006/relationships/slide" Target="slides/slide2.xml"/><Relationship Id="rId144" Type="http://schemas.openxmlformats.org/officeDocument/2006/relationships/font" Target="fonts/RobotoLight-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oboto-boldItalic.fntdata"/><Relationship Id="rId138" Type="http://schemas.openxmlformats.org/officeDocument/2006/relationships/font" Target="fonts/Roboto-italic.fntdata"/><Relationship Id="rId137" Type="http://schemas.openxmlformats.org/officeDocument/2006/relationships/font" Target="fonts/Roboto-bold.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font" Target="fonts/Roboto-regular.fntdata"/><Relationship Id="rId135" Type="http://schemas.openxmlformats.org/officeDocument/2006/relationships/font" Target="fonts/RobotoBlack-boldItalic.fntdata"/><Relationship Id="rId134" Type="http://schemas.openxmlformats.org/officeDocument/2006/relationships/font" Target="fonts/RobotoBlack-bold.fntdata"/><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customschemas.google.com/relationships/presentationmetadata" Target="metadata"/><Relationship Id="rId58" Type="http://schemas.openxmlformats.org/officeDocument/2006/relationships/slide" Target="slides/slide52.xml"/><Relationship Id="rId153" Type="http://schemas.openxmlformats.org/officeDocument/2006/relationships/font" Target="fonts/OpenSans-boldItalic.fntdata"/><Relationship Id="rId152" Type="http://schemas.openxmlformats.org/officeDocument/2006/relationships/font" Target="fonts/OpenSans-italic.fntdata"/><Relationship Id="rId151" Type="http://schemas.openxmlformats.org/officeDocument/2006/relationships/font" Target="fonts/OpenSans-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23T18:41:58.098">
    <p:pos x="396" y="2807"/>
    <p:text>Actualizar</p:text>
    <p:extLst>
      <p:ext uri="{C676402C-5697-4E1C-873F-D02D1690AC5C}">
        <p15:threadingInfo timeZoneBias="0"/>
      </p:ext>
      <p:ext uri="http://customooxmlschemas.google.com/">
        <go:slidesCustomData xmlns:go="http://customooxmlschemas.google.com/" commentPostId="AAABBLpz_wI"/>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3-11-23T18:55:15.079">
    <p:pos x="531" y="-17"/>
    <p:text>actualizar</p:text>
    <p:extLst>
      <p:ext uri="{C676402C-5697-4E1C-873F-D02D1690AC5C}">
        <p15:threadingInfo timeZoneBias="0"/>
      </p:ext>
      <p:ext uri="http://customooxmlschemas.google.com/">
        <go:slidesCustomData xmlns:go="http://customooxmlschemas.google.com/" commentPostId="AAABBLp0AAw"/>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1-23T18:42:18.682">
    <p:pos x="3248" y="374"/>
    <p:text>Actualizar</p:text>
    <p:extLst>
      <p:ext uri="{C676402C-5697-4E1C-873F-D02D1690AC5C}">
        <p15:threadingInfo timeZoneBias="0"/>
      </p:ext>
      <p:ext uri="http://customooxmlschemas.google.com/">
        <go:slidesCustomData xmlns:go="http://customooxmlschemas.google.com/" commentPostId="AAABBLp0AAM"/>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1-23T18:44:12.546">
    <p:pos x="200" y="164"/>
    <p:text>Detalle de los componentes</p:text>
    <p:extLst>
      <p:ext uri="{C676402C-5697-4E1C-873F-D02D1690AC5C}">
        <p15:threadingInfo timeZoneBias="0"/>
      </p:ext>
      <p:ext uri="http://customooxmlschemas.google.com/">
        <go:slidesCustomData xmlns:go="http://customooxmlschemas.google.com/" commentPostId="AAABBLp0AAQ"/>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1-23T18:45:26.194">
    <p:pos x="531" y="518"/>
    <p:text>Descripción de roles</p:text>
    <p:extLst>
      <p:ext uri="{C676402C-5697-4E1C-873F-D02D1690AC5C}">
        <p15:threadingInfo timeZoneBias="0"/>
      </p:ext>
      <p:ext uri="http://customooxmlschemas.google.com/">
        <go:slidesCustomData xmlns:go="http://customooxmlschemas.google.com/" commentPostId="AAABBLp0AAU"/>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1-23T18:46:16.390">
    <p:pos x="254" y="1391"/>
    <p:text>Revisar</p:text>
    <p:extLst>
      <p:ext uri="{C676402C-5697-4E1C-873F-D02D1690AC5C}">
        <p15:threadingInfo timeZoneBias="0"/>
      </p:ext>
      <p:ext uri="http://customooxmlschemas.google.com/">
        <go:slidesCustomData xmlns:go="http://customooxmlschemas.google.com/" commentPostId="AAABBLp0AAY"/>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11-23T18:46:37.008">
    <p:pos x="2637" y="3320"/>
    <p:text>Revisar</p:text>
    <p:extLst>
      <p:ext uri="{C676402C-5697-4E1C-873F-D02D1690AC5C}">
        <p15:threadingInfo timeZoneBias="0"/>
      </p:ext>
      <p:ext uri="http://customooxmlschemas.google.com/">
        <go:slidesCustomData xmlns:go="http://customooxmlschemas.google.com/" commentPostId="AAABBLp0AAc"/>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11-23T18:46:46.707">
    <p:pos x="4325" y="3192"/>
    <p:text>Revisar</p:text>
    <p:extLst>
      <p:ext uri="{C676402C-5697-4E1C-873F-D02D1690AC5C}">
        <p15:threadingInfo timeZoneBias="0"/>
      </p:ext>
      <p:ext uri="http://customooxmlschemas.google.com/">
        <go:slidesCustomData xmlns:go="http://customooxmlschemas.google.com/" commentPostId="AAABBLp0AAg"/>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11-23T18:52:13.620">
    <p:pos x="531" y="-17"/>
    <p:text>revisar</p:text>
    <p:extLst>
      <p:ext uri="{C676402C-5697-4E1C-873F-D02D1690AC5C}">
        <p15:threadingInfo timeZoneBias="0"/>
      </p:ext>
      <p:ext uri="http://customooxmlschemas.google.com/">
        <go:slidesCustomData xmlns:go="http://customooxmlschemas.google.com/" commentPostId="AAABBLp0AAo"/>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3-11-23T18:54:17.823">
    <p:pos x="1041" y="1569"/>
    <p:text>revisar</p:text>
    <p:extLst>
      <p:ext uri="{C676402C-5697-4E1C-873F-D02D1690AC5C}">
        <p15:threadingInfo timeZoneBias="0"/>
      </p:ext>
      <p:ext uri="http://customooxmlschemas.google.com/">
        <go:slidesCustomData xmlns:go="http://customooxmlschemas.google.com/" commentPostId="AAABBLp0AA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e745b8efd_1_2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29e745b8efd_1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29e745b8efd_1_24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4" name="Google Shape;1794;g29e745b8efd_1_2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9e745b8efd_1_24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8" name="Google Shape;1808;g29e745b8efd_1_2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29e745b8efd_1_25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7" name="Google Shape;1827;g29e745b8efd_1_2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9e745b8efd_1_25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0" name="Google Shape;1840;g29e745b8efd_1_2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9e745b8efd_1_25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6" name="Google Shape;1856;g29e745b8efd_1_2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29e745b8efd_1_25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6" name="Google Shape;1866;g29e745b8efd_1_2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29e745b8efd_1_25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3" name="Google Shape;1873;g29e745b8efd_1_2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9e745b8efd_1_25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1" name="Google Shape;1901;g29e745b8efd_1_25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9e745b8efd_1_26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4" name="Google Shape;1924;g29e745b8efd_1_2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9e745b8efd_1_26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3" name="Google Shape;1933;g29e745b8efd_1_2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e745b8efd_1_3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29e745b8efd_1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29e745b8efd_1_26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39" name="Google Shape;1939;g29e745b8efd_1_26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29e745b8efd_1_26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0" name="Google Shape;1950;g29e745b8efd_1_2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29e745b8efd_1_26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9" name="Google Shape;1969;g29e745b8efd_1_2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29e745b8efd_1_26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0" name="Google Shape;1980;g29e745b8efd_1_26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29e745b8efd_1_26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9" name="Google Shape;1999;g29e745b8efd_1_26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29e745b8efd_1_26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0" name="Google Shape;2010;g29e745b8efd_1_26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29e745b8efd_1_26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38100" rtl="0" algn="l">
              <a:lnSpc>
                <a:spcPct val="128571"/>
              </a:lnSpc>
              <a:spcBef>
                <a:spcPts val="0"/>
              </a:spcBef>
              <a:spcAft>
                <a:spcPts val="0"/>
              </a:spcAft>
              <a:buSzPts val="1100"/>
              <a:buNone/>
            </a:pPr>
            <a:r>
              <a:t/>
            </a:r>
            <a:endParaRPr sz="2100">
              <a:solidFill>
                <a:srgbClr val="E8EAED"/>
              </a:solidFill>
              <a:highlight>
                <a:srgbClr val="303134"/>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020" name="Google Shape;2020;g29e745b8efd_1_26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29e745b8efd_1_27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38100" rtl="0" algn="l">
              <a:lnSpc>
                <a:spcPct val="128571"/>
              </a:lnSpc>
              <a:spcBef>
                <a:spcPts val="0"/>
              </a:spcBef>
              <a:spcAft>
                <a:spcPts val="0"/>
              </a:spcAft>
              <a:buSzPts val="1100"/>
              <a:buNone/>
            </a:pPr>
            <a:r>
              <a:t/>
            </a:r>
            <a:endParaRPr sz="2100">
              <a:solidFill>
                <a:srgbClr val="E8EAED"/>
              </a:solidFill>
              <a:highlight>
                <a:srgbClr val="303134"/>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053" name="Google Shape;2053;g29e745b8efd_1_27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29e745b8efd_1_27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6" name="Google Shape;2086;g29e745b8efd_1_2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29eaaeb3f5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7" name="Google Shape;2097;g29eaaeb3f5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8" name="Google Shape;2098;g29eaaeb3f5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e745b8efd_1_3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29e745b8efd_1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29e745b8efd_1_28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04" name="Google Shape;2104;g29e745b8efd_1_2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29e745b8efd_1_29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38100" rtl="0" algn="l">
              <a:lnSpc>
                <a:spcPct val="128571"/>
              </a:lnSpc>
              <a:spcBef>
                <a:spcPts val="0"/>
              </a:spcBef>
              <a:spcAft>
                <a:spcPts val="0"/>
              </a:spcAft>
              <a:buSzPts val="1100"/>
              <a:buNone/>
            </a:pPr>
            <a:r>
              <a:t/>
            </a:r>
            <a:endParaRPr sz="2100">
              <a:solidFill>
                <a:srgbClr val="E8EAED"/>
              </a:solidFill>
              <a:highlight>
                <a:srgbClr val="303134"/>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186" name="Google Shape;2186;g29e745b8efd_1_29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29e745b8efd_1_27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18" name="Google Shape;2218;g29e745b8efd_1_2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29e745b8efd_1_29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0" name="Google Shape;2290;g29e745b8efd_1_29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9e745b8efd_1_29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6" name="Google Shape;2296;g29e745b8efd_1_29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7" name="Google Shape;2297;g29e745b8efd_1_29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29e745b8efd_1_29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3" name="Google Shape;2303;g29e745b8efd_1_29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4" name="Google Shape;2304;g29e745b8efd_1_29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29e745b8efd_1_29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0" name="Google Shape;2310;g29e745b8efd_1_29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1" name="Google Shape;2311;g29e745b8efd_1_29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f5fade0f96_0_1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800"/>
              </a:spcBef>
              <a:spcAft>
                <a:spcPts val="0"/>
              </a:spcAft>
              <a:buSzPts val="1400"/>
              <a:buNone/>
            </a:pPr>
            <a:r>
              <a:t/>
            </a:r>
            <a:endParaRPr/>
          </a:p>
        </p:txBody>
      </p:sp>
      <p:sp>
        <p:nvSpPr>
          <p:cNvPr id="2317" name="Google Shape;2317;gf5fade0f96_0_1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e745b8efd_1_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29e745b8efd_1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e745b8efd_1_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29e745b8efd_1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e745b8efd_1_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29e745b8efd_1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e745b8efd_1_2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29e745b8efd_1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e745b8efd_1_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29e745b8efd_1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bfcee8d99_0_6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fbfcee8d99_0_6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e745b8efd_1_3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2" name="Google Shape;332;g29e745b8efd_1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e745b8efd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29e745b8ef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bfcee8d99_0_3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1" name="Google Shape;341;gfbfcee8d99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bfcee8d99_0_3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b="1" lang="es-CO">
                <a:solidFill>
                  <a:srgbClr val="616161"/>
                </a:solidFill>
                <a:highlight>
                  <a:srgbClr val="FFFFFF"/>
                </a:highlight>
                <a:latin typeface="Open Sans"/>
                <a:ea typeface="Open Sans"/>
                <a:cs typeface="Open Sans"/>
                <a:sym typeface="Open Sans"/>
              </a:rPr>
              <a:t>Lean Enterprise</a:t>
            </a:r>
            <a:r>
              <a:rPr lang="es-CO">
                <a:solidFill>
                  <a:srgbClr val="616161"/>
                </a:solidFill>
                <a:highlight>
                  <a:srgbClr val="FFFFFF"/>
                </a:highlight>
                <a:latin typeface="Open Sans"/>
                <a:ea typeface="Open Sans"/>
                <a:cs typeface="Open Sans"/>
                <a:sym typeface="Open Sans"/>
              </a:rPr>
              <a:t> es una estrategia de negocios que:</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s-CO">
                <a:solidFill>
                  <a:srgbClr val="616161"/>
                </a:solidFill>
                <a:highlight>
                  <a:srgbClr val="FFFFFF"/>
                </a:highlight>
                <a:latin typeface="Open Sans"/>
                <a:ea typeface="Open Sans"/>
                <a:cs typeface="Open Sans"/>
                <a:sym typeface="Open Sans"/>
              </a:rPr>
              <a:t>•Impulsa a “repensar” qué hacemos en nuestra Empresa y Cómo lo hacemos</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s-CO">
                <a:solidFill>
                  <a:srgbClr val="616161"/>
                </a:solidFill>
                <a:highlight>
                  <a:srgbClr val="FFFFFF"/>
                </a:highlight>
                <a:latin typeface="Open Sans"/>
                <a:ea typeface="Open Sans"/>
                <a:cs typeface="Open Sans"/>
                <a:sym typeface="Open Sans"/>
              </a:rPr>
              <a:t>•Enfoca a todos y cada uno en el Flujo de Valor de la Compañía</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s-CO">
                <a:solidFill>
                  <a:srgbClr val="616161"/>
                </a:solidFill>
                <a:highlight>
                  <a:srgbClr val="FFFFFF"/>
                </a:highlight>
                <a:latin typeface="Open Sans"/>
                <a:ea typeface="Open Sans"/>
                <a:cs typeface="Open Sans"/>
                <a:sym typeface="Open Sans"/>
              </a:rPr>
              <a:t>Lean Enterprise puede resumirse en:</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s-CO">
                <a:solidFill>
                  <a:srgbClr val="616161"/>
                </a:solidFill>
                <a:highlight>
                  <a:srgbClr val="FFFFFF"/>
                </a:highlight>
                <a:latin typeface="Open Sans"/>
                <a:ea typeface="Open Sans"/>
                <a:cs typeface="Open Sans"/>
                <a:sym typeface="Open Sans"/>
              </a:rPr>
              <a:t>Una herramienta integrada, que a través de:</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s-CO">
                <a:solidFill>
                  <a:srgbClr val="616161"/>
                </a:solidFill>
                <a:highlight>
                  <a:srgbClr val="FFFFFF"/>
                </a:highlight>
                <a:latin typeface="Open Sans"/>
                <a:ea typeface="Open Sans"/>
                <a:cs typeface="Open Sans"/>
                <a:sym typeface="Open Sans"/>
              </a:rPr>
              <a:t>−capacitación al personal</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s-CO">
                <a:solidFill>
                  <a:srgbClr val="616161"/>
                </a:solidFill>
                <a:highlight>
                  <a:srgbClr val="FFFFFF"/>
                </a:highlight>
                <a:latin typeface="Open Sans"/>
                <a:ea typeface="Open Sans"/>
                <a:cs typeface="Open Sans"/>
                <a:sym typeface="Open Sans"/>
              </a:rPr>
              <a:t>−involucra-miento de las personas</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s-CO">
                <a:solidFill>
                  <a:srgbClr val="616161"/>
                </a:solidFill>
                <a:highlight>
                  <a:srgbClr val="FFFFFF"/>
                </a:highlight>
                <a:latin typeface="Open Sans"/>
                <a:ea typeface="Open Sans"/>
                <a:cs typeface="Open Sans"/>
                <a:sym typeface="Open Sans"/>
              </a:rPr>
              <a:t>−evaluación y análisis de los procesos (productivos y/o de negocios)</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s-CO">
                <a:solidFill>
                  <a:srgbClr val="616161"/>
                </a:solidFill>
                <a:highlight>
                  <a:srgbClr val="FFFFFF"/>
                </a:highlight>
                <a:latin typeface="Open Sans"/>
                <a:ea typeface="Open Sans"/>
                <a:cs typeface="Open Sans"/>
                <a:sym typeface="Open Sans"/>
              </a:rPr>
              <a:t>−continuas auditorias al negocio y la compañía</a:t>
            </a:r>
            <a:endParaRPr>
              <a:solidFill>
                <a:srgbClr val="61616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s-CO">
                <a:solidFill>
                  <a:srgbClr val="616161"/>
                </a:solidFill>
                <a:highlight>
                  <a:srgbClr val="FFFFFF"/>
                </a:highlight>
                <a:latin typeface="Open Sans"/>
                <a:ea typeface="Open Sans"/>
                <a:cs typeface="Open Sans"/>
                <a:sym typeface="Open Sans"/>
              </a:rPr>
              <a:t>−Sostenimiento y ciclo de mejoras …crea valor y genera beneficios en el proceso, proyecto y/o compañía donde se implemente…</a:t>
            </a:r>
            <a:endParaRPr>
              <a:solidFill>
                <a:srgbClr val="616161"/>
              </a:solidFill>
              <a:highlight>
                <a:srgbClr val="FFFFFF"/>
              </a:highlight>
              <a:latin typeface="Open Sans"/>
              <a:ea typeface="Open Sans"/>
              <a:cs typeface="Open Sans"/>
              <a:sym typeface="Open Sans"/>
            </a:endParaRPr>
          </a:p>
          <a:p>
            <a:pPr indent="0" lvl="0" marL="0" rtl="0" algn="l">
              <a:lnSpc>
                <a:spcPct val="100000"/>
              </a:lnSpc>
              <a:spcBef>
                <a:spcPts val="360"/>
              </a:spcBef>
              <a:spcAft>
                <a:spcPts val="0"/>
              </a:spcAft>
              <a:buSzPts val="1400"/>
              <a:buNone/>
            </a:pPr>
            <a:r>
              <a:t/>
            </a:r>
            <a:endParaRPr/>
          </a:p>
        </p:txBody>
      </p:sp>
      <p:sp>
        <p:nvSpPr>
          <p:cNvPr id="348" name="Google Shape;348;gfbfcee8d99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bfcee8d99_0_2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800"/>
              <a:buFont typeface="Arial"/>
              <a:buNone/>
            </a:pPr>
            <a:r>
              <a:rPr b="1" i="1" lang="es-CO" sz="1400">
                <a:solidFill>
                  <a:srgbClr val="888888"/>
                </a:solidFill>
                <a:latin typeface="Roboto"/>
                <a:ea typeface="Roboto"/>
                <a:cs typeface="Roboto"/>
                <a:sym typeface="Roboto"/>
              </a:rPr>
              <a:t>“Las empresas gimnásticas se </a:t>
            </a:r>
            <a:r>
              <a:rPr b="1" i="1" lang="es-CO" sz="1400" u="sng">
                <a:solidFill>
                  <a:srgbClr val="888888"/>
                </a:solidFill>
                <a:latin typeface="Roboto"/>
                <a:ea typeface="Roboto"/>
                <a:cs typeface="Roboto"/>
                <a:sym typeface="Roboto"/>
              </a:rPr>
              <a:t>centran más en los resultados que en el proceso</a:t>
            </a:r>
            <a:r>
              <a:rPr b="1" i="1" lang="es-CO" sz="1400">
                <a:solidFill>
                  <a:srgbClr val="888888"/>
                </a:solidFill>
                <a:latin typeface="Roboto"/>
                <a:ea typeface="Roboto"/>
                <a:cs typeface="Roboto"/>
                <a:sym typeface="Roboto"/>
              </a:rPr>
              <a:t>, seleccionando las mejores formas de trabajar de un panorama de posibilidades. Y no solo son buenas para reaccionar al cambio o incluso aceptarlo: hacen que el cambio suceda, comenzando dentro de sus propias organizaciones. </a:t>
            </a:r>
            <a:endParaRPr b="1" i="1" sz="1400">
              <a:solidFill>
                <a:srgbClr val="888888"/>
              </a:solidFill>
              <a:latin typeface="Roboto"/>
              <a:ea typeface="Roboto"/>
              <a:cs typeface="Roboto"/>
              <a:sym typeface="Roboto"/>
            </a:endParaRPr>
          </a:p>
          <a:p>
            <a:pPr indent="0" lvl="0" marL="0" rtl="0" algn="ctr">
              <a:lnSpc>
                <a:spcPct val="90000"/>
              </a:lnSpc>
              <a:spcBef>
                <a:spcPts val="0"/>
              </a:spcBef>
              <a:spcAft>
                <a:spcPts val="0"/>
              </a:spcAft>
              <a:buClr>
                <a:schemeClr val="dk1"/>
              </a:buClr>
              <a:buSzPts val="800"/>
              <a:buFont typeface="Arial"/>
              <a:buNone/>
            </a:pPr>
            <a:r>
              <a:t/>
            </a:r>
            <a:endParaRPr b="1" i="1" sz="1400">
              <a:solidFill>
                <a:srgbClr val="888888"/>
              </a:solidFill>
              <a:latin typeface="Roboto"/>
              <a:ea typeface="Roboto"/>
              <a:cs typeface="Roboto"/>
              <a:sym typeface="Roboto"/>
            </a:endParaRPr>
          </a:p>
          <a:p>
            <a:pPr indent="0" lvl="0" marL="0" rtl="0" algn="ctr">
              <a:lnSpc>
                <a:spcPct val="90000"/>
              </a:lnSpc>
              <a:spcBef>
                <a:spcPts val="0"/>
              </a:spcBef>
              <a:spcAft>
                <a:spcPts val="0"/>
              </a:spcAft>
              <a:buClr>
                <a:schemeClr val="dk1"/>
              </a:buClr>
              <a:buSzPts val="800"/>
              <a:buFont typeface="Arial"/>
              <a:buNone/>
            </a:pPr>
            <a:r>
              <a:rPr b="1" i="1" lang="es-CO" sz="1400">
                <a:solidFill>
                  <a:srgbClr val="888888"/>
                </a:solidFill>
                <a:latin typeface="Roboto"/>
                <a:ea typeface="Roboto"/>
                <a:cs typeface="Roboto"/>
                <a:sym typeface="Roboto"/>
              </a:rPr>
              <a:t>Pero, sobre todo, las empresas gimnásticas </a:t>
            </a:r>
            <a:r>
              <a:rPr b="1" i="1" lang="es-CO" sz="1400" u="sng">
                <a:solidFill>
                  <a:srgbClr val="888888"/>
                </a:solidFill>
                <a:latin typeface="Roboto"/>
                <a:ea typeface="Roboto"/>
                <a:cs typeface="Roboto"/>
                <a:sym typeface="Roboto"/>
              </a:rPr>
              <a:t>se centran en su gente</a:t>
            </a:r>
            <a:r>
              <a:rPr b="1" i="1" lang="es-CO" sz="1400">
                <a:solidFill>
                  <a:srgbClr val="888888"/>
                </a:solidFill>
                <a:latin typeface="Roboto"/>
                <a:ea typeface="Roboto"/>
                <a:cs typeface="Roboto"/>
                <a:sym typeface="Roboto"/>
              </a:rPr>
              <a:t>, conscientes de que el desempeño organizacional es una danza bien coreografiada de desempeños individuales” Pulse of the Profession 2021 de PMI</a:t>
            </a:r>
            <a:endParaRPr b="1" sz="200">
              <a:solidFill>
                <a:srgbClr val="524D66"/>
              </a:solidFill>
              <a:latin typeface="Arial"/>
              <a:ea typeface="Arial"/>
              <a:cs typeface="Arial"/>
              <a:sym typeface="Arial"/>
            </a:endParaRPr>
          </a:p>
          <a:p>
            <a:pPr indent="0" lvl="0" marL="0" rtl="0" algn="ctr">
              <a:lnSpc>
                <a:spcPct val="90000"/>
              </a:lnSpc>
              <a:spcBef>
                <a:spcPts val="0"/>
              </a:spcBef>
              <a:spcAft>
                <a:spcPts val="0"/>
              </a:spcAft>
              <a:buClr>
                <a:schemeClr val="dk1"/>
              </a:buClr>
              <a:buSzPts val="800"/>
              <a:buFont typeface="Arial"/>
              <a:buNone/>
            </a:pPr>
            <a:r>
              <a:t/>
            </a:r>
            <a:endParaRPr b="1" i="1" sz="3000">
              <a:solidFill>
                <a:srgbClr val="888888"/>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
        <p:nvSpPr>
          <p:cNvPr id="394" name="Google Shape;394;gfbfcee8d99_0_2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e6772ded9_0_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g29e6772ded9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bfcee8d99_0_18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gfbfcee8d99_0_18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16" name="Google Shape;416;gfbfcee8d99_0_18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9e6772ded9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b="1" lang="es-CO"/>
              <a:t>Customer Journey:</a:t>
            </a:r>
            <a:endParaRPr b="1"/>
          </a:p>
          <a:p>
            <a:pPr indent="0" lvl="0" marL="0" rtl="0" algn="just">
              <a:lnSpc>
                <a:spcPct val="100000"/>
              </a:lnSpc>
              <a:spcBef>
                <a:spcPts val="0"/>
              </a:spcBef>
              <a:spcAft>
                <a:spcPts val="0"/>
              </a:spcAft>
              <a:buSzPts val="1100"/>
              <a:buNone/>
            </a:pPr>
            <a:r>
              <a:rPr lang="es-CO">
                <a:solidFill>
                  <a:srgbClr val="434343"/>
                </a:solidFill>
              </a:rPr>
              <a:t>Es una técnica que proviene del Design Thinking y que sirve para visualizar en un mapa, las interacciones que ocurren entre un cliente y un producto o servicio. Este mapa muestra claramente todas las ventajas y las deficiencias del camino que siguen los clientes al interactuar con un producto, servicio, marca o empresa en general. Con este se logrará determinar los elementos impactados y así determinar los programas y/o proyectos que permita abordar una iniciativa de la organización. Se quiere conocer más al cliente y ofrecer un mejor servicio o producto.</a:t>
            </a:r>
            <a:endParaRPr>
              <a:solidFill>
                <a:srgbClr val="434343"/>
              </a:solidFill>
            </a:endParaRPr>
          </a:p>
          <a:p>
            <a:pPr indent="0" lvl="0" marL="0" rtl="0" algn="just">
              <a:lnSpc>
                <a:spcPct val="100000"/>
              </a:lnSpc>
              <a:spcBef>
                <a:spcPts val="0"/>
              </a:spcBef>
              <a:spcAft>
                <a:spcPts val="0"/>
              </a:spcAft>
              <a:buSzPts val="1100"/>
              <a:buNone/>
            </a:pPr>
            <a:r>
              <a:t/>
            </a:r>
            <a:endParaRPr>
              <a:solidFill>
                <a:srgbClr val="434343"/>
              </a:solidFill>
            </a:endParaRPr>
          </a:p>
          <a:p>
            <a:pPr indent="0" lvl="0" marL="0" rtl="0" algn="just">
              <a:lnSpc>
                <a:spcPct val="100000"/>
              </a:lnSpc>
              <a:spcBef>
                <a:spcPts val="0"/>
              </a:spcBef>
              <a:spcAft>
                <a:spcPts val="0"/>
              </a:spcAft>
              <a:buSzPts val="1100"/>
              <a:buNone/>
            </a:pPr>
            <a:r>
              <a:rPr b="1" lang="es-CO">
                <a:solidFill>
                  <a:srgbClr val="434343"/>
                </a:solidFill>
              </a:rPr>
              <a:t>Business Model Canvas:</a:t>
            </a:r>
            <a:r>
              <a:rPr lang="es-CO">
                <a:solidFill>
                  <a:srgbClr val="434343"/>
                </a:solidFill>
              </a:rPr>
              <a:t> </a:t>
            </a:r>
            <a:endParaRPr>
              <a:solidFill>
                <a:srgbClr val="434343"/>
              </a:solidFill>
            </a:endParaRPr>
          </a:p>
          <a:p>
            <a:pPr indent="0" lvl="0" marL="0" rtl="0" algn="just">
              <a:lnSpc>
                <a:spcPct val="100000"/>
              </a:lnSpc>
              <a:spcBef>
                <a:spcPts val="0"/>
              </a:spcBef>
              <a:spcAft>
                <a:spcPts val="0"/>
              </a:spcAft>
              <a:buSzPts val="1100"/>
              <a:buNone/>
            </a:pPr>
            <a:r>
              <a:rPr lang="es-CO">
                <a:solidFill>
                  <a:srgbClr val="434343"/>
                </a:solidFill>
              </a:rPr>
              <a:t>Ayuda a definir la propuesta de valor de la organización. Por lo general, la propuesta de valor se acota a un segmento específico de clientes y describe cómo la organización les ayuda a alcanzar sus objetivos en una declaración concisa. Se quiere ofrecer  un nuevo producto o servicio o mejorar uno existente.</a:t>
            </a:r>
            <a:endParaRPr>
              <a:solidFill>
                <a:srgbClr val="434343"/>
              </a:solidFill>
            </a:endParaRPr>
          </a:p>
          <a:p>
            <a:pPr indent="0" lvl="0" marL="0" rtl="0" algn="just">
              <a:lnSpc>
                <a:spcPct val="100000"/>
              </a:lnSpc>
              <a:spcBef>
                <a:spcPts val="0"/>
              </a:spcBef>
              <a:spcAft>
                <a:spcPts val="0"/>
              </a:spcAft>
              <a:buSzPts val="1100"/>
              <a:buNone/>
            </a:pPr>
            <a:r>
              <a:t/>
            </a:r>
            <a:endParaRPr>
              <a:solidFill>
                <a:srgbClr val="434343"/>
              </a:solidFill>
            </a:endParaRPr>
          </a:p>
          <a:p>
            <a:pPr indent="0" lvl="0" marL="0" rtl="0" algn="just">
              <a:lnSpc>
                <a:spcPct val="100000"/>
              </a:lnSpc>
              <a:spcBef>
                <a:spcPts val="0"/>
              </a:spcBef>
              <a:spcAft>
                <a:spcPts val="0"/>
              </a:spcAft>
              <a:buSzPts val="1100"/>
              <a:buNone/>
            </a:pPr>
            <a:r>
              <a:rPr b="1" lang="es-CO">
                <a:solidFill>
                  <a:srgbClr val="434343"/>
                </a:solidFill>
              </a:rPr>
              <a:t>Mapas de priorización y hoja de ruta:</a:t>
            </a:r>
            <a:endParaRPr b="1">
              <a:solidFill>
                <a:srgbClr val="434343"/>
              </a:solidFill>
            </a:endParaRPr>
          </a:p>
          <a:p>
            <a:pPr indent="0" lvl="0" marL="0" rtl="0" algn="just">
              <a:lnSpc>
                <a:spcPct val="100000"/>
              </a:lnSpc>
              <a:spcBef>
                <a:spcPts val="0"/>
              </a:spcBef>
              <a:spcAft>
                <a:spcPts val="0"/>
              </a:spcAft>
              <a:buClr>
                <a:schemeClr val="dk1"/>
              </a:buClr>
              <a:buSzPts val="1100"/>
              <a:buFont typeface="Arial"/>
              <a:buNone/>
            </a:pPr>
            <a:r>
              <a:rPr lang="es-CO">
                <a:solidFill>
                  <a:srgbClr val="434343"/>
                </a:solidFill>
              </a:rPr>
              <a:t>Ayuda a definir la hoja de ruta de cómo se debe ejecutar un portafolio de proyectos y/o programas, o proyectos de alta complejidad empleando la herramienta de mapas de priorización la cual partiendo de la selección, ponderación y aplicación de criterios se puede elegir una opción u opciones. Hoja de ruta de un proyecto complejo.</a:t>
            </a:r>
            <a:endParaRPr>
              <a:solidFill>
                <a:srgbClr val="434343"/>
              </a:solidFill>
            </a:endParaRPr>
          </a:p>
        </p:txBody>
      </p:sp>
      <p:sp>
        <p:nvSpPr>
          <p:cNvPr id="567" name="Google Shape;567;g29e6772ded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9e6772ded9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96" name="Google Shape;596;g29e6772ded9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9e6772ded9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5" name="Google Shape;635;g29e6772ded9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9e6772ded9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58" name="Google Shape;658;g29e6772ded9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9e6772ded9_0_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82" name="Google Shape;682;g29e6772ded9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e745b8efd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29e745b8efd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9e6772ded9_0_4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05" name="Google Shape;705;g29e6772ded9_0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9e6772ded9_0_7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16" name="Google Shape;716;g29e6772ded9_0_7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fbfcee8d99_0_10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gfbfcee8d99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9e6772ded9_0_10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g29e6772ded9_0_1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bfcee8d99_0_22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6" name="Google Shape;786;gfbfcee8d99_0_2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9e6772ded9_0_10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4" name="Google Shape;794;g29e6772ded9_0_10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9e6772ded9_0_10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g29e6772ded9_0_10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9e745b8efd_1_4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0" name="Google Shape;810;g29e745b8efd_1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9e745b8efd_1_4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8" name="Google Shape;818;g29e745b8efd_1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9e745b8efd_1_22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5" name="Google Shape;825;g29e745b8efd_1_2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e745b8efd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29e745b8efd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9e745b8efd_1_6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b="1" lang="es-CO"/>
              <a:t>Customer Journey:</a:t>
            </a:r>
            <a:endParaRPr b="1"/>
          </a:p>
          <a:p>
            <a:pPr indent="0" lvl="0" marL="0" rtl="0" algn="just">
              <a:lnSpc>
                <a:spcPct val="100000"/>
              </a:lnSpc>
              <a:spcBef>
                <a:spcPts val="0"/>
              </a:spcBef>
              <a:spcAft>
                <a:spcPts val="0"/>
              </a:spcAft>
              <a:buSzPts val="1100"/>
              <a:buNone/>
            </a:pPr>
            <a:r>
              <a:rPr lang="es-CO">
                <a:solidFill>
                  <a:srgbClr val="434343"/>
                </a:solidFill>
              </a:rPr>
              <a:t>Es una técnica que proviene del Design Thinking y que sirve para visualizar en un mapa, las interacciones que ocurren entre un cliente y un producto o servicio. Este mapa muestra claramente todas las ventajas y las deficiencias del camino que siguen los clientes al interactuar con un producto, servicio, marca o empresa en general. Con este se logrará determinar los elementos impactados y así determinar los programas y/o proyectos que permita abordar una iniciativa de la organización. Se quiere conocer más al cliente y ofrecer un mejor servicio o producto.</a:t>
            </a:r>
            <a:endParaRPr>
              <a:solidFill>
                <a:srgbClr val="434343"/>
              </a:solidFill>
            </a:endParaRPr>
          </a:p>
          <a:p>
            <a:pPr indent="0" lvl="0" marL="0" rtl="0" algn="just">
              <a:lnSpc>
                <a:spcPct val="100000"/>
              </a:lnSpc>
              <a:spcBef>
                <a:spcPts val="0"/>
              </a:spcBef>
              <a:spcAft>
                <a:spcPts val="0"/>
              </a:spcAft>
              <a:buSzPts val="1100"/>
              <a:buNone/>
            </a:pPr>
            <a:r>
              <a:t/>
            </a:r>
            <a:endParaRPr>
              <a:solidFill>
                <a:srgbClr val="434343"/>
              </a:solidFill>
            </a:endParaRPr>
          </a:p>
          <a:p>
            <a:pPr indent="0" lvl="0" marL="0" rtl="0" algn="just">
              <a:lnSpc>
                <a:spcPct val="100000"/>
              </a:lnSpc>
              <a:spcBef>
                <a:spcPts val="0"/>
              </a:spcBef>
              <a:spcAft>
                <a:spcPts val="0"/>
              </a:spcAft>
              <a:buSzPts val="1100"/>
              <a:buNone/>
            </a:pPr>
            <a:r>
              <a:rPr b="1" lang="es-CO">
                <a:solidFill>
                  <a:srgbClr val="434343"/>
                </a:solidFill>
              </a:rPr>
              <a:t>Business Model Canvas:</a:t>
            </a:r>
            <a:r>
              <a:rPr lang="es-CO">
                <a:solidFill>
                  <a:srgbClr val="434343"/>
                </a:solidFill>
              </a:rPr>
              <a:t> </a:t>
            </a:r>
            <a:endParaRPr>
              <a:solidFill>
                <a:srgbClr val="434343"/>
              </a:solidFill>
            </a:endParaRPr>
          </a:p>
          <a:p>
            <a:pPr indent="0" lvl="0" marL="0" rtl="0" algn="just">
              <a:lnSpc>
                <a:spcPct val="100000"/>
              </a:lnSpc>
              <a:spcBef>
                <a:spcPts val="0"/>
              </a:spcBef>
              <a:spcAft>
                <a:spcPts val="0"/>
              </a:spcAft>
              <a:buSzPts val="1100"/>
              <a:buNone/>
            </a:pPr>
            <a:r>
              <a:rPr lang="es-CO">
                <a:solidFill>
                  <a:srgbClr val="434343"/>
                </a:solidFill>
              </a:rPr>
              <a:t>Ayuda a definir la propuesta de valor de la organización. Por lo general, la propuesta de valor se acota a un segmento específico de clientes y describe cómo la organización les ayuda a alcanzar sus objetivos en una declaración concisa. Se quiere ofrecer  un nuevo producto o servicio o mejorar uno existente.</a:t>
            </a:r>
            <a:endParaRPr>
              <a:solidFill>
                <a:srgbClr val="434343"/>
              </a:solidFill>
            </a:endParaRPr>
          </a:p>
          <a:p>
            <a:pPr indent="0" lvl="0" marL="0" rtl="0" algn="just">
              <a:lnSpc>
                <a:spcPct val="100000"/>
              </a:lnSpc>
              <a:spcBef>
                <a:spcPts val="0"/>
              </a:spcBef>
              <a:spcAft>
                <a:spcPts val="0"/>
              </a:spcAft>
              <a:buSzPts val="1100"/>
              <a:buNone/>
            </a:pPr>
            <a:r>
              <a:t/>
            </a:r>
            <a:endParaRPr>
              <a:solidFill>
                <a:srgbClr val="434343"/>
              </a:solidFill>
            </a:endParaRPr>
          </a:p>
          <a:p>
            <a:pPr indent="0" lvl="0" marL="0" rtl="0" algn="just">
              <a:lnSpc>
                <a:spcPct val="100000"/>
              </a:lnSpc>
              <a:spcBef>
                <a:spcPts val="0"/>
              </a:spcBef>
              <a:spcAft>
                <a:spcPts val="0"/>
              </a:spcAft>
              <a:buSzPts val="1100"/>
              <a:buNone/>
            </a:pPr>
            <a:r>
              <a:rPr b="1" lang="es-CO">
                <a:solidFill>
                  <a:srgbClr val="434343"/>
                </a:solidFill>
              </a:rPr>
              <a:t>Mapas de priorización y hoja de ruta:</a:t>
            </a:r>
            <a:endParaRPr b="1">
              <a:solidFill>
                <a:srgbClr val="434343"/>
              </a:solidFill>
            </a:endParaRPr>
          </a:p>
          <a:p>
            <a:pPr indent="0" lvl="0" marL="0" rtl="0" algn="just">
              <a:lnSpc>
                <a:spcPct val="100000"/>
              </a:lnSpc>
              <a:spcBef>
                <a:spcPts val="0"/>
              </a:spcBef>
              <a:spcAft>
                <a:spcPts val="0"/>
              </a:spcAft>
              <a:buClr>
                <a:schemeClr val="dk1"/>
              </a:buClr>
              <a:buSzPts val="1100"/>
              <a:buFont typeface="Arial"/>
              <a:buNone/>
            </a:pPr>
            <a:r>
              <a:rPr lang="es-CO">
                <a:solidFill>
                  <a:srgbClr val="434343"/>
                </a:solidFill>
              </a:rPr>
              <a:t>Ayuda a definir la hoja de ruta de cómo se debe ejecutar un portafolio de proyectos y/o programas, o proyectos de alta complejidad empleando la herramienta de mapas de priorización la cual partiendo de la selección, ponderación y aplicación de criterios se puede elegir una opción u opciones. Hoja de ruta de un proyecto complejo.</a:t>
            </a:r>
            <a:endParaRPr>
              <a:solidFill>
                <a:srgbClr val="434343"/>
              </a:solidFill>
            </a:endParaRPr>
          </a:p>
        </p:txBody>
      </p:sp>
      <p:sp>
        <p:nvSpPr>
          <p:cNvPr id="831" name="Google Shape;831;g29e745b8efd_1_6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9e745b8efd_1_4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g29e745b8efd_1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9e745b8efd_1_4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1" name="Google Shape;871;g29e745b8efd_1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9e745b8efd_1_4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1" name="Google Shape;881;g29e745b8efd_1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9e745b8efd_1_5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6" name="Google Shape;916;g29e745b8efd_1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9e745b8efd_1_5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5" name="Google Shape;935;g29e745b8efd_1_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9e745b8efd_1_5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4" name="Google Shape;954;g29e745b8efd_1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9e745b8efd_1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9e745b8efd_1_5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5" name="Google Shape;965;g29e745b8efd_1_5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9e745b8efd_1_1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1" name="Google Shape;971;g29e745b8efd_1_1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9e745b8efd_1_2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77" name="Google Shape;977;g29e745b8efd_1_2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e745b8efd_1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29e745b8efd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9e745b8efd_1_22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16" name="Google Shape;1016;g29e745b8efd_1_2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9e745b8efd_1_2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39" name="Google Shape;1039;g29e745b8efd_1_2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9e745b8efd_1_2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63" name="Google Shape;1063;g29e745b8efd_1_2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9e745b8efd_1_13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g29e745b8efd_1_1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9e745b8efd_1_13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9" name="Google Shape;1139;g29e745b8efd_1_1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9e745b8efd_1_1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5" name="Google Shape;1145;g29e745b8efd_1_1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9e745b8efd_1_13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4" name="Google Shape;1154;g29e745b8efd_1_1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9e745b8efd_1_13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3" name="Google Shape;1163;g29e745b8efd_1_1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9e745b8efd_1_14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29e745b8efd_1_1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9e745b8efd_1_14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29e745b8efd_1_1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e745b8efd_1_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29e745b8efd_1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9e745b8efd_1_14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6" name="Google Shape;1216;g29e745b8efd_1_1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9e745b8efd_1_14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29e745b8efd_1_1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9e745b8efd_1_14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0" name="Google Shape;1250;g29e745b8efd_1_1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9e745b8efd_1_14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3" name="Google Shape;1263;g29e745b8efd_1_1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9e745b8efd_1_15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2" name="Google Shape;1282;g29e745b8efd_1_15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9e745b8efd_1_15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0" name="Google Shape;1290;g29e745b8efd_1_1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9e745b8efd_1_15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1" name="Google Shape;1311;g29e745b8efd_1_1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9e745b8efd_1_15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3" name="Google Shape;1343;g29e745b8efd_1_1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9e745b8efd_1_15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3" name="Google Shape;1353;g29e745b8efd_1_1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9e745b8efd_1_15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29e745b8efd_1_1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e745b8efd_1_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29e745b8efd_1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9e745b8efd_1_15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6" name="Google Shape;1376;g29e745b8efd_1_1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9e745b8efd_1_16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5" name="Google Shape;1435;g29e745b8efd_1_16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9e745b8efd_1_16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9" name="Google Shape;1449;g29e745b8efd_1_16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9e745b8efd_1_16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7" name="Google Shape;1457;g29e745b8efd_1_16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9e745b8efd_1_16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5" name="Google Shape;1465;g29e745b8efd_1_16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9e745b8efd_1_16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9" name="Google Shape;1479;g29e745b8efd_1_16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9e745b8efd_1_17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1" name="Google Shape;1491;g29e745b8efd_1_17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9e745b8efd_1_17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7" name="Google Shape;1497;g29e745b8efd_1_17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9e745b8efd_1_17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29e745b8efd_1_17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9e745b8efd_1_17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9" name="Google Shape;1519;g29e745b8efd_1_1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e745b8efd_1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29e745b8efd_1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9e745b8efd_1_17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8" name="Google Shape;1528;g29e745b8efd_1_17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9e745b8efd_1_17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7" name="Google Shape;1537;g29e745b8efd_1_17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9e745b8efd_1_17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8" name="Google Shape;1548;g29e745b8efd_1_17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9e745b8efd_1_17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7" name="Google Shape;1557;g29e745b8efd_1_17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9e745b8efd_1_17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6" name="Google Shape;1566;g29e745b8efd_1_17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9e745b8efd_1_18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8" name="Google Shape;1608;g29e745b8efd_1_18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9e745b8efd_1_18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7" name="Google Shape;1617;g29e745b8efd_1_18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9e745b8efd_1_18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6" name="Google Shape;1626;g29e745b8efd_1_18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9e745b8efd_1_18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5" name="Google Shape;1635;g29e745b8efd_1_18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9e745b8efd_1_18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2" name="Google Shape;1642;g29e745b8efd_1_18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e745b8efd_1_2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29e745b8efd_1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9e745b8efd_1_18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6" name="Google Shape;1666;g29e745b8efd_1_18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29e745b8efd_1_18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0" name="Google Shape;1680;g29e745b8efd_1_18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9e745b8efd_1_18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3" name="Google Shape;1693;g29e745b8efd_1_18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29e745b8efd_1_19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6" name="Google Shape;1706;g29e745b8efd_1_19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9e745b8efd_1_19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0" name="Google Shape;1720;g29e745b8efd_1_19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9e745b8efd_1_19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7" name="Google Shape;1737;g29e745b8efd_1_19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29e745b8efd_1_24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0" name="Google Shape;1750;g29e745b8efd_1_2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9e745b8efd_1_24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6" name="Google Shape;1756;g29e745b8efd_1_2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9e745b8efd_1_24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5" name="Google Shape;1765;g29e745b8efd_1_2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9e745b8efd_1_24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6" name="Google Shape;1776;g29e745b8efd_1_2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8"/>
          <p:cNvSpPr/>
          <p:nvPr>
            <p:ph idx="2" type="pic"/>
          </p:nvPr>
        </p:nvSpPr>
        <p:spPr>
          <a:xfrm>
            <a:off x="0" y="0"/>
            <a:ext cx="12192000"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1 5">
  <p:cSld name="7_Custom Layout_1_5">
    <p:spTree>
      <p:nvGrpSpPr>
        <p:cNvPr id="43" name="Shape 43"/>
        <p:cNvGrpSpPr/>
        <p:nvPr/>
      </p:nvGrpSpPr>
      <p:grpSpPr>
        <a:xfrm>
          <a:off x="0" y="0"/>
          <a:ext cx="0" cy="0"/>
          <a:chOff x="0" y="0"/>
          <a:chExt cx="0" cy="0"/>
        </a:xfrm>
      </p:grpSpPr>
      <p:sp>
        <p:nvSpPr>
          <p:cNvPr id="44" name="Google Shape;44;g29e6772ded9_0_782"/>
          <p:cNvSpPr/>
          <p:nvPr>
            <p:ph idx="2" type="pic"/>
          </p:nvPr>
        </p:nvSpPr>
        <p:spPr>
          <a:xfrm>
            <a:off x="723900" y="628651"/>
            <a:ext cx="8382000" cy="31941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5" name="Shape 45"/>
        <p:cNvGrpSpPr/>
        <p:nvPr/>
      </p:nvGrpSpPr>
      <p:grpSpPr>
        <a:xfrm>
          <a:off x="0" y="0"/>
          <a:ext cx="0" cy="0"/>
          <a:chOff x="0" y="0"/>
          <a:chExt cx="0" cy="0"/>
        </a:xfrm>
      </p:grpSpPr>
      <p:sp>
        <p:nvSpPr>
          <p:cNvPr id="46" name="Google Shape;4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49" name="Shape 49"/>
        <p:cNvGrpSpPr/>
        <p:nvPr/>
      </p:nvGrpSpPr>
      <p:grpSpPr>
        <a:xfrm>
          <a:off x="0" y="0"/>
          <a:ext cx="0" cy="0"/>
          <a:chOff x="0" y="0"/>
          <a:chExt cx="0" cy="0"/>
        </a:xfrm>
      </p:grpSpPr>
      <p:sp>
        <p:nvSpPr>
          <p:cNvPr id="50" name="Google Shape;50;gf87aa09521_0_17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 name="Google Shape;51;gf87aa09521_0_1718"/>
          <p:cNvSpPr txBox="1"/>
          <p:nvPr>
            <p:ph type="title"/>
          </p:nvPr>
        </p:nvSpPr>
        <p:spPr>
          <a:xfrm>
            <a:off x="688340" y="377697"/>
            <a:ext cx="4497600" cy="6966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4400"/>
              <a:buNone/>
              <a:defRPr b="0" i="0" sz="4400">
                <a:solidFill>
                  <a:srgbClr val="1C4D6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f87aa09521_0_1718"/>
          <p:cNvSpPr txBox="1"/>
          <p:nvPr>
            <p:ph idx="11" type="ftr"/>
          </p:nvPr>
        </p:nvSpPr>
        <p:spPr>
          <a:xfrm>
            <a:off x="78739" y="6565036"/>
            <a:ext cx="2863800" cy="254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1" sz="1800">
                <a:solidFill>
                  <a:srgbClr val="375F9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gf87aa09521_0_1718"/>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gf87aa09521_0_1718"/>
          <p:cNvSpPr txBox="1"/>
          <p:nvPr>
            <p:ph idx="12" type="sldNum"/>
          </p:nvPr>
        </p:nvSpPr>
        <p:spPr>
          <a:xfrm>
            <a:off x="8778240" y="6377940"/>
            <a:ext cx="2804100" cy="1848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1 6">
  <p:cSld name="7_Custom Layout_1_6">
    <p:spTree>
      <p:nvGrpSpPr>
        <p:cNvPr id="55" name="Shape 55"/>
        <p:cNvGrpSpPr/>
        <p:nvPr/>
      </p:nvGrpSpPr>
      <p:grpSpPr>
        <a:xfrm>
          <a:off x="0" y="0"/>
          <a:ext cx="0" cy="0"/>
          <a:chOff x="0" y="0"/>
          <a:chExt cx="0" cy="0"/>
        </a:xfrm>
      </p:grpSpPr>
      <p:sp>
        <p:nvSpPr>
          <p:cNvPr id="56" name="Google Shape;56;g29e745b8efd_1_3088"/>
          <p:cNvSpPr/>
          <p:nvPr>
            <p:ph idx="2" type="pic"/>
          </p:nvPr>
        </p:nvSpPr>
        <p:spPr>
          <a:xfrm>
            <a:off x="723900" y="628651"/>
            <a:ext cx="8382000" cy="3194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57" name="Shape 57"/>
        <p:cNvGrpSpPr/>
        <p:nvPr/>
      </p:nvGrpSpPr>
      <p:grpSpPr>
        <a:xfrm>
          <a:off x="0" y="0"/>
          <a:ext cx="0" cy="0"/>
          <a:chOff x="0" y="0"/>
          <a:chExt cx="0" cy="0"/>
        </a:xfrm>
      </p:grpSpPr>
      <p:sp>
        <p:nvSpPr>
          <p:cNvPr id="58" name="Google Shape;58;p11"/>
          <p:cNvSpPr/>
          <p:nvPr>
            <p:ph idx="2" type="pic"/>
          </p:nvPr>
        </p:nvSpPr>
        <p:spPr>
          <a:xfrm>
            <a:off x="0" y="0"/>
            <a:ext cx="12192000" cy="474345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9" name="Shape 59"/>
        <p:cNvGrpSpPr/>
        <p:nvPr/>
      </p:nvGrpSpPr>
      <p:grpSpPr>
        <a:xfrm>
          <a:off x="0" y="0"/>
          <a:ext cx="0" cy="0"/>
          <a:chOff x="0" y="0"/>
          <a:chExt cx="0" cy="0"/>
        </a:xfrm>
      </p:grpSpPr>
      <p:sp>
        <p:nvSpPr>
          <p:cNvPr id="60" name="Google Shape;60;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2" name="Google Shape;6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5" name="Shape 65"/>
        <p:cNvGrpSpPr/>
        <p:nvPr/>
      </p:nvGrpSpPr>
      <p:grpSpPr>
        <a:xfrm>
          <a:off x="0" y="0"/>
          <a:ext cx="0" cy="0"/>
          <a:chOff x="0" y="0"/>
          <a:chExt cx="0" cy="0"/>
        </a:xfrm>
      </p:grpSpPr>
      <p:sp>
        <p:nvSpPr>
          <p:cNvPr id="66" name="Google Shape;6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72" name="Shape 72"/>
        <p:cNvGrpSpPr/>
        <p:nvPr/>
      </p:nvGrpSpPr>
      <p:grpSpPr>
        <a:xfrm>
          <a:off x="0" y="0"/>
          <a:ext cx="0" cy="0"/>
          <a:chOff x="0" y="0"/>
          <a:chExt cx="0" cy="0"/>
        </a:xfrm>
      </p:grpSpPr>
      <p:sp>
        <p:nvSpPr>
          <p:cNvPr id="73" name="Google Shape;73;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 name="Google Shape;75;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81" name="Shape 81"/>
        <p:cNvGrpSpPr/>
        <p:nvPr/>
      </p:nvGrpSpPr>
      <p:grpSpPr>
        <a:xfrm>
          <a:off x="0" y="0"/>
          <a:ext cx="0" cy="0"/>
          <a:chOff x="0" y="0"/>
          <a:chExt cx="0" cy="0"/>
        </a:xfrm>
      </p:grpSpPr>
      <p:sp>
        <p:nvSpPr>
          <p:cNvPr id="82" name="Google Shape;8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 name="Google Shape;84;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88" name="Shape 88"/>
        <p:cNvGrpSpPr/>
        <p:nvPr/>
      </p:nvGrpSpPr>
      <p:grpSpPr>
        <a:xfrm>
          <a:off x="0" y="0"/>
          <a:ext cx="0" cy="0"/>
          <a:chOff x="0" y="0"/>
          <a:chExt cx="0" cy="0"/>
        </a:xfrm>
      </p:grpSpPr>
      <p:sp>
        <p:nvSpPr>
          <p:cNvPr id="89" name="Google Shape;89;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0"/>
          <p:cNvSpPr/>
          <p:nvPr>
            <p:ph idx="2" type="pic"/>
          </p:nvPr>
        </p:nvSpPr>
        <p:spPr>
          <a:xfrm>
            <a:off x="5183188" y="987425"/>
            <a:ext cx="6172200" cy="4873625"/>
          </a:xfrm>
          <a:prstGeom prst="rect">
            <a:avLst/>
          </a:prstGeom>
          <a:noFill/>
          <a:ln>
            <a:noFill/>
          </a:ln>
        </p:spPr>
      </p:sp>
      <p:sp>
        <p:nvSpPr>
          <p:cNvPr id="91" name="Google Shape;91;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2" name="Google Shape;9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7" name="Shape 17"/>
        <p:cNvGrpSpPr/>
        <p:nvPr/>
      </p:nvGrpSpPr>
      <p:grpSpPr>
        <a:xfrm>
          <a:off x="0" y="0"/>
          <a:ext cx="0" cy="0"/>
          <a:chOff x="0" y="0"/>
          <a:chExt cx="0" cy="0"/>
        </a:xfrm>
      </p:grpSpPr>
      <p:sp>
        <p:nvSpPr>
          <p:cNvPr id="18" name="Google Shape;18;p9"/>
          <p:cNvSpPr/>
          <p:nvPr>
            <p:ph idx="2" type="pic"/>
          </p:nvPr>
        </p:nvSpPr>
        <p:spPr>
          <a:xfrm>
            <a:off x="0" y="1711614"/>
            <a:ext cx="12192000" cy="4127211"/>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95" name="Shape 95"/>
        <p:cNvGrpSpPr/>
        <p:nvPr/>
      </p:nvGrpSpPr>
      <p:grpSpPr>
        <a:xfrm>
          <a:off x="0" y="0"/>
          <a:ext cx="0" cy="0"/>
          <a:chOff x="0" y="0"/>
          <a:chExt cx="0" cy="0"/>
        </a:xfrm>
      </p:grpSpPr>
      <p:sp>
        <p:nvSpPr>
          <p:cNvPr id="96" name="Google Shape;9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01" name="Shape 101"/>
        <p:cNvGrpSpPr/>
        <p:nvPr/>
      </p:nvGrpSpPr>
      <p:grpSpPr>
        <a:xfrm>
          <a:off x="0" y="0"/>
          <a:ext cx="0" cy="0"/>
          <a:chOff x="0" y="0"/>
          <a:chExt cx="0" cy="0"/>
        </a:xfrm>
      </p:grpSpPr>
      <p:sp>
        <p:nvSpPr>
          <p:cNvPr id="102" name="Google Shape;102;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e de titre + texte puces">
  <p:cSld name="1_Diapositive de titre + texte puces">
    <p:bg>
      <p:bgPr>
        <a:solidFill>
          <a:schemeClr val="lt1"/>
        </a:solidFill>
      </p:bgPr>
    </p:bg>
    <p:spTree>
      <p:nvGrpSpPr>
        <p:cNvPr id="107" name="Shape 107"/>
        <p:cNvGrpSpPr/>
        <p:nvPr/>
      </p:nvGrpSpPr>
      <p:grpSpPr>
        <a:xfrm>
          <a:off x="0" y="0"/>
          <a:ext cx="0" cy="0"/>
          <a:chOff x="0" y="0"/>
          <a:chExt cx="0" cy="0"/>
        </a:xfrm>
      </p:grpSpPr>
      <p:sp>
        <p:nvSpPr>
          <p:cNvPr id="108" name="Google Shape;108;gf5fade0f96_0_467"/>
          <p:cNvSpPr txBox="1"/>
          <p:nvPr>
            <p:ph type="title"/>
          </p:nvPr>
        </p:nvSpPr>
        <p:spPr>
          <a:xfrm>
            <a:off x="365194" y="428781"/>
            <a:ext cx="11461500" cy="4497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8F"/>
              </a:buClr>
              <a:buSzPts val="2899"/>
              <a:buFont typeface="Arial"/>
              <a:buNone/>
              <a:defRPr sz="2899">
                <a:solidFill>
                  <a:srgbClr val="00008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gf5fade0f96_0_467"/>
          <p:cNvSpPr txBox="1"/>
          <p:nvPr>
            <p:ph idx="1" type="body"/>
          </p:nvPr>
        </p:nvSpPr>
        <p:spPr>
          <a:xfrm>
            <a:off x="365194" y="899285"/>
            <a:ext cx="11461500" cy="3372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27180"/>
              </a:buClr>
              <a:buSzPts val="2289"/>
              <a:buNone/>
              <a:defRPr sz="2289">
                <a:solidFill>
                  <a:srgbClr val="027180"/>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gf5fade0f96_0_467"/>
          <p:cNvSpPr txBox="1"/>
          <p:nvPr>
            <p:ph idx="2" type="body"/>
          </p:nvPr>
        </p:nvSpPr>
        <p:spPr>
          <a:xfrm>
            <a:off x="304928" y="1511884"/>
            <a:ext cx="11408100" cy="4550400"/>
          </a:xfrm>
          <a:prstGeom prst="rect">
            <a:avLst/>
          </a:prstGeom>
          <a:noFill/>
          <a:ln>
            <a:noFill/>
          </a:ln>
        </p:spPr>
        <p:txBody>
          <a:bodyPr anchorCtr="0" anchor="t" bIns="45700" lIns="91425" spcFirstLastPara="1" rIns="91425" wrap="square" tIns="45700">
            <a:normAutofit/>
          </a:bodyPr>
          <a:lstStyle>
            <a:lvl1pPr indent="-343916" lvl="0" marL="457200" algn="l">
              <a:lnSpc>
                <a:spcPct val="100000"/>
              </a:lnSpc>
              <a:spcBef>
                <a:spcPts val="1000"/>
              </a:spcBef>
              <a:spcAft>
                <a:spcPts val="0"/>
              </a:spcAft>
              <a:buClr>
                <a:srgbClr val="027180"/>
              </a:buClr>
              <a:buSzPts val="1816"/>
              <a:buFont typeface="Arial"/>
              <a:buChar char=""/>
              <a:defRPr sz="2136">
                <a:latin typeface="Arial"/>
                <a:ea typeface="Arial"/>
                <a:cs typeface="Arial"/>
                <a:sym typeface="Arial"/>
              </a:defRPr>
            </a:lvl1pPr>
            <a:lvl2pPr indent="-327406" lvl="1" marL="914400" algn="l">
              <a:lnSpc>
                <a:spcPct val="100000"/>
              </a:lnSpc>
              <a:spcBef>
                <a:spcPts val="500"/>
              </a:spcBef>
              <a:spcAft>
                <a:spcPts val="0"/>
              </a:spcAft>
              <a:buClr>
                <a:srgbClr val="027180"/>
              </a:buClr>
              <a:buSzPts val="1556"/>
              <a:buFont typeface="Arial"/>
              <a:buChar char=""/>
              <a:defRPr sz="1831">
                <a:latin typeface="Arial"/>
                <a:ea typeface="Arial"/>
                <a:cs typeface="Arial"/>
                <a:sym typeface="Arial"/>
              </a:defRPr>
            </a:lvl2pPr>
            <a:lvl3pPr indent="-325500" lvl="2" marL="1371600" algn="l">
              <a:lnSpc>
                <a:spcPct val="100000"/>
              </a:lnSpc>
              <a:spcBef>
                <a:spcPts val="500"/>
              </a:spcBef>
              <a:spcAft>
                <a:spcPts val="0"/>
              </a:spcAft>
              <a:buClr>
                <a:schemeClr val="dk1"/>
              </a:buClr>
              <a:buSzPts val="1526"/>
              <a:buFont typeface="Arial"/>
              <a:buChar char="–"/>
              <a:defRPr sz="1526">
                <a:latin typeface="Arial"/>
                <a:ea typeface="Arial"/>
                <a:cs typeface="Arial"/>
                <a:sym typeface="Arial"/>
              </a:defRPr>
            </a:lvl3pPr>
            <a:lvl4pPr indent="-306133" lvl="3" marL="1828800" algn="l">
              <a:lnSpc>
                <a:spcPct val="100000"/>
              </a:lnSpc>
              <a:spcBef>
                <a:spcPts val="500"/>
              </a:spcBef>
              <a:spcAft>
                <a:spcPts val="0"/>
              </a:spcAft>
              <a:buClr>
                <a:schemeClr val="dk1"/>
              </a:buClr>
              <a:buSzPts val="1221"/>
              <a:buFont typeface="Arial"/>
              <a:buChar char="•"/>
              <a:defRPr sz="1221">
                <a:latin typeface="Arial"/>
                <a:ea typeface="Arial"/>
                <a:cs typeface="Arial"/>
                <a:sym typeface="Arial"/>
              </a:defRPr>
            </a:lvl4pPr>
            <a:lvl5pPr indent="-286702" lvl="4" marL="2286000" algn="l">
              <a:lnSpc>
                <a:spcPct val="100000"/>
              </a:lnSpc>
              <a:spcBef>
                <a:spcPts val="500"/>
              </a:spcBef>
              <a:spcAft>
                <a:spcPts val="0"/>
              </a:spcAft>
              <a:buClr>
                <a:schemeClr val="dk1"/>
              </a:buClr>
              <a:buSzPts val="915"/>
              <a:buFont typeface="Arial"/>
              <a:buChar char="&gt;"/>
              <a:defRPr sz="914">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gf5fade0f96_0_467"/>
          <p:cNvSpPr txBox="1"/>
          <p:nvPr>
            <p:ph idx="12" type="sldNum"/>
          </p:nvPr>
        </p:nvSpPr>
        <p:spPr>
          <a:xfrm>
            <a:off x="364200" y="6406912"/>
            <a:ext cx="336900" cy="225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1 2">
  <p:cSld name="7_Custom Layout_1_2">
    <p:spTree>
      <p:nvGrpSpPr>
        <p:cNvPr id="112" name="Shape 112"/>
        <p:cNvGrpSpPr/>
        <p:nvPr/>
      </p:nvGrpSpPr>
      <p:grpSpPr>
        <a:xfrm>
          <a:off x="0" y="0"/>
          <a:ext cx="0" cy="0"/>
          <a:chOff x="0" y="0"/>
          <a:chExt cx="0" cy="0"/>
        </a:xfrm>
      </p:grpSpPr>
      <p:sp>
        <p:nvSpPr>
          <p:cNvPr id="113" name="Google Shape;113;g102b272ab12_0_154"/>
          <p:cNvSpPr/>
          <p:nvPr>
            <p:ph idx="2" type="pic"/>
          </p:nvPr>
        </p:nvSpPr>
        <p:spPr>
          <a:xfrm>
            <a:off x="723900" y="628651"/>
            <a:ext cx="8382000" cy="3194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1 3">
  <p:cSld name="7_Custom Layout_1_3_1">
    <p:spTree>
      <p:nvGrpSpPr>
        <p:cNvPr id="114" name="Shape 114"/>
        <p:cNvGrpSpPr/>
        <p:nvPr/>
      </p:nvGrpSpPr>
      <p:grpSpPr>
        <a:xfrm>
          <a:off x="0" y="0"/>
          <a:ext cx="0" cy="0"/>
          <a:chOff x="0" y="0"/>
          <a:chExt cx="0" cy="0"/>
        </a:xfrm>
      </p:grpSpPr>
      <p:sp>
        <p:nvSpPr>
          <p:cNvPr id="115" name="Google Shape;115;g10442ff1020_0_349"/>
          <p:cNvSpPr/>
          <p:nvPr>
            <p:ph idx="2" type="pic"/>
          </p:nvPr>
        </p:nvSpPr>
        <p:spPr>
          <a:xfrm>
            <a:off x="723900" y="628651"/>
            <a:ext cx="8382000" cy="31941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1 1 1">
  <p:cSld name="7_Custom Layout_1_1">
    <p:spTree>
      <p:nvGrpSpPr>
        <p:cNvPr id="116" name="Shape 116"/>
        <p:cNvGrpSpPr/>
        <p:nvPr/>
      </p:nvGrpSpPr>
      <p:grpSpPr>
        <a:xfrm>
          <a:off x="0" y="0"/>
          <a:ext cx="0" cy="0"/>
          <a:chOff x="0" y="0"/>
          <a:chExt cx="0" cy="0"/>
        </a:xfrm>
      </p:grpSpPr>
      <p:sp>
        <p:nvSpPr>
          <p:cNvPr id="117" name="Google Shape;117;g29e745b8efd_1_2064"/>
          <p:cNvSpPr/>
          <p:nvPr>
            <p:ph idx="2" type="pic"/>
          </p:nvPr>
        </p:nvSpPr>
        <p:spPr>
          <a:xfrm>
            <a:off x="723900" y="628651"/>
            <a:ext cx="8382000" cy="31941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0" name="Shape 20"/>
        <p:cNvGrpSpPr/>
        <p:nvPr/>
      </p:nvGrpSpPr>
      <p:grpSpPr>
        <a:xfrm>
          <a:off x="0" y="0"/>
          <a:ext cx="0" cy="0"/>
          <a:chOff x="0" y="0"/>
          <a:chExt cx="0" cy="0"/>
        </a:xfrm>
      </p:grpSpPr>
      <p:sp>
        <p:nvSpPr>
          <p:cNvPr id="21" name="Google Shape;2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6" name="Shape 26"/>
        <p:cNvGrpSpPr/>
        <p:nvPr/>
      </p:nvGrpSpPr>
      <p:grpSpPr>
        <a:xfrm>
          <a:off x="0" y="0"/>
          <a:ext cx="0" cy="0"/>
          <a:chOff x="0" y="0"/>
          <a:chExt cx="0" cy="0"/>
        </a:xfrm>
      </p:grpSpPr>
      <p:sp>
        <p:nvSpPr>
          <p:cNvPr id="27" name="Google Shape;27;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 name="Google Shape;2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1">
  <p:cSld name="7_Custom Layout_1">
    <p:spTree>
      <p:nvGrpSpPr>
        <p:cNvPr id="32" name="Shape 32"/>
        <p:cNvGrpSpPr/>
        <p:nvPr/>
      </p:nvGrpSpPr>
      <p:grpSpPr>
        <a:xfrm>
          <a:off x="0" y="0"/>
          <a:ext cx="0" cy="0"/>
          <a:chOff x="0" y="0"/>
          <a:chExt cx="0" cy="0"/>
        </a:xfrm>
      </p:grpSpPr>
      <p:sp>
        <p:nvSpPr>
          <p:cNvPr id="33" name="Google Shape;33;gfbfcee8d99_0_666"/>
          <p:cNvSpPr/>
          <p:nvPr>
            <p:ph idx="2" type="pic"/>
          </p:nvPr>
        </p:nvSpPr>
        <p:spPr>
          <a:xfrm>
            <a:off x="723900" y="628651"/>
            <a:ext cx="8382000" cy="31941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4" name="Shape 34"/>
        <p:cNvGrpSpPr/>
        <p:nvPr/>
      </p:nvGrpSpPr>
      <p:grpSpPr>
        <a:xfrm>
          <a:off x="0" y="0"/>
          <a:ext cx="0" cy="0"/>
          <a:chOff x="0" y="0"/>
          <a:chExt cx="0" cy="0"/>
        </a:xfrm>
      </p:grpSpPr>
      <p:sp>
        <p:nvSpPr>
          <p:cNvPr id="35" name="Google Shape;3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1 1">
  <p:cSld name="7_Custom Layout_1_3">
    <p:spTree>
      <p:nvGrpSpPr>
        <p:cNvPr id="39" name="Shape 39"/>
        <p:cNvGrpSpPr/>
        <p:nvPr/>
      </p:nvGrpSpPr>
      <p:grpSpPr>
        <a:xfrm>
          <a:off x="0" y="0"/>
          <a:ext cx="0" cy="0"/>
          <a:chOff x="0" y="0"/>
          <a:chExt cx="0" cy="0"/>
        </a:xfrm>
      </p:grpSpPr>
      <p:sp>
        <p:nvSpPr>
          <p:cNvPr id="40" name="Google Shape;40;g10442ff1020_0_347"/>
          <p:cNvSpPr/>
          <p:nvPr>
            <p:ph idx="2" type="pic"/>
          </p:nvPr>
        </p:nvSpPr>
        <p:spPr>
          <a:xfrm>
            <a:off x="723900" y="628651"/>
            <a:ext cx="8382000" cy="31941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1 4">
  <p:cSld name="7_Custom Layout_1_4">
    <p:spTree>
      <p:nvGrpSpPr>
        <p:cNvPr id="41" name="Shape 41"/>
        <p:cNvGrpSpPr/>
        <p:nvPr/>
      </p:nvGrpSpPr>
      <p:grpSpPr>
        <a:xfrm>
          <a:off x="0" y="0"/>
          <a:ext cx="0" cy="0"/>
          <a:chOff x="0" y="0"/>
          <a:chExt cx="0" cy="0"/>
        </a:xfrm>
      </p:grpSpPr>
      <p:sp>
        <p:nvSpPr>
          <p:cNvPr id="42" name="Google Shape;42;g29e6772ded9_0_585"/>
          <p:cNvSpPr/>
          <p:nvPr>
            <p:ph idx="2" type="pic"/>
          </p:nvPr>
        </p:nvSpPr>
        <p:spPr>
          <a:xfrm>
            <a:off x="723900" y="628651"/>
            <a:ext cx="8382000" cy="31941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46.png"/><Relationship Id="rId4" Type="http://schemas.openxmlformats.org/officeDocument/2006/relationships/image" Target="../media/image136.jpg"/><Relationship Id="rId5" Type="http://schemas.openxmlformats.org/officeDocument/2006/relationships/image" Target="../media/image16.png"/><Relationship Id="rId6" Type="http://schemas.openxmlformats.org/officeDocument/2006/relationships/image" Target="../media/image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50.png"/><Relationship Id="rId4" Type="http://schemas.openxmlformats.org/officeDocument/2006/relationships/image" Target="../media/image153.jpg"/><Relationship Id="rId9" Type="http://schemas.openxmlformats.org/officeDocument/2006/relationships/image" Target="../media/image149.png"/><Relationship Id="rId5" Type="http://schemas.openxmlformats.org/officeDocument/2006/relationships/image" Target="../media/image154.png"/><Relationship Id="rId6" Type="http://schemas.openxmlformats.org/officeDocument/2006/relationships/image" Target="../media/image159.png"/><Relationship Id="rId7" Type="http://schemas.openxmlformats.org/officeDocument/2006/relationships/image" Target="../media/image152.png"/><Relationship Id="rId8" Type="http://schemas.openxmlformats.org/officeDocument/2006/relationships/image" Target="../media/image148.png"/><Relationship Id="rId11" Type="http://schemas.openxmlformats.org/officeDocument/2006/relationships/image" Target="../media/image9.png"/><Relationship Id="rId10" Type="http://schemas.openxmlformats.org/officeDocument/2006/relationships/image" Target="../media/image1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67.png"/><Relationship Id="rId4" Type="http://schemas.openxmlformats.org/officeDocument/2006/relationships/image" Target="../media/image157.png"/><Relationship Id="rId5" Type="http://schemas.openxmlformats.org/officeDocument/2006/relationships/image" Target="../media/image16.png"/><Relationship Id="rId6" Type="http://schemas.openxmlformats.org/officeDocument/2006/relationships/image" Target="../media/image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64.jpg"/><Relationship Id="rId4" Type="http://schemas.openxmlformats.org/officeDocument/2006/relationships/image" Target="../media/image163.png"/><Relationship Id="rId5" Type="http://schemas.openxmlformats.org/officeDocument/2006/relationships/image" Target="../media/image151.png"/><Relationship Id="rId6" Type="http://schemas.openxmlformats.org/officeDocument/2006/relationships/image" Target="../media/image155.png"/><Relationship Id="rId7" Type="http://schemas.openxmlformats.org/officeDocument/2006/relationships/image" Target="../media/image16.png"/><Relationship Id="rId8" Type="http://schemas.openxmlformats.org/officeDocument/2006/relationships/image" Target="../media/image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6.png"/><Relationship Id="rId4" Type="http://schemas.openxmlformats.org/officeDocument/2006/relationships/image" Target="../media/image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92.png"/><Relationship Id="rId4" Type="http://schemas.openxmlformats.org/officeDocument/2006/relationships/image" Target="../media/image1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88.png"/><Relationship Id="rId4" Type="http://schemas.openxmlformats.org/officeDocument/2006/relationships/image" Target="../media/image16.png"/><Relationship Id="rId5" Type="http://schemas.openxmlformats.org/officeDocument/2006/relationships/image" Target="../media/image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60.jpg"/><Relationship Id="rId4" Type="http://schemas.openxmlformats.org/officeDocument/2006/relationships/image" Target="../media/image162.png"/><Relationship Id="rId5" Type="http://schemas.openxmlformats.org/officeDocument/2006/relationships/image" Target="../media/image156.png"/><Relationship Id="rId6" Type="http://schemas.openxmlformats.org/officeDocument/2006/relationships/image" Target="../media/image158.png"/><Relationship Id="rId7" Type="http://schemas.openxmlformats.org/officeDocument/2006/relationships/image" Target="../media/image16.png"/><Relationship Id="rId8" Type="http://schemas.openxmlformats.org/officeDocument/2006/relationships/image" Target="../media/image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12.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 Id="rId3" Type="http://schemas.openxmlformats.org/officeDocument/2006/relationships/image" Target="../media/image33.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6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comments" Target="../comments/comment10.xml"/><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68.png"/><Relationship Id="rId7" Type="http://schemas.openxmlformats.org/officeDocument/2006/relationships/image" Target="../media/image17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7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168.png"/><Relationship Id="rId4" Type="http://schemas.openxmlformats.org/officeDocument/2006/relationships/image" Target="../media/image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16.png"/><Relationship Id="rId4" Type="http://schemas.openxmlformats.org/officeDocument/2006/relationships/image" Target="../media/image168.png"/><Relationship Id="rId5" Type="http://schemas.openxmlformats.org/officeDocument/2006/relationships/image" Target="../media/image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 Id="rId3" Type="http://schemas.openxmlformats.org/officeDocument/2006/relationships/image" Target="../media/image3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 Id="rId3" Type="http://schemas.openxmlformats.org/officeDocument/2006/relationships/image" Target="../media/image12.jpg"/><Relationship Id="rId4" Type="http://schemas.openxmlformats.org/officeDocument/2006/relationships/image" Target="../media/image1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4.xml"/><Relationship Id="rId3" Type="http://schemas.openxmlformats.org/officeDocument/2006/relationships/image" Target="../media/image17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74.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9.png"/><Relationship Id="rId5"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comments" Target="../comments/comment3.xml"/><Relationship Id="rId4" Type="http://schemas.openxmlformats.org/officeDocument/2006/relationships/image" Target="../media/image33.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16.png"/><Relationship Id="rId5" Type="http://schemas.openxmlformats.org/officeDocument/2006/relationships/image" Target="../media/image33.png"/><Relationship Id="rId6"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9.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33.png"/><Relationship Id="rId5"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33.png"/><Relationship Id="rId5" Type="http://schemas.openxmlformats.org/officeDocument/2006/relationships/image" Target="../media/image9.png"/><Relationship Id="rId6"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9.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33.png"/><Relationship Id="rId6"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9.png"/><Relationship Id="rId5"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2.jp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comments" Target="../comments/comment4.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2.jp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2.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7.jp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16.png"/><Relationship Id="rId5" Type="http://schemas.openxmlformats.org/officeDocument/2006/relationships/image" Target="../media/image33.png"/><Relationship Id="rId6"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image" Target="../media/image16.png"/><Relationship Id="rId5"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comments" Target="../comments/comment5.xml"/><Relationship Id="rId4" Type="http://schemas.openxmlformats.org/officeDocument/2006/relationships/image" Target="../media/image16.png"/><Relationship Id="rId5"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comments" Target="../comments/comment6.xml"/><Relationship Id="rId4" Type="http://schemas.openxmlformats.org/officeDocument/2006/relationships/image" Target="../media/image61.jpg"/><Relationship Id="rId5" Type="http://schemas.openxmlformats.org/officeDocument/2006/relationships/image" Target="../media/image16.png"/><Relationship Id="rId6"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comments" Target="../comments/comment7.xml"/><Relationship Id="rId4" Type="http://schemas.openxmlformats.org/officeDocument/2006/relationships/image" Target="../media/image65.png"/><Relationship Id="rId5" Type="http://schemas.openxmlformats.org/officeDocument/2006/relationships/image" Target="../media/image16.png"/><Relationship Id="rId6"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6.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2.jp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9.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7.jp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33.png"/><Relationship Id="rId5"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33.png"/><Relationship Id="rId5" Type="http://schemas.openxmlformats.org/officeDocument/2006/relationships/image" Target="../media/image9.png"/><Relationship Id="rId6"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33.png"/><Relationship Id="rId4" Type="http://schemas.openxmlformats.org/officeDocument/2006/relationships/image" Target="../media/image9.png"/><Relationship Id="rId5"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9.png"/><Relationship Id="rId4" Type="http://schemas.openxmlformats.org/officeDocument/2006/relationships/image" Target="../media/image16.png"/><Relationship Id="rId5"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6.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6.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62.png"/><Relationship Id="rId4" Type="http://schemas.openxmlformats.org/officeDocument/2006/relationships/image" Target="../media/image16.png"/><Relationship Id="rId5"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53.png"/><Relationship Id="rId7" Type="http://schemas.openxmlformats.org/officeDocument/2006/relationships/image" Target="../media/image16.png"/><Relationship Id="rId8"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6.png"/><Relationship Id="rId4" Type="http://schemas.openxmlformats.org/officeDocument/2006/relationships/image" Target="../media/image91.png"/><Relationship Id="rId5" Type="http://schemas.openxmlformats.org/officeDocument/2006/relationships/image" Target="../media/image16.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6.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8.jpg"/><Relationship Id="rId4" Type="http://schemas.openxmlformats.org/officeDocument/2006/relationships/image" Target="../media/image70.jpg"/><Relationship Id="rId5" Type="http://schemas.openxmlformats.org/officeDocument/2006/relationships/image" Target="../media/image59.jpg"/><Relationship Id="rId6" Type="http://schemas.openxmlformats.org/officeDocument/2006/relationships/image" Target="../media/image82.jpg"/><Relationship Id="rId7" Type="http://schemas.openxmlformats.org/officeDocument/2006/relationships/image" Target="../media/image16.png"/><Relationship Id="rId8"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75.jpg"/><Relationship Id="rId4" Type="http://schemas.openxmlformats.org/officeDocument/2006/relationships/image" Target="../media/image67.jpg"/><Relationship Id="rId5"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80.jpg"/><Relationship Id="rId4" Type="http://schemas.openxmlformats.org/officeDocument/2006/relationships/image" Target="../media/image72.jpg"/><Relationship Id="rId5" Type="http://schemas.openxmlformats.org/officeDocument/2006/relationships/image" Target="../media/image81.png"/><Relationship Id="rId6"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3.jpg"/><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1.png"/><Relationship Id="rId4" Type="http://schemas.openxmlformats.org/officeDocument/2006/relationships/image" Target="../media/image76.png"/><Relationship Id="rId9" Type="http://schemas.openxmlformats.org/officeDocument/2006/relationships/image" Target="../media/image84.png"/><Relationship Id="rId5" Type="http://schemas.openxmlformats.org/officeDocument/2006/relationships/image" Target="../media/image83.jp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85.jpg"/><Relationship Id="rId10"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comments" Target="../comments/comment8.xml"/><Relationship Id="rId4" Type="http://schemas.openxmlformats.org/officeDocument/2006/relationships/image" Target="../media/image74.png"/><Relationship Id="rId9" Type="http://schemas.openxmlformats.org/officeDocument/2006/relationships/image" Target="../media/image9.png"/><Relationship Id="rId5" Type="http://schemas.openxmlformats.org/officeDocument/2006/relationships/image" Target="../media/image77.png"/><Relationship Id="rId6" Type="http://schemas.openxmlformats.org/officeDocument/2006/relationships/image" Target="../media/image79.png"/><Relationship Id="rId7" Type="http://schemas.openxmlformats.org/officeDocument/2006/relationships/image" Target="../media/image86.png"/><Relationship Id="rId8"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6.png"/><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92.png"/><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88.png"/><Relationship Id="rId4" Type="http://schemas.openxmlformats.org/officeDocument/2006/relationships/image" Target="../media/image16.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16.png"/><Relationship Id="rId4" Type="http://schemas.openxmlformats.org/officeDocument/2006/relationships/image" Target="../media/image97.png"/><Relationship Id="rId9" Type="http://schemas.openxmlformats.org/officeDocument/2006/relationships/image" Target="../media/image16.png"/><Relationship Id="rId5" Type="http://schemas.openxmlformats.org/officeDocument/2006/relationships/image" Target="../media/image90.png"/><Relationship Id="rId6" Type="http://schemas.openxmlformats.org/officeDocument/2006/relationships/image" Target="../media/image104.png"/><Relationship Id="rId7" Type="http://schemas.openxmlformats.org/officeDocument/2006/relationships/image" Target="../media/image102.png"/><Relationship Id="rId8" Type="http://schemas.openxmlformats.org/officeDocument/2006/relationships/image" Target="../media/image93.png"/><Relationship Id="rId10"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95.png"/><Relationship Id="rId4" Type="http://schemas.openxmlformats.org/officeDocument/2006/relationships/image" Target="../media/image16.png"/><Relationship Id="rId5" Type="http://schemas.openxmlformats.org/officeDocument/2006/relationships/image" Target="../media/image101.png"/><Relationship Id="rId6"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6.pn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6.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98.png"/><Relationship Id="rId4" Type="http://schemas.openxmlformats.org/officeDocument/2006/relationships/image" Target="../media/image95.png"/><Relationship Id="rId5" Type="http://schemas.openxmlformats.org/officeDocument/2006/relationships/image" Target="../media/image16.png"/><Relationship Id="rId6" Type="http://schemas.openxmlformats.org/officeDocument/2006/relationships/image" Target="../media/image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00.png"/><Relationship Id="rId4" Type="http://schemas.openxmlformats.org/officeDocument/2006/relationships/image" Target="../media/image105.png"/><Relationship Id="rId5" Type="http://schemas.openxmlformats.org/officeDocument/2006/relationships/image" Target="../media/image108.png"/><Relationship Id="rId6" Type="http://schemas.openxmlformats.org/officeDocument/2006/relationships/image" Target="../media/image99.png"/><Relationship Id="rId7" Type="http://schemas.openxmlformats.org/officeDocument/2006/relationships/image" Target="../media/image16.png"/><Relationship Id="rId8"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03.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10.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03.png"/><Relationship Id="rId4" Type="http://schemas.openxmlformats.org/officeDocument/2006/relationships/image" Target="../media/image16.png"/><Relationship Id="rId5" Type="http://schemas.openxmlformats.org/officeDocument/2006/relationships/image" Target="../media/image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06.jpg"/><Relationship Id="rId4" Type="http://schemas.openxmlformats.org/officeDocument/2006/relationships/image" Target="../media/image16.png"/><Relationship Id="rId5" Type="http://schemas.openxmlformats.org/officeDocument/2006/relationships/image" Target="../media/image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10.jpg"/><Relationship Id="rId4" Type="http://schemas.openxmlformats.org/officeDocument/2006/relationships/image" Target="../media/image16.png"/><Relationship Id="rId5" Type="http://schemas.openxmlformats.org/officeDocument/2006/relationships/image" Target="../media/image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6.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09.jpg"/><Relationship Id="rId4" Type="http://schemas.openxmlformats.org/officeDocument/2006/relationships/image" Target="../media/image16.png"/><Relationship Id="rId5"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39.png"/><Relationship Id="rId5" Type="http://schemas.openxmlformats.org/officeDocument/2006/relationships/image" Target="../media/image124.png"/><Relationship Id="rId6" Type="http://schemas.openxmlformats.org/officeDocument/2006/relationships/image" Target="../media/image117.png"/><Relationship Id="rId7" Type="http://schemas.openxmlformats.org/officeDocument/2006/relationships/image" Target="../media/image112.png"/><Relationship Id="rId8" Type="http://schemas.openxmlformats.org/officeDocument/2006/relationships/image" Target="../media/image120.png"/><Relationship Id="rId11" Type="http://schemas.openxmlformats.org/officeDocument/2006/relationships/image" Target="../media/image125.png"/><Relationship Id="rId10" Type="http://schemas.openxmlformats.org/officeDocument/2006/relationships/image" Target="../media/image126.png"/><Relationship Id="rId13" Type="http://schemas.openxmlformats.org/officeDocument/2006/relationships/image" Target="../media/image129.png"/><Relationship Id="rId12" Type="http://schemas.openxmlformats.org/officeDocument/2006/relationships/image" Target="../media/image131.png"/><Relationship Id="rId15" Type="http://schemas.openxmlformats.org/officeDocument/2006/relationships/image" Target="../media/image9.png"/><Relationship Id="rId14" Type="http://schemas.openxmlformats.org/officeDocument/2006/relationships/image" Target="../media/image1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6.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6.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6.pn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92.png"/><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88.png"/><Relationship Id="rId4" Type="http://schemas.openxmlformats.org/officeDocument/2006/relationships/image" Target="../media/image16.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19.png"/><Relationship Id="rId4" Type="http://schemas.openxmlformats.org/officeDocument/2006/relationships/image" Target="../media/image16.png"/><Relationship Id="rId5" Type="http://schemas.openxmlformats.org/officeDocument/2006/relationships/image" Target="../media/image95.png"/><Relationship Id="rId6"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32.png"/><Relationship Id="rId4" Type="http://schemas.openxmlformats.org/officeDocument/2006/relationships/image" Target="../media/image127.png"/><Relationship Id="rId5" Type="http://schemas.openxmlformats.org/officeDocument/2006/relationships/image" Target="../media/image122.png"/><Relationship Id="rId6" Type="http://schemas.openxmlformats.org/officeDocument/2006/relationships/image" Target="../media/image16.png"/><Relationship Id="rId7"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77.png"/><Relationship Id="rId4" Type="http://schemas.openxmlformats.org/officeDocument/2006/relationships/image" Target="../media/image141.png"/><Relationship Id="rId5" Type="http://schemas.openxmlformats.org/officeDocument/2006/relationships/image" Target="../media/image140.png"/><Relationship Id="rId6" Type="http://schemas.openxmlformats.org/officeDocument/2006/relationships/image" Target="../media/image16.png"/><Relationship Id="rId7" Type="http://schemas.openxmlformats.org/officeDocument/2006/relationships/image" Target="../media/image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30.png"/><Relationship Id="rId4" Type="http://schemas.openxmlformats.org/officeDocument/2006/relationships/image" Target="../media/image16.png"/><Relationship Id="rId5" Type="http://schemas.openxmlformats.org/officeDocument/2006/relationships/image" Target="../media/image95.png"/><Relationship Id="rId6" Type="http://schemas.openxmlformats.org/officeDocument/2006/relationships/image" Target="../media/image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6.png"/><Relationship Id="rId6" Type="http://schemas.openxmlformats.org/officeDocument/2006/relationships/image" Target="../media/image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47.png"/><Relationship Id="rId4" Type="http://schemas.openxmlformats.org/officeDocument/2006/relationships/image" Target="../media/image142.png"/><Relationship Id="rId5" Type="http://schemas.openxmlformats.org/officeDocument/2006/relationships/image" Target="../media/image133.png"/><Relationship Id="rId6" Type="http://schemas.openxmlformats.org/officeDocument/2006/relationships/image" Target="../media/image16.png"/><Relationship Id="rId7" Type="http://schemas.openxmlformats.org/officeDocument/2006/relationships/image" Target="../media/image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6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comments" Target="../comments/comment9.xml"/><Relationship Id="rId4" Type="http://schemas.openxmlformats.org/officeDocument/2006/relationships/image" Target="../media/image16.png"/><Relationship Id="rId5" Type="http://schemas.openxmlformats.org/officeDocument/2006/relationships/image" Target="../media/image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6.png"/><Relationship Id="rId4" Type="http://schemas.openxmlformats.org/officeDocument/2006/relationships/image" Target="../media/image137.jpg"/><Relationship Id="rId5" Type="http://schemas.openxmlformats.org/officeDocument/2006/relationships/image" Target="../media/image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44.png"/><Relationship Id="rId4" Type="http://schemas.openxmlformats.org/officeDocument/2006/relationships/image" Target="../media/image136.jpg"/><Relationship Id="rId5" Type="http://schemas.openxmlformats.org/officeDocument/2006/relationships/image" Target="../media/image138.png"/><Relationship Id="rId6" Type="http://schemas.openxmlformats.org/officeDocument/2006/relationships/image" Target="../media/image145.jpg"/><Relationship Id="rId7" Type="http://schemas.openxmlformats.org/officeDocument/2006/relationships/image" Target="../media/image16.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123" name="Google Shape;123;p1"/>
          <p:cNvSpPr/>
          <p:nvPr/>
        </p:nvSpPr>
        <p:spPr>
          <a:xfrm>
            <a:off x="0" y="0"/>
            <a:ext cx="12192000" cy="6858000"/>
          </a:xfrm>
          <a:prstGeom prst="rect">
            <a:avLst/>
          </a:prstGeom>
          <a:solidFill>
            <a:schemeClr val="dk1">
              <a:alpha val="7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4" name="Google Shape;124;p1"/>
          <p:cNvPicPr preferRelativeResize="0"/>
          <p:nvPr/>
        </p:nvPicPr>
        <p:blipFill rotWithShape="1">
          <a:blip r:embed="rId4">
            <a:alphaModFix/>
          </a:blip>
          <a:srcRect b="0" l="0" r="0" t="0"/>
          <a:stretch/>
        </p:blipFill>
        <p:spPr>
          <a:xfrm>
            <a:off x="4445761" y="2548379"/>
            <a:ext cx="3300477" cy="1761241"/>
          </a:xfrm>
          <a:prstGeom prst="rect">
            <a:avLst/>
          </a:prstGeom>
          <a:noFill/>
          <a:ln>
            <a:noFill/>
          </a:ln>
        </p:spPr>
      </p:pic>
      <p:sp>
        <p:nvSpPr>
          <p:cNvPr id="125" name="Google Shape;125;p1"/>
          <p:cNvSpPr txBox="1"/>
          <p:nvPr/>
        </p:nvSpPr>
        <p:spPr>
          <a:xfrm>
            <a:off x="852950" y="4498250"/>
            <a:ext cx="103386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chemeClr val="lt1"/>
                </a:solidFill>
                <a:latin typeface="Roboto Black"/>
                <a:ea typeface="Roboto Black"/>
                <a:cs typeface="Roboto Black"/>
                <a:sym typeface="Roboto Black"/>
              </a:rPr>
              <a:t>Marco de trabajo de SOAInt: IterAE</a:t>
            </a:r>
            <a:r>
              <a:rPr b="0" i="0" lang="es-CO" sz="1900" u="none" cap="none" strike="noStrike">
                <a:solidFill>
                  <a:schemeClr val="lt1"/>
                </a:solidFill>
                <a:latin typeface="Roboto"/>
                <a:ea typeface="Roboto"/>
                <a:cs typeface="Roboto"/>
                <a:sym typeface="Roboto"/>
              </a:rPr>
              <a:t>©</a:t>
            </a:r>
            <a:endParaRPr b="1" i="0" sz="3200" u="none" cap="none" strike="noStrike">
              <a:solidFill>
                <a:schemeClr val="lt1"/>
              </a:solidFill>
              <a:latin typeface="Roboto Black"/>
              <a:ea typeface="Roboto Black"/>
              <a:cs typeface="Roboto Black"/>
              <a:sym typeface="Roboto Black"/>
            </a:endParaRPr>
          </a:p>
          <a:p>
            <a:pPr indent="0" lvl="0" marL="0" marR="0" rtl="0" algn="ctr">
              <a:lnSpc>
                <a:spcPct val="100000"/>
              </a:lnSpc>
              <a:spcBef>
                <a:spcPts val="0"/>
              </a:spcBef>
              <a:spcAft>
                <a:spcPts val="0"/>
              </a:spcAft>
              <a:buClr>
                <a:schemeClr val="dk1"/>
              </a:buClr>
              <a:buSzPts val="1900"/>
              <a:buFont typeface="Arial"/>
              <a:buNone/>
            </a:pPr>
            <a:r>
              <a:rPr b="0" i="0" lang="es-CO" sz="1900" u="none" cap="none" strike="noStrike">
                <a:solidFill>
                  <a:schemeClr val="lt1"/>
                </a:solidFill>
                <a:latin typeface="Roboto"/>
                <a:ea typeface="Roboto"/>
                <a:cs typeface="Roboto"/>
                <a:sym typeface="Roboto"/>
              </a:rPr>
              <a:t>Fundamentos del marco de trabajo </a:t>
            </a:r>
            <a:endParaRPr b="0" i="0" sz="19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900"/>
              <a:buFont typeface="Arial"/>
              <a:buNone/>
            </a:pPr>
            <a:r>
              <a:t/>
            </a:r>
            <a:endParaRPr b="0" i="0" sz="1900" u="none" cap="none" strike="noStrike">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g29e745b8efd_1_208"/>
          <p:cNvSpPr/>
          <p:nvPr/>
        </p:nvSpPr>
        <p:spPr>
          <a:xfrm>
            <a:off x="311080" y="916265"/>
            <a:ext cx="2785644" cy="2051028"/>
          </a:xfrm>
          <a:prstGeom prst="cloud">
            <a:avLst/>
          </a:prstGeom>
          <a:solidFill>
            <a:srgbClr val="D8E2F3"/>
          </a:solidFill>
          <a:ln cap="flat" cmpd="sng" w="12700">
            <a:solidFill>
              <a:srgbClr val="31538F"/>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rPr b="0" i="0" lang="es-CO" sz="2100" u="none" cap="none" strike="noStrike">
                <a:solidFill>
                  <a:srgbClr val="7F7F7F"/>
                </a:solidFill>
                <a:latin typeface="Calibri"/>
                <a:ea typeface="Calibri"/>
                <a:cs typeface="Calibri"/>
                <a:sym typeface="Calibri"/>
              </a:rPr>
              <a:t>Buen equipo más que un buen entorno</a:t>
            </a:r>
            <a:endParaRPr b="0" i="0" sz="1300" u="none" cap="none" strike="noStrike">
              <a:solidFill>
                <a:srgbClr val="000000"/>
              </a:solidFill>
              <a:latin typeface="Arial"/>
              <a:ea typeface="Arial"/>
              <a:cs typeface="Arial"/>
              <a:sym typeface="Arial"/>
            </a:endParaRPr>
          </a:p>
        </p:txBody>
      </p:sp>
      <p:sp>
        <p:nvSpPr>
          <p:cNvPr id="246" name="Google Shape;246;g29e745b8efd_1_208"/>
          <p:cNvSpPr/>
          <p:nvPr/>
        </p:nvSpPr>
        <p:spPr>
          <a:xfrm>
            <a:off x="8122392" y="1153213"/>
            <a:ext cx="3481380" cy="2051028"/>
          </a:xfrm>
          <a:prstGeom prst="cloud">
            <a:avLst/>
          </a:prstGeom>
          <a:solidFill>
            <a:srgbClr val="D8E2F3"/>
          </a:solidFill>
          <a:ln cap="flat" cmpd="sng" w="12700">
            <a:solidFill>
              <a:srgbClr val="31538F"/>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0" i="0" lang="es-CO" sz="1500" u="none" cap="none" strike="noStrike">
                <a:solidFill>
                  <a:srgbClr val="7F7F7F"/>
                </a:solidFill>
                <a:latin typeface="Calibri"/>
                <a:ea typeface="Calibri"/>
                <a:cs typeface="Calibri"/>
                <a:sym typeface="Calibri"/>
              </a:rPr>
              <a:t>Generar valor continuamente (Entregas del producto en períodos cortos de tiempo)</a:t>
            </a:r>
            <a:endParaRPr b="0" i="0" sz="700" u="none" cap="none" strike="noStrike">
              <a:solidFill>
                <a:srgbClr val="000000"/>
              </a:solidFill>
              <a:latin typeface="Arial"/>
              <a:ea typeface="Arial"/>
              <a:cs typeface="Arial"/>
              <a:sym typeface="Arial"/>
            </a:endParaRPr>
          </a:p>
        </p:txBody>
      </p:sp>
      <p:sp>
        <p:nvSpPr>
          <p:cNvPr id="247" name="Google Shape;247;g29e745b8efd_1_208"/>
          <p:cNvSpPr/>
          <p:nvPr/>
        </p:nvSpPr>
        <p:spPr>
          <a:xfrm>
            <a:off x="8661863" y="4114353"/>
            <a:ext cx="2785644" cy="2051028"/>
          </a:xfrm>
          <a:prstGeom prst="cloud">
            <a:avLst/>
          </a:prstGeom>
          <a:solidFill>
            <a:srgbClr val="D8E2F3"/>
          </a:solidFill>
          <a:ln cap="flat" cmpd="sng" w="12700">
            <a:solidFill>
              <a:srgbClr val="31538F"/>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7F7F7F"/>
                </a:solidFill>
                <a:latin typeface="Calibri"/>
                <a:ea typeface="Calibri"/>
                <a:cs typeface="Calibri"/>
                <a:sym typeface="Calibri"/>
              </a:rPr>
              <a:t>Interacción constante en el cliente y el equipo de proyecto</a:t>
            </a:r>
            <a:endParaRPr b="0" i="0" sz="500" u="none" cap="none" strike="noStrike">
              <a:solidFill>
                <a:srgbClr val="000000"/>
              </a:solidFill>
              <a:latin typeface="Arial"/>
              <a:ea typeface="Arial"/>
              <a:cs typeface="Arial"/>
              <a:sym typeface="Arial"/>
            </a:endParaRPr>
          </a:p>
        </p:txBody>
      </p:sp>
      <p:sp>
        <p:nvSpPr>
          <p:cNvPr id="248" name="Google Shape;248;g29e745b8efd_1_208"/>
          <p:cNvSpPr/>
          <p:nvPr/>
        </p:nvSpPr>
        <p:spPr>
          <a:xfrm>
            <a:off x="429204" y="3432031"/>
            <a:ext cx="3631824" cy="2051028"/>
          </a:xfrm>
          <a:prstGeom prst="cloud">
            <a:avLst/>
          </a:prstGeom>
          <a:solidFill>
            <a:srgbClr val="D8E2F3"/>
          </a:solidFill>
          <a:ln cap="flat" cmpd="sng" w="12700">
            <a:solidFill>
              <a:srgbClr val="31538F"/>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rPr b="0" i="0" lang="es-CO" sz="1600" u="none" cap="none" strike="noStrike">
                <a:solidFill>
                  <a:srgbClr val="7F7F7F"/>
                </a:solidFill>
                <a:latin typeface="Calibri"/>
                <a:ea typeface="Calibri"/>
                <a:cs typeface="Calibri"/>
                <a:sym typeface="Calibri"/>
              </a:rPr>
              <a:t>Habilidad para adaptarse  rápidamente a cambios, actualizaciones, ajustes</a:t>
            </a:r>
            <a:endParaRPr b="0" i="0" sz="800" u="none" cap="none" strike="noStrike">
              <a:solidFill>
                <a:srgbClr val="000000"/>
              </a:solidFill>
              <a:latin typeface="Arial"/>
              <a:ea typeface="Arial"/>
              <a:cs typeface="Arial"/>
              <a:sym typeface="Arial"/>
            </a:endParaRPr>
          </a:p>
        </p:txBody>
      </p:sp>
      <p:sp>
        <p:nvSpPr>
          <p:cNvPr id="249" name="Google Shape;249;g29e745b8efd_1_208"/>
          <p:cNvSpPr/>
          <p:nvPr/>
        </p:nvSpPr>
        <p:spPr>
          <a:xfrm>
            <a:off x="4289660" y="2308159"/>
            <a:ext cx="3631824" cy="2051028"/>
          </a:xfrm>
          <a:prstGeom prst="cloud">
            <a:avLst/>
          </a:prstGeom>
          <a:solidFill>
            <a:srgbClr val="D8E2F3"/>
          </a:solidFill>
          <a:ln cap="flat" cmpd="sng" w="12700">
            <a:solidFill>
              <a:srgbClr val="31538F"/>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000"/>
              <a:buFont typeface="Arial"/>
              <a:buNone/>
            </a:pPr>
            <a:r>
              <a:rPr b="0" i="0" lang="es-CO" sz="2000" u="none" cap="none" strike="noStrike">
                <a:solidFill>
                  <a:srgbClr val="7F7F7F"/>
                </a:solidFill>
                <a:latin typeface="Calibri"/>
                <a:ea typeface="Calibri"/>
                <a:cs typeface="Calibri"/>
                <a:sym typeface="Calibri"/>
              </a:rPr>
              <a:t>Siempre buscar mejorar, lo cuál permitirá ser más ágil</a:t>
            </a:r>
            <a:endParaRPr b="0" i="0" sz="1200" u="none" cap="none" strike="noStrike">
              <a:solidFill>
                <a:srgbClr val="000000"/>
              </a:solidFill>
              <a:latin typeface="Arial"/>
              <a:ea typeface="Arial"/>
              <a:cs typeface="Arial"/>
              <a:sym typeface="Arial"/>
            </a:endParaRPr>
          </a:p>
        </p:txBody>
      </p:sp>
      <p:sp>
        <p:nvSpPr>
          <p:cNvPr id="250" name="Google Shape;250;g29e745b8efd_1_208"/>
          <p:cNvSpPr/>
          <p:nvPr/>
        </p:nvSpPr>
        <p:spPr>
          <a:xfrm>
            <a:off x="1117668" y="1980265"/>
            <a:ext cx="10627524" cy="2573964"/>
          </a:xfrm>
          <a:prstGeom prst="cloud">
            <a:avLst/>
          </a:prstGeom>
          <a:solidFill>
            <a:srgbClr val="FBE4D4"/>
          </a:solidFill>
          <a:ln cap="flat" cmpd="sng" w="12700">
            <a:solidFill>
              <a:srgbClr val="C55A11"/>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rPr b="0" i="0" lang="es-CO" sz="2400" u="none" cap="none" strike="noStrike">
                <a:solidFill>
                  <a:srgbClr val="7F7F7F"/>
                </a:solidFill>
                <a:latin typeface="Calibri"/>
                <a:ea typeface="Calibri"/>
                <a:cs typeface="Calibri"/>
                <a:sym typeface="Calibri"/>
              </a:rPr>
              <a:t>Ser capaces de generar soluciones que satisfagan las necesidades de nuestros clientes en pequeños pasos, con equipos enfocados, colaborativos y flexibles ante cualquier cambio</a:t>
            </a:r>
            <a:endParaRPr b="0" i="0" sz="1600" u="none" cap="none" strike="noStrike">
              <a:solidFill>
                <a:srgbClr val="000000"/>
              </a:solidFill>
              <a:latin typeface="Arial"/>
              <a:ea typeface="Arial"/>
              <a:cs typeface="Arial"/>
              <a:sym typeface="Arial"/>
            </a:endParaRPr>
          </a:p>
        </p:txBody>
      </p:sp>
      <p:sp>
        <p:nvSpPr>
          <p:cNvPr id="251" name="Google Shape;251;g29e745b8efd_1_208"/>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52" name="Google Shape;252;g29e745b8efd_1_208"/>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¿Qué significa ser ágil?</a:t>
            </a:r>
            <a:endParaRPr b="0" i="0" sz="4000" u="none" cap="none" strike="noStrike">
              <a:solidFill>
                <a:srgbClr val="377AF4"/>
              </a:solidFill>
              <a:latin typeface="Roboto"/>
              <a:ea typeface="Roboto"/>
              <a:cs typeface="Roboto"/>
              <a:sym typeface="Roboto"/>
            </a:endParaRPr>
          </a:p>
        </p:txBody>
      </p:sp>
      <p:pic>
        <p:nvPicPr>
          <p:cNvPr id="253" name="Google Shape;253;g29e745b8efd_1_208"/>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pic>
        <p:nvPicPr>
          <p:cNvPr id="254" name="Google Shape;254;g29e745b8efd_1_208"/>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795" name="Shape 1795"/>
        <p:cNvGrpSpPr/>
        <p:nvPr/>
      </p:nvGrpSpPr>
      <p:grpSpPr>
        <a:xfrm>
          <a:off x="0" y="0"/>
          <a:ext cx="0" cy="0"/>
          <a:chOff x="0" y="0"/>
          <a:chExt cx="0" cy="0"/>
        </a:xfrm>
      </p:grpSpPr>
      <p:grpSp>
        <p:nvGrpSpPr>
          <p:cNvPr id="1796" name="Google Shape;1796;g29e745b8efd_1_2480"/>
          <p:cNvGrpSpPr/>
          <p:nvPr/>
        </p:nvGrpSpPr>
        <p:grpSpPr>
          <a:xfrm>
            <a:off x="1133855" y="2240280"/>
            <a:ext cx="5193792" cy="2985516"/>
            <a:chOff x="1133855" y="2240280"/>
            <a:chExt cx="5193792" cy="2985516"/>
          </a:xfrm>
        </p:grpSpPr>
        <p:pic>
          <p:nvPicPr>
            <p:cNvPr id="1797" name="Google Shape;1797;g29e745b8efd_1_2480"/>
            <p:cNvPicPr preferRelativeResize="0"/>
            <p:nvPr/>
          </p:nvPicPr>
          <p:blipFill rotWithShape="1">
            <a:blip r:embed="rId3">
              <a:alphaModFix/>
            </a:blip>
            <a:srcRect b="0" l="0" r="0" t="0"/>
            <a:stretch/>
          </p:blipFill>
          <p:spPr>
            <a:xfrm>
              <a:off x="1133855" y="2240280"/>
              <a:ext cx="5193792" cy="2985516"/>
            </a:xfrm>
            <a:prstGeom prst="rect">
              <a:avLst/>
            </a:prstGeom>
            <a:noFill/>
            <a:ln>
              <a:noFill/>
            </a:ln>
          </p:spPr>
        </p:pic>
        <p:pic>
          <p:nvPicPr>
            <p:cNvPr id="1798" name="Google Shape;1798;g29e745b8efd_1_2480"/>
            <p:cNvPicPr preferRelativeResize="0"/>
            <p:nvPr/>
          </p:nvPicPr>
          <p:blipFill rotWithShape="1">
            <a:blip r:embed="rId4">
              <a:alphaModFix/>
            </a:blip>
            <a:srcRect b="0" l="0" r="0" t="0"/>
            <a:stretch/>
          </p:blipFill>
          <p:spPr>
            <a:xfrm>
              <a:off x="1452372" y="2478023"/>
              <a:ext cx="4570477" cy="2447544"/>
            </a:xfrm>
            <a:prstGeom prst="rect">
              <a:avLst/>
            </a:prstGeom>
            <a:noFill/>
            <a:ln>
              <a:noFill/>
            </a:ln>
          </p:spPr>
        </p:pic>
        <p:sp>
          <p:nvSpPr>
            <p:cNvPr id="1799" name="Google Shape;1799;g29e745b8efd_1_2480"/>
            <p:cNvSpPr/>
            <p:nvPr/>
          </p:nvSpPr>
          <p:spPr>
            <a:xfrm>
              <a:off x="1447800" y="2473451"/>
              <a:ext cx="4579620" cy="2456815"/>
            </a:xfrm>
            <a:custGeom>
              <a:rect b="b" l="l" r="r" t="t"/>
              <a:pathLst>
                <a:path extrusionOk="0" h="2456815" w="4579620">
                  <a:moveTo>
                    <a:pt x="0" y="2456688"/>
                  </a:moveTo>
                  <a:lnTo>
                    <a:pt x="4579620" y="2456688"/>
                  </a:lnTo>
                  <a:lnTo>
                    <a:pt x="4579620" y="0"/>
                  </a:lnTo>
                  <a:lnTo>
                    <a:pt x="0" y="0"/>
                  </a:lnTo>
                  <a:lnTo>
                    <a:pt x="0" y="2456688"/>
                  </a:lnTo>
                  <a:close/>
                </a:path>
              </a:pathLst>
            </a:custGeom>
            <a:noFill/>
            <a:ln cap="flat" cmpd="sng" w="9525">
              <a:solidFill>
                <a:srgbClr val="89959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800" name="Google Shape;1800;g29e745b8efd_1_2480"/>
          <p:cNvSpPr txBox="1"/>
          <p:nvPr/>
        </p:nvSpPr>
        <p:spPr>
          <a:xfrm>
            <a:off x="486272" y="1863600"/>
            <a:ext cx="5626500" cy="321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1" i="0" lang="es-CO" sz="2000" u="none" cap="none" strike="noStrike">
                <a:solidFill>
                  <a:srgbClr val="2A6AA0"/>
                </a:solidFill>
                <a:latin typeface="Calibri"/>
                <a:ea typeface="Calibri"/>
                <a:cs typeface="Calibri"/>
                <a:sym typeface="Calibri"/>
              </a:rPr>
              <a:t>Fragmentación del Flujo de Proceso</a:t>
            </a:r>
            <a:endParaRPr b="0" i="0" sz="2000" u="none" cap="none" strike="noStrike">
              <a:solidFill>
                <a:srgbClr val="2A6AA0"/>
              </a:solidFill>
              <a:latin typeface="Calibri"/>
              <a:ea typeface="Calibri"/>
              <a:cs typeface="Calibri"/>
              <a:sym typeface="Calibri"/>
            </a:endParaRPr>
          </a:p>
        </p:txBody>
      </p:sp>
      <p:sp>
        <p:nvSpPr>
          <p:cNvPr id="1801" name="Google Shape;1801;g29e745b8efd_1_2480"/>
          <p:cNvSpPr txBox="1"/>
          <p:nvPr/>
        </p:nvSpPr>
        <p:spPr>
          <a:xfrm>
            <a:off x="1532000" y="2254072"/>
            <a:ext cx="9890700" cy="3465900"/>
          </a:xfrm>
          <a:prstGeom prst="rect">
            <a:avLst/>
          </a:prstGeom>
          <a:noFill/>
          <a:ln>
            <a:noFill/>
          </a:ln>
        </p:spPr>
        <p:txBody>
          <a:bodyPr anchorCtr="0" anchor="t" bIns="0" lIns="0" spcFirstLastPara="1" rIns="0" wrap="square" tIns="12700">
            <a:spAutoFit/>
          </a:bodyPr>
          <a:lstStyle/>
          <a:p>
            <a:pPr indent="0" lvl="0" marL="5181600" marR="0" rtl="0" algn="l">
              <a:lnSpc>
                <a:spcPct val="100000"/>
              </a:lnSpc>
              <a:spcBef>
                <a:spcPts val="0"/>
              </a:spcBef>
              <a:spcAft>
                <a:spcPts val="0"/>
              </a:spcAft>
              <a:buClr>
                <a:srgbClr val="000000"/>
              </a:buClr>
              <a:buSzPts val="1700"/>
              <a:buFont typeface="Arial"/>
              <a:buNone/>
            </a:pPr>
            <a:r>
              <a:rPr b="0" i="0" lang="es-CO" sz="1700" u="none" cap="none" strike="noStrike">
                <a:solidFill>
                  <a:srgbClr val="434343"/>
                </a:solidFill>
                <a:latin typeface="Calibri"/>
                <a:ea typeface="Calibri"/>
                <a:cs typeface="Calibri"/>
                <a:sym typeface="Calibri"/>
              </a:rPr>
              <a:t>Los criterios utilizados para la agrupación de</a:t>
            </a:r>
            <a:endParaRPr b="0" i="0" sz="1700" u="none" cap="none" strike="noStrike">
              <a:solidFill>
                <a:srgbClr val="434343"/>
              </a:solidFill>
              <a:latin typeface="Calibri"/>
              <a:ea typeface="Calibri"/>
              <a:cs typeface="Calibri"/>
              <a:sym typeface="Calibri"/>
            </a:endParaRPr>
          </a:p>
          <a:p>
            <a:pPr indent="0" lvl="0" marL="5181600" marR="0" rtl="0" algn="l">
              <a:lnSpc>
                <a:spcPct val="100000"/>
              </a:lnSpc>
              <a:spcBef>
                <a:spcPts val="0"/>
              </a:spcBef>
              <a:spcAft>
                <a:spcPts val="0"/>
              </a:spcAft>
              <a:buClr>
                <a:srgbClr val="000000"/>
              </a:buClr>
              <a:buSzPts val="1700"/>
              <a:buFont typeface="Arial"/>
              <a:buNone/>
            </a:pPr>
            <a:r>
              <a:rPr b="0" i="0" lang="es-CO" sz="1700" u="none" cap="none" strike="noStrike">
                <a:solidFill>
                  <a:srgbClr val="434343"/>
                </a:solidFill>
                <a:latin typeface="Calibri"/>
                <a:ea typeface="Calibri"/>
                <a:cs typeface="Calibri"/>
                <a:sym typeface="Calibri"/>
              </a:rPr>
              <a:t>actividades son los siguientes:</a:t>
            </a:r>
            <a:endParaRPr b="0" i="0" sz="17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434343"/>
              </a:solidFill>
              <a:latin typeface="Calibri"/>
              <a:ea typeface="Calibri"/>
              <a:cs typeface="Calibri"/>
              <a:sym typeface="Calibri"/>
            </a:endParaRPr>
          </a:p>
          <a:p>
            <a:pPr indent="-298450" lvl="0" marL="5930900" marR="0" rtl="0" algn="l">
              <a:lnSpc>
                <a:spcPct val="100000"/>
              </a:lnSpc>
              <a:spcBef>
                <a:spcPts val="0"/>
              </a:spcBef>
              <a:spcAft>
                <a:spcPts val="0"/>
              </a:spcAft>
              <a:buClr>
                <a:srgbClr val="434343"/>
              </a:buClr>
              <a:buSzPts val="1700"/>
              <a:buFont typeface="Arial"/>
              <a:buChar char="•"/>
            </a:pPr>
            <a:r>
              <a:rPr b="0" i="0" lang="es-CO" sz="1700" u="none" cap="none" strike="noStrike">
                <a:solidFill>
                  <a:srgbClr val="434343"/>
                </a:solidFill>
                <a:latin typeface="Calibri"/>
                <a:ea typeface="Calibri"/>
                <a:cs typeface="Calibri"/>
                <a:sym typeface="Calibri"/>
              </a:rPr>
              <a:t>Conjunto de actividades que tiene un</a:t>
            </a:r>
            <a:endParaRPr b="0" i="0" sz="1700" u="none" cap="none" strike="noStrike">
              <a:solidFill>
                <a:srgbClr val="434343"/>
              </a:solidFill>
              <a:latin typeface="Calibri"/>
              <a:ea typeface="Calibri"/>
              <a:cs typeface="Calibri"/>
              <a:sym typeface="Calibri"/>
            </a:endParaRPr>
          </a:p>
          <a:p>
            <a:pPr indent="0" lvl="0" marL="5930900" marR="0" rtl="0" algn="l">
              <a:lnSpc>
                <a:spcPct val="100000"/>
              </a:lnSpc>
              <a:spcBef>
                <a:spcPts val="0"/>
              </a:spcBef>
              <a:spcAft>
                <a:spcPts val="0"/>
              </a:spcAft>
              <a:buClr>
                <a:srgbClr val="000000"/>
              </a:buClr>
              <a:buSzPts val="1700"/>
              <a:buFont typeface="Arial"/>
              <a:buNone/>
            </a:pPr>
            <a:r>
              <a:rPr b="0" i="0" lang="es-CO" sz="1700" u="none" cap="none" strike="noStrike">
                <a:solidFill>
                  <a:srgbClr val="434343"/>
                </a:solidFill>
                <a:latin typeface="Calibri"/>
                <a:ea typeface="Calibri"/>
                <a:cs typeface="Calibri"/>
                <a:sym typeface="Calibri"/>
              </a:rPr>
              <a:t>significado propio</a:t>
            </a:r>
            <a:endParaRPr b="0" i="0" sz="1700" u="none" cap="none" strike="noStrike">
              <a:solidFill>
                <a:srgbClr val="434343"/>
              </a:solidFill>
              <a:latin typeface="Calibri"/>
              <a:ea typeface="Calibri"/>
              <a:cs typeface="Calibri"/>
              <a:sym typeface="Calibri"/>
            </a:endParaRPr>
          </a:p>
          <a:p>
            <a:pPr indent="-298450" lvl="0" marL="5930900" marR="0" rtl="0" algn="l">
              <a:lnSpc>
                <a:spcPct val="100000"/>
              </a:lnSpc>
              <a:spcBef>
                <a:spcPts val="0"/>
              </a:spcBef>
              <a:spcAft>
                <a:spcPts val="0"/>
              </a:spcAft>
              <a:buClr>
                <a:srgbClr val="434343"/>
              </a:buClr>
              <a:buSzPts val="1700"/>
              <a:buFont typeface="Arial"/>
              <a:buChar char="•"/>
            </a:pPr>
            <a:r>
              <a:rPr b="0" i="0" lang="es-CO" sz="1700" u="none" cap="none" strike="noStrike">
                <a:solidFill>
                  <a:srgbClr val="434343"/>
                </a:solidFill>
                <a:latin typeface="Calibri"/>
                <a:ea typeface="Calibri"/>
                <a:cs typeface="Calibri"/>
                <a:sym typeface="Calibri"/>
              </a:rPr>
              <a:t>Conjunto de actividades que se realizan en  una mismo Área de Negocio</a:t>
            </a:r>
            <a:endParaRPr b="0" i="0" sz="1700" u="none" cap="none" strike="noStrike">
              <a:solidFill>
                <a:srgbClr val="434343"/>
              </a:solidFill>
              <a:latin typeface="Calibri"/>
              <a:ea typeface="Calibri"/>
              <a:cs typeface="Calibri"/>
              <a:sym typeface="Calibri"/>
            </a:endParaRPr>
          </a:p>
          <a:p>
            <a:pPr indent="-298450" lvl="0" marL="5930900" marR="215900" rtl="0" algn="l">
              <a:lnSpc>
                <a:spcPct val="100000"/>
              </a:lnSpc>
              <a:spcBef>
                <a:spcPts val="0"/>
              </a:spcBef>
              <a:spcAft>
                <a:spcPts val="0"/>
              </a:spcAft>
              <a:buClr>
                <a:srgbClr val="434343"/>
              </a:buClr>
              <a:buSzPts val="1700"/>
              <a:buFont typeface="Arial"/>
              <a:buChar char="•"/>
            </a:pPr>
            <a:r>
              <a:rPr b="0" i="0" lang="es-CO" sz="1700" u="none" cap="none" strike="noStrike">
                <a:solidFill>
                  <a:srgbClr val="434343"/>
                </a:solidFill>
                <a:latin typeface="Calibri"/>
                <a:ea typeface="Calibri"/>
                <a:cs typeface="Calibri"/>
                <a:sym typeface="Calibri"/>
              </a:rPr>
              <a:t>Conjunto de actividades que pueden ser  reutilizadas en otro proceso</a:t>
            </a:r>
            <a:endParaRPr b="0" i="0" sz="1700" u="none" cap="none" strike="noStrike">
              <a:solidFill>
                <a:srgbClr val="434343"/>
              </a:solidFill>
              <a:latin typeface="Calibri"/>
              <a:ea typeface="Calibri"/>
              <a:cs typeface="Calibri"/>
              <a:sym typeface="Calibri"/>
            </a:endParaRPr>
          </a:p>
          <a:p>
            <a:pPr indent="-298450" lvl="0" marL="5930900" marR="0" rtl="0" algn="l">
              <a:lnSpc>
                <a:spcPct val="100000"/>
              </a:lnSpc>
              <a:spcBef>
                <a:spcPts val="0"/>
              </a:spcBef>
              <a:spcAft>
                <a:spcPts val="0"/>
              </a:spcAft>
              <a:buClr>
                <a:srgbClr val="434343"/>
              </a:buClr>
              <a:buSzPts val="1700"/>
              <a:buFont typeface="Arial"/>
              <a:buChar char="•"/>
            </a:pPr>
            <a:r>
              <a:rPr b="0" i="0" lang="es-CO" sz="1700" u="none" cap="none" strike="noStrike">
                <a:solidFill>
                  <a:srgbClr val="434343"/>
                </a:solidFill>
                <a:latin typeface="Calibri"/>
                <a:ea typeface="Calibri"/>
                <a:cs typeface="Calibri"/>
                <a:sym typeface="Calibri"/>
              </a:rPr>
              <a:t>Conjunto de actividades que tiene reflejo como Macro actividad.</a:t>
            </a:r>
            <a:endParaRPr b="0" i="0" sz="1700" u="none" cap="none" strike="noStrike">
              <a:solidFill>
                <a:srgbClr val="434343"/>
              </a:solidFill>
              <a:latin typeface="Calibri"/>
              <a:ea typeface="Calibri"/>
              <a:cs typeface="Calibri"/>
              <a:sym typeface="Calibri"/>
            </a:endParaRPr>
          </a:p>
          <a:p>
            <a:pPr indent="0" lvl="0" marL="12700" marR="5791200" rtl="0" algn="l">
              <a:lnSpc>
                <a:spcPct val="100000"/>
              </a:lnSpc>
              <a:spcBef>
                <a:spcPts val="400"/>
              </a:spcBef>
              <a:spcAft>
                <a:spcPts val="0"/>
              </a:spcAft>
              <a:buClr>
                <a:srgbClr val="000000"/>
              </a:buClr>
              <a:buSzPts val="1700"/>
              <a:buFont typeface="Arial"/>
              <a:buNone/>
            </a:pPr>
            <a:r>
              <a:rPr b="0" i="0" lang="es-CO" sz="1700" u="none" cap="none" strike="noStrike">
                <a:solidFill>
                  <a:srgbClr val="434343"/>
                </a:solidFill>
                <a:latin typeface="Calibri"/>
                <a:ea typeface="Calibri"/>
                <a:cs typeface="Calibri"/>
                <a:sym typeface="Calibri"/>
              </a:rPr>
              <a:t>Se trata de dividir el proceso en grupos,  asignándolos a Sprints</a:t>
            </a:r>
            <a:endParaRPr b="0" i="0" sz="1700" u="none" cap="none" strike="noStrike">
              <a:solidFill>
                <a:srgbClr val="434343"/>
              </a:solidFill>
              <a:latin typeface="Calibri"/>
              <a:ea typeface="Calibri"/>
              <a:cs typeface="Calibri"/>
              <a:sym typeface="Calibri"/>
            </a:endParaRPr>
          </a:p>
        </p:txBody>
      </p:sp>
      <p:pic>
        <p:nvPicPr>
          <p:cNvPr id="1802" name="Google Shape;1802;g29e745b8efd_1_2480"/>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
        <p:nvSpPr>
          <p:cNvPr id="1803" name="Google Shape;1803;g29e745b8efd_1_2480"/>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804" name="Google Shape;1804;g29e745b8efd_1_2480"/>
          <p:cNvSpPr txBox="1"/>
          <p:nvPr/>
        </p:nvSpPr>
        <p:spPr>
          <a:xfrm>
            <a:off x="843200" y="-27377"/>
            <a:ext cx="16256100" cy="13545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Fragmentación del flujo de proceso y/o</a:t>
            </a:r>
            <a:endParaRPr b="1" i="0" sz="4000" u="none" cap="none" strike="noStrike">
              <a:solidFill>
                <a:srgbClr val="377AF4"/>
              </a:solidFill>
              <a:latin typeface="Roboto"/>
              <a:ea typeface="Roboto"/>
              <a:cs typeface="Roboto"/>
              <a:sym typeface="Roboto"/>
            </a:endParaRPr>
          </a:p>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Diagrama de dependencias</a:t>
            </a:r>
            <a:endParaRPr b="0" i="0" sz="1900" u="none" cap="none" strike="noStrike">
              <a:solidFill>
                <a:srgbClr val="000000"/>
              </a:solidFill>
              <a:latin typeface="Arial"/>
              <a:ea typeface="Arial"/>
              <a:cs typeface="Arial"/>
              <a:sym typeface="Arial"/>
            </a:endParaRPr>
          </a:p>
        </p:txBody>
      </p:sp>
      <p:pic>
        <p:nvPicPr>
          <p:cNvPr id="1805" name="Google Shape;1805;g29e745b8efd_1_2480"/>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809" name="Shape 1809"/>
        <p:cNvGrpSpPr/>
        <p:nvPr/>
      </p:nvGrpSpPr>
      <p:grpSpPr>
        <a:xfrm>
          <a:off x="0" y="0"/>
          <a:ext cx="0" cy="0"/>
          <a:chOff x="0" y="0"/>
          <a:chExt cx="0" cy="0"/>
        </a:xfrm>
      </p:grpSpPr>
      <p:sp>
        <p:nvSpPr>
          <p:cNvPr id="1810" name="Google Shape;1810;g29e745b8efd_1_2493"/>
          <p:cNvSpPr txBox="1"/>
          <p:nvPr/>
        </p:nvSpPr>
        <p:spPr>
          <a:xfrm>
            <a:off x="6899529" y="2380615"/>
            <a:ext cx="4981500" cy="132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700"/>
              <a:buFont typeface="Arial"/>
              <a:buNone/>
            </a:pPr>
            <a:r>
              <a:rPr b="0" i="0" lang="es-CO" sz="1700" u="none" cap="none" strike="noStrike">
                <a:solidFill>
                  <a:srgbClr val="434343"/>
                </a:solidFill>
                <a:latin typeface="Calibri"/>
                <a:ea typeface="Calibri"/>
                <a:cs typeface="Calibri"/>
                <a:sym typeface="Calibri"/>
              </a:rPr>
              <a:t>En este caso se agrupan en cada fragmento (que dará  lugar a un Sprint) un conjunto de acciones  determinadas por las HUs que tengan coherencia  entre ellas y representen una actividad desplegable  como parte de la Solución.</a:t>
            </a:r>
            <a:endParaRPr b="0" i="0" sz="1700" u="none" cap="none" strike="noStrike">
              <a:solidFill>
                <a:srgbClr val="434343"/>
              </a:solidFill>
              <a:latin typeface="Calibri"/>
              <a:ea typeface="Calibri"/>
              <a:cs typeface="Calibri"/>
              <a:sym typeface="Calibri"/>
            </a:endParaRPr>
          </a:p>
        </p:txBody>
      </p:sp>
      <p:sp>
        <p:nvSpPr>
          <p:cNvPr id="1811" name="Google Shape;1811;g29e745b8efd_1_2493"/>
          <p:cNvSpPr txBox="1"/>
          <p:nvPr>
            <p:ph idx="4294967295" type="title"/>
          </p:nvPr>
        </p:nvSpPr>
        <p:spPr>
          <a:xfrm>
            <a:off x="129387" y="1792296"/>
            <a:ext cx="2407500" cy="975000"/>
          </a:xfrm>
          <a:prstGeom prst="rect">
            <a:avLst/>
          </a:prstGeom>
          <a:noFill/>
          <a:ln>
            <a:noFill/>
          </a:ln>
        </p:spPr>
        <p:txBody>
          <a:bodyPr anchorCtr="0" anchor="t" bIns="0" lIns="0" spcFirstLastPara="1" rIns="0" wrap="square" tIns="50800">
            <a:spAutoFit/>
          </a:bodyPr>
          <a:lstStyle/>
          <a:p>
            <a:pPr indent="0" lvl="0" marL="12700" rtl="0" algn="l">
              <a:lnSpc>
                <a:spcPct val="100000"/>
              </a:lnSpc>
              <a:spcBef>
                <a:spcPts val="300"/>
              </a:spcBef>
              <a:spcAft>
                <a:spcPts val="0"/>
              </a:spcAft>
              <a:buSzPts val="4400"/>
              <a:buNone/>
            </a:pPr>
            <a:r>
              <a:rPr b="1" lang="es-CO" sz="2000">
                <a:solidFill>
                  <a:srgbClr val="2A6AA0"/>
                </a:solidFill>
                <a:latin typeface="Calibri"/>
                <a:ea typeface="Calibri"/>
                <a:cs typeface="Calibri"/>
                <a:sym typeface="Calibri"/>
              </a:rPr>
              <a:t>Fragmentación del Diagrama de Dependencias</a:t>
            </a:r>
            <a:endParaRPr b="1" sz="2000">
              <a:solidFill>
                <a:srgbClr val="2A6AA0"/>
              </a:solidFill>
              <a:latin typeface="Calibri"/>
              <a:ea typeface="Calibri"/>
              <a:cs typeface="Calibri"/>
              <a:sym typeface="Calibri"/>
            </a:endParaRPr>
          </a:p>
        </p:txBody>
      </p:sp>
      <p:sp>
        <p:nvSpPr>
          <p:cNvPr id="1812" name="Google Shape;1812;g29e745b8efd_1_2493"/>
          <p:cNvSpPr txBox="1"/>
          <p:nvPr/>
        </p:nvSpPr>
        <p:spPr>
          <a:xfrm>
            <a:off x="1182725" y="5257410"/>
            <a:ext cx="4785900" cy="132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700"/>
              <a:buFont typeface="Arial"/>
              <a:buNone/>
            </a:pPr>
            <a:r>
              <a:rPr b="0" i="0" lang="es-CO" sz="1700" u="none" cap="none" strike="noStrike">
                <a:solidFill>
                  <a:srgbClr val="434343"/>
                </a:solidFill>
                <a:latin typeface="Calibri"/>
                <a:ea typeface="Calibri"/>
                <a:cs typeface="Calibri"/>
                <a:sym typeface="Calibri"/>
              </a:rPr>
              <a:t>En el caso de no se tenga modelo de Proceso,  porque la Solución a construir no contemple la  automatización de un Proceso, se puede obtener el  Plan de Sprints a partir de la Fragmentación del  Diagrama de Dependencias</a:t>
            </a:r>
            <a:endParaRPr b="0" i="0" sz="1700" u="none" cap="none" strike="noStrike">
              <a:solidFill>
                <a:srgbClr val="434343"/>
              </a:solidFill>
              <a:latin typeface="Calibri"/>
              <a:ea typeface="Calibri"/>
              <a:cs typeface="Calibri"/>
              <a:sym typeface="Calibri"/>
            </a:endParaRPr>
          </a:p>
        </p:txBody>
      </p:sp>
      <p:grpSp>
        <p:nvGrpSpPr>
          <p:cNvPr id="1813" name="Google Shape;1813;g29e745b8efd_1_2493"/>
          <p:cNvGrpSpPr/>
          <p:nvPr/>
        </p:nvGrpSpPr>
        <p:grpSpPr>
          <a:xfrm>
            <a:off x="2283794" y="1616181"/>
            <a:ext cx="9671542" cy="4607813"/>
            <a:chOff x="1469136" y="1347216"/>
            <a:chExt cx="10624565" cy="4607813"/>
          </a:xfrm>
        </p:grpSpPr>
        <p:pic>
          <p:nvPicPr>
            <p:cNvPr id="1814" name="Google Shape;1814;g29e745b8efd_1_2493"/>
            <p:cNvPicPr preferRelativeResize="0"/>
            <p:nvPr/>
          </p:nvPicPr>
          <p:blipFill rotWithShape="1">
            <a:blip r:embed="rId3">
              <a:alphaModFix/>
            </a:blip>
            <a:srcRect b="0" l="0" r="0" t="0"/>
            <a:stretch/>
          </p:blipFill>
          <p:spPr>
            <a:xfrm>
              <a:off x="1469136" y="1347216"/>
              <a:ext cx="3776472" cy="3681984"/>
            </a:xfrm>
            <a:prstGeom prst="rect">
              <a:avLst/>
            </a:prstGeom>
            <a:noFill/>
            <a:ln>
              <a:noFill/>
            </a:ln>
          </p:spPr>
        </p:pic>
        <p:pic>
          <p:nvPicPr>
            <p:cNvPr id="1815" name="Google Shape;1815;g29e745b8efd_1_2493"/>
            <p:cNvPicPr preferRelativeResize="0"/>
            <p:nvPr/>
          </p:nvPicPr>
          <p:blipFill rotWithShape="1">
            <a:blip r:embed="rId4">
              <a:alphaModFix/>
            </a:blip>
            <a:srcRect b="0" l="0" r="0" t="0"/>
            <a:stretch/>
          </p:blipFill>
          <p:spPr>
            <a:xfrm>
              <a:off x="1751076" y="1527048"/>
              <a:ext cx="3226307" cy="3134869"/>
            </a:xfrm>
            <a:prstGeom prst="rect">
              <a:avLst/>
            </a:prstGeom>
            <a:noFill/>
            <a:ln>
              <a:noFill/>
            </a:ln>
          </p:spPr>
        </p:pic>
        <p:pic>
          <p:nvPicPr>
            <p:cNvPr id="1816" name="Google Shape;1816;g29e745b8efd_1_2493"/>
            <p:cNvPicPr preferRelativeResize="0"/>
            <p:nvPr/>
          </p:nvPicPr>
          <p:blipFill rotWithShape="1">
            <a:blip r:embed="rId5">
              <a:alphaModFix/>
            </a:blip>
            <a:srcRect b="0" l="0" r="0" t="0"/>
            <a:stretch/>
          </p:blipFill>
          <p:spPr>
            <a:xfrm>
              <a:off x="6752844" y="4171188"/>
              <a:ext cx="4598670" cy="564642"/>
            </a:xfrm>
            <a:prstGeom prst="rect">
              <a:avLst/>
            </a:prstGeom>
            <a:noFill/>
            <a:ln>
              <a:noFill/>
            </a:ln>
          </p:spPr>
        </p:pic>
        <p:pic>
          <p:nvPicPr>
            <p:cNvPr id="1817" name="Google Shape;1817;g29e745b8efd_1_2493"/>
            <p:cNvPicPr preferRelativeResize="0"/>
            <p:nvPr/>
          </p:nvPicPr>
          <p:blipFill rotWithShape="1">
            <a:blip r:embed="rId6">
              <a:alphaModFix/>
            </a:blip>
            <a:srcRect b="0" l="0" r="0" t="0"/>
            <a:stretch/>
          </p:blipFill>
          <p:spPr>
            <a:xfrm>
              <a:off x="6752844" y="4475988"/>
              <a:ext cx="5340857" cy="564642"/>
            </a:xfrm>
            <a:prstGeom prst="rect">
              <a:avLst/>
            </a:prstGeom>
            <a:noFill/>
            <a:ln>
              <a:noFill/>
            </a:ln>
          </p:spPr>
        </p:pic>
        <p:pic>
          <p:nvPicPr>
            <p:cNvPr id="1818" name="Google Shape;1818;g29e745b8efd_1_2493"/>
            <p:cNvPicPr preferRelativeResize="0"/>
            <p:nvPr/>
          </p:nvPicPr>
          <p:blipFill rotWithShape="1">
            <a:blip r:embed="rId7">
              <a:alphaModFix/>
            </a:blip>
            <a:srcRect b="0" l="0" r="0" t="0"/>
            <a:stretch/>
          </p:blipFill>
          <p:spPr>
            <a:xfrm>
              <a:off x="6752844" y="4780787"/>
              <a:ext cx="4866893" cy="564642"/>
            </a:xfrm>
            <a:prstGeom prst="rect">
              <a:avLst/>
            </a:prstGeom>
            <a:noFill/>
            <a:ln>
              <a:noFill/>
            </a:ln>
          </p:spPr>
        </p:pic>
        <p:pic>
          <p:nvPicPr>
            <p:cNvPr id="1819" name="Google Shape;1819;g29e745b8efd_1_2493"/>
            <p:cNvPicPr preferRelativeResize="0"/>
            <p:nvPr/>
          </p:nvPicPr>
          <p:blipFill rotWithShape="1">
            <a:blip r:embed="rId8">
              <a:alphaModFix/>
            </a:blip>
            <a:srcRect b="0" l="0" r="0" t="0"/>
            <a:stretch/>
          </p:blipFill>
          <p:spPr>
            <a:xfrm>
              <a:off x="6752844" y="5085587"/>
              <a:ext cx="3835147" cy="564642"/>
            </a:xfrm>
            <a:prstGeom prst="rect">
              <a:avLst/>
            </a:prstGeom>
            <a:noFill/>
            <a:ln>
              <a:noFill/>
            </a:ln>
          </p:spPr>
        </p:pic>
        <p:pic>
          <p:nvPicPr>
            <p:cNvPr id="1820" name="Google Shape;1820;g29e745b8efd_1_2493"/>
            <p:cNvPicPr preferRelativeResize="0"/>
            <p:nvPr/>
          </p:nvPicPr>
          <p:blipFill rotWithShape="1">
            <a:blip r:embed="rId9">
              <a:alphaModFix/>
            </a:blip>
            <a:srcRect b="0" l="0" r="0" t="0"/>
            <a:stretch/>
          </p:blipFill>
          <p:spPr>
            <a:xfrm>
              <a:off x="6752844" y="5390387"/>
              <a:ext cx="3571494" cy="564642"/>
            </a:xfrm>
            <a:prstGeom prst="rect">
              <a:avLst/>
            </a:prstGeom>
            <a:noFill/>
            <a:ln>
              <a:noFill/>
            </a:ln>
          </p:spPr>
        </p:pic>
      </p:grpSp>
      <p:pic>
        <p:nvPicPr>
          <p:cNvPr id="1821" name="Google Shape;1821;g29e745b8efd_1_2493"/>
          <p:cNvPicPr preferRelativeResize="0"/>
          <p:nvPr/>
        </p:nvPicPr>
        <p:blipFill rotWithShape="1">
          <a:blip r:embed="rId10">
            <a:alphaModFix/>
          </a:blip>
          <a:srcRect b="0" l="0" r="0" t="0"/>
          <a:stretch/>
        </p:blipFill>
        <p:spPr>
          <a:xfrm>
            <a:off x="9791353" y="6293327"/>
            <a:ext cx="2209799" cy="440267"/>
          </a:xfrm>
          <a:prstGeom prst="rect">
            <a:avLst/>
          </a:prstGeom>
          <a:noFill/>
          <a:ln>
            <a:noFill/>
          </a:ln>
        </p:spPr>
      </p:pic>
      <p:sp>
        <p:nvSpPr>
          <p:cNvPr id="1822" name="Google Shape;1822;g29e745b8efd_1_249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823" name="Google Shape;1823;g29e745b8efd_1_2493"/>
          <p:cNvSpPr txBox="1"/>
          <p:nvPr/>
        </p:nvSpPr>
        <p:spPr>
          <a:xfrm>
            <a:off x="843200" y="-27377"/>
            <a:ext cx="16256100" cy="13545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Fragmentación del flujo de proceso y/o</a:t>
            </a:r>
            <a:endParaRPr b="1" i="0" sz="4000" u="none" cap="none" strike="noStrike">
              <a:solidFill>
                <a:srgbClr val="377AF4"/>
              </a:solidFill>
              <a:latin typeface="Roboto"/>
              <a:ea typeface="Roboto"/>
              <a:cs typeface="Roboto"/>
              <a:sym typeface="Roboto"/>
            </a:endParaRPr>
          </a:p>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Diagrama de dependencias</a:t>
            </a:r>
            <a:endParaRPr b="0" i="0" sz="1900" u="none" cap="none" strike="noStrike">
              <a:solidFill>
                <a:srgbClr val="000000"/>
              </a:solidFill>
              <a:latin typeface="Arial"/>
              <a:ea typeface="Arial"/>
              <a:cs typeface="Arial"/>
              <a:sym typeface="Arial"/>
            </a:endParaRPr>
          </a:p>
        </p:txBody>
      </p:sp>
      <p:pic>
        <p:nvPicPr>
          <p:cNvPr id="1824" name="Google Shape;1824;g29e745b8efd_1_2493"/>
          <p:cNvPicPr preferRelativeResize="0"/>
          <p:nvPr/>
        </p:nvPicPr>
        <p:blipFill rotWithShape="1">
          <a:blip r:embed="rId11">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8" name="Shape 1828"/>
        <p:cNvGrpSpPr/>
        <p:nvPr/>
      </p:nvGrpSpPr>
      <p:grpSpPr>
        <a:xfrm>
          <a:off x="0" y="0"/>
          <a:ext cx="0" cy="0"/>
          <a:chOff x="0" y="0"/>
          <a:chExt cx="0" cy="0"/>
        </a:xfrm>
      </p:grpSpPr>
      <p:pic>
        <p:nvPicPr>
          <p:cNvPr id="1829" name="Google Shape;1829;g29e745b8efd_1_2511"/>
          <p:cNvPicPr preferRelativeResize="0"/>
          <p:nvPr/>
        </p:nvPicPr>
        <p:blipFill rotWithShape="1">
          <a:blip r:embed="rId3">
            <a:alphaModFix/>
          </a:blip>
          <a:srcRect b="0" l="0" r="0" t="0"/>
          <a:stretch/>
        </p:blipFill>
        <p:spPr>
          <a:xfrm>
            <a:off x="1071033" y="1594000"/>
            <a:ext cx="4211568" cy="3158666"/>
          </a:xfrm>
          <a:prstGeom prst="rect">
            <a:avLst/>
          </a:prstGeom>
          <a:noFill/>
          <a:ln>
            <a:noFill/>
          </a:ln>
        </p:spPr>
      </p:pic>
      <p:pic>
        <p:nvPicPr>
          <p:cNvPr id="1830" name="Google Shape;1830;g29e745b8efd_1_2511"/>
          <p:cNvPicPr preferRelativeResize="0"/>
          <p:nvPr/>
        </p:nvPicPr>
        <p:blipFill rotWithShape="1">
          <a:blip r:embed="rId4">
            <a:alphaModFix/>
          </a:blip>
          <a:srcRect b="0" l="0" r="0" t="0"/>
          <a:stretch/>
        </p:blipFill>
        <p:spPr>
          <a:xfrm>
            <a:off x="6334767" y="1899509"/>
            <a:ext cx="5268133" cy="3955234"/>
          </a:xfrm>
          <a:prstGeom prst="rect">
            <a:avLst/>
          </a:prstGeom>
          <a:noFill/>
          <a:ln>
            <a:noFill/>
          </a:ln>
        </p:spPr>
      </p:pic>
      <p:sp>
        <p:nvSpPr>
          <p:cNvPr id="1831" name="Google Shape;1831;g29e745b8efd_1_2511"/>
          <p:cNvSpPr/>
          <p:nvPr/>
        </p:nvSpPr>
        <p:spPr>
          <a:xfrm>
            <a:off x="6244833" y="1858367"/>
            <a:ext cx="5490000" cy="125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2" name="Google Shape;1832;g29e745b8efd_1_2511"/>
          <p:cNvSpPr txBox="1"/>
          <p:nvPr/>
        </p:nvSpPr>
        <p:spPr>
          <a:xfrm>
            <a:off x="1210017" y="4877000"/>
            <a:ext cx="39336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1" i="0" lang="es-CO" sz="1900" u="none" cap="none" strike="noStrike">
                <a:solidFill>
                  <a:schemeClr val="dk1"/>
                </a:solidFill>
                <a:latin typeface="Calibri"/>
                <a:ea typeface="Calibri"/>
                <a:cs typeface="Calibri"/>
                <a:sym typeface="Calibri"/>
              </a:rPr>
              <a:t>Estimación</a:t>
            </a:r>
            <a:r>
              <a:rPr b="1" i="0" lang="es-CO" sz="1900" u="none" cap="none" strike="noStrike">
                <a:solidFill>
                  <a:srgbClr val="000000"/>
                </a:solidFill>
                <a:latin typeface="Calibri"/>
                <a:ea typeface="Calibri"/>
                <a:cs typeface="Calibri"/>
                <a:sym typeface="Calibri"/>
              </a:rPr>
              <a:t> Planning Poker</a:t>
            </a:r>
            <a:endParaRPr b="1" i="0" sz="1900" u="none" cap="none" strike="noStrike">
              <a:solidFill>
                <a:srgbClr val="000000"/>
              </a:solidFill>
              <a:latin typeface="Calibri"/>
              <a:ea typeface="Calibri"/>
              <a:cs typeface="Calibri"/>
              <a:sym typeface="Calibri"/>
            </a:endParaRPr>
          </a:p>
        </p:txBody>
      </p:sp>
      <p:sp>
        <p:nvSpPr>
          <p:cNvPr id="1833" name="Google Shape;1833;g29e745b8efd_1_2511"/>
          <p:cNvSpPr txBox="1"/>
          <p:nvPr/>
        </p:nvSpPr>
        <p:spPr>
          <a:xfrm>
            <a:off x="6931651" y="2168943"/>
            <a:ext cx="39336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1" i="0" lang="es-CO" sz="1900" u="none" cap="none" strike="noStrike">
                <a:solidFill>
                  <a:srgbClr val="000000"/>
                </a:solidFill>
                <a:latin typeface="Calibri"/>
                <a:ea typeface="Calibri"/>
                <a:cs typeface="Calibri"/>
                <a:sym typeface="Calibri"/>
              </a:rPr>
              <a:t>Estimación Tallas de camisetas</a:t>
            </a:r>
            <a:endParaRPr b="1" i="0" sz="1900" u="none" cap="none" strike="noStrike">
              <a:solidFill>
                <a:srgbClr val="000000"/>
              </a:solidFill>
              <a:latin typeface="Calibri"/>
              <a:ea typeface="Calibri"/>
              <a:cs typeface="Calibri"/>
              <a:sym typeface="Calibri"/>
            </a:endParaRPr>
          </a:p>
        </p:txBody>
      </p:sp>
      <p:pic>
        <p:nvPicPr>
          <p:cNvPr id="1834" name="Google Shape;1834;g29e745b8efd_1_2511"/>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
        <p:nvSpPr>
          <p:cNvPr id="1835" name="Google Shape;1835;g29e745b8efd_1_251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836" name="Google Shape;1836;g29e745b8efd_1_2511"/>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Otras técnicas</a:t>
            </a:r>
            <a:endParaRPr b="0" i="0" sz="1900" u="none" cap="none" strike="noStrike">
              <a:solidFill>
                <a:srgbClr val="000000"/>
              </a:solidFill>
              <a:latin typeface="Arial"/>
              <a:ea typeface="Arial"/>
              <a:cs typeface="Arial"/>
              <a:sym typeface="Arial"/>
            </a:endParaRPr>
          </a:p>
        </p:txBody>
      </p:sp>
      <p:pic>
        <p:nvPicPr>
          <p:cNvPr id="1837" name="Google Shape;1837;g29e745b8efd_1_2511"/>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1" name="Shape 1841"/>
        <p:cNvGrpSpPr/>
        <p:nvPr/>
      </p:nvGrpSpPr>
      <p:grpSpPr>
        <a:xfrm>
          <a:off x="0" y="0"/>
          <a:ext cx="0" cy="0"/>
          <a:chOff x="0" y="0"/>
          <a:chExt cx="0" cy="0"/>
        </a:xfrm>
      </p:grpSpPr>
      <p:sp>
        <p:nvSpPr>
          <p:cNvPr id="1842" name="Google Shape;1842;g29e745b8efd_1_2523"/>
          <p:cNvSpPr txBox="1"/>
          <p:nvPr/>
        </p:nvSpPr>
        <p:spPr>
          <a:xfrm>
            <a:off x="688340" y="1610704"/>
            <a:ext cx="8638500" cy="594000"/>
          </a:xfrm>
          <a:prstGeom prst="rect">
            <a:avLst/>
          </a:prstGeom>
          <a:noFill/>
          <a:ln>
            <a:noFill/>
          </a:ln>
        </p:spPr>
        <p:txBody>
          <a:bodyPr anchorCtr="0" anchor="t" bIns="0" lIns="0" spcFirstLastPara="1" rIns="0" wrap="square" tIns="15225">
            <a:spAutoFit/>
          </a:bodyPr>
          <a:lstStyle/>
          <a:p>
            <a:pPr indent="0" lvl="0" marL="12700" marR="0" rtl="0" algn="l">
              <a:lnSpc>
                <a:spcPct val="98900"/>
              </a:lnSpc>
              <a:spcBef>
                <a:spcPts val="0"/>
              </a:spcBef>
              <a:spcAft>
                <a:spcPts val="0"/>
              </a:spcAft>
              <a:buClr>
                <a:srgbClr val="000000"/>
              </a:buClr>
              <a:buSzPts val="1900"/>
              <a:buFont typeface="Arial"/>
              <a:buNone/>
            </a:pPr>
            <a:r>
              <a:rPr b="0" i="0" lang="es-CO" sz="1900" u="none" cap="none" strike="noStrike">
                <a:solidFill>
                  <a:srgbClr val="000000"/>
                </a:solidFill>
                <a:latin typeface="Arial"/>
                <a:ea typeface="Arial"/>
                <a:cs typeface="Arial"/>
                <a:sym typeface="Arial"/>
              </a:rPr>
              <a:t>Una vez revisado el Plan de sprints, se  documenta cuál es el </a:t>
            </a:r>
            <a:r>
              <a:rPr b="1" i="1" lang="es-CO" sz="1900" u="none" cap="none" strike="noStrike">
                <a:solidFill>
                  <a:srgbClr val="2A6AA0"/>
                </a:solidFill>
                <a:latin typeface="Arial"/>
                <a:ea typeface="Arial"/>
                <a:cs typeface="Arial"/>
                <a:sym typeface="Arial"/>
              </a:rPr>
              <a:t>Alcance Definitivo </a:t>
            </a:r>
            <a:r>
              <a:rPr b="0" i="0" lang="es-CO" sz="1900" u="none" cap="none" strike="noStrike">
                <a:solidFill>
                  <a:srgbClr val="000000"/>
                </a:solidFill>
                <a:latin typeface="Arial"/>
                <a:ea typeface="Arial"/>
                <a:cs typeface="Arial"/>
                <a:sym typeface="Arial"/>
              </a:rPr>
              <a:t>que se desprende de las actividades programadas para el proyecto.</a:t>
            </a:r>
            <a:endParaRPr b="0" i="0" sz="1900" u="none" cap="none" strike="noStrike">
              <a:solidFill>
                <a:srgbClr val="000000"/>
              </a:solidFill>
              <a:latin typeface="Arial"/>
              <a:ea typeface="Arial"/>
              <a:cs typeface="Arial"/>
              <a:sym typeface="Arial"/>
            </a:endParaRPr>
          </a:p>
        </p:txBody>
      </p:sp>
      <p:grpSp>
        <p:nvGrpSpPr>
          <p:cNvPr id="1843" name="Google Shape;1843;g29e745b8efd_1_2523"/>
          <p:cNvGrpSpPr/>
          <p:nvPr/>
        </p:nvGrpSpPr>
        <p:grpSpPr>
          <a:xfrm>
            <a:off x="2154935" y="2668867"/>
            <a:ext cx="9064752" cy="2926079"/>
            <a:chOff x="2154935" y="2939795"/>
            <a:chExt cx="9064752" cy="2926079"/>
          </a:xfrm>
        </p:grpSpPr>
        <p:pic>
          <p:nvPicPr>
            <p:cNvPr id="1844" name="Google Shape;1844;g29e745b8efd_1_2523"/>
            <p:cNvPicPr preferRelativeResize="0"/>
            <p:nvPr/>
          </p:nvPicPr>
          <p:blipFill rotWithShape="1">
            <a:blip r:embed="rId3">
              <a:alphaModFix/>
            </a:blip>
            <a:srcRect b="0" l="0" r="0" t="0"/>
            <a:stretch/>
          </p:blipFill>
          <p:spPr>
            <a:xfrm>
              <a:off x="7176515" y="2939795"/>
              <a:ext cx="4043172" cy="2926079"/>
            </a:xfrm>
            <a:prstGeom prst="rect">
              <a:avLst/>
            </a:prstGeom>
            <a:noFill/>
            <a:ln>
              <a:noFill/>
            </a:ln>
          </p:spPr>
        </p:pic>
        <p:pic>
          <p:nvPicPr>
            <p:cNvPr id="1845" name="Google Shape;1845;g29e745b8efd_1_2523"/>
            <p:cNvPicPr preferRelativeResize="0"/>
            <p:nvPr/>
          </p:nvPicPr>
          <p:blipFill rotWithShape="1">
            <a:blip r:embed="rId4">
              <a:alphaModFix/>
            </a:blip>
            <a:srcRect b="0" l="0" r="0" t="0"/>
            <a:stretch/>
          </p:blipFill>
          <p:spPr>
            <a:xfrm>
              <a:off x="2510027" y="3736860"/>
              <a:ext cx="1415796" cy="737603"/>
            </a:xfrm>
            <a:prstGeom prst="rect">
              <a:avLst/>
            </a:prstGeom>
            <a:noFill/>
            <a:ln>
              <a:noFill/>
            </a:ln>
          </p:spPr>
        </p:pic>
        <p:pic>
          <p:nvPicPr>
            <p:cNvPr id="1846" name="Google Shape;1846;g29e745b8efd_1_2523"/>
            <p:cNvPicPr preferRelativeResize="0"/>
            <p:nvPr/>
          </p:nvPicPr>
          <p:blipFill rotWithShape="1">
            <a:blip r:embed="rId5">
              <a:alphaModFix/>
            </a:blip>
            <a:srcRect b="0" l="0" r="0" t="0"/>
            <a:stretch/>
          </p:blipFill>
          <p:spPr>
            <a:xfrm>
              <a:off x="2572511" y="3761231"/>
              <a:ext cx="1295400" cy="647700"/>
            </a:xfrm>
            <a:prstGeom prst="rect">
              <a:avLst/>
            </a:prstGeom>
            <a:noFill/>
            <a:ln>
              <a:noFill/>
            </a:ln>
          </p:spPr>
        </p:pic>
        <p:sp>
          <p:nvSpPr>
            <p:cNvPr id="1847" name="Google Shape;1847;g29e745b8efd_1_2523"/>
            <p:cNvSpPr/>
            <p:nvPr/>
          </p:nvSpPr>
          <p:spPr>
            <a:xfrm>
              <a:off x="2572511" y="3761231"/>
              <a:ext cx="1295400" cy="647700"/>
            </a:xfrm>
            <a:custGeom>
              <a:rect b="b" l="l" r="r" t="t"/>
              <a:pathLst>
                <a:path extrusionOk="0" h="647700" w="1295400">
                  <a:moveTo>
                    <a:pt x="971550" y="0"/>
                  </a:moveTo>
                  <a:lnTo>
                    <a:pt x="971550" y="323850"/>
                  </a:lnTo>
                  <a:lnTo>
                    <a:pt x="1295400" y="323850"/>
                  </a:lnTo>
                  <a:lnTo>
                    <a:pt x="647700" y="647700"/>
                  </a:lnTo>
                  <a:lnTo>
                    <a:pt x="0" y="323850"/>
                  </a:lnTo>
                  <a:lnTo>
                    <a:pt x="323850" y="323850"/>
                  </a:lnTo>
                  <a:lnTo>
                    <a:pt x="323850" y="0"/>
                  </a:lnTo>
                  <a:lnTo>
                    <a:pt x="971550" y="0"/>
                  </a:lnTo>
                  <a:close/>
                </a:path>
              </a:pathLst>
            </a:custGeom>
            <a:noFill/>
            <a:ln cap="flat" cmpd="sng" w="9525">
              <a:solidFill>
                <a:srgbClr val="497D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848" name="Google Shape;1848;g29e745b8efd_1_2523"/>
            <p:cNvPicPr preferRelativeResize="0"/>
            <p:nvPr/>
          </p:nvPicPr>
          <p:blipFill rotWithShape="1">
            <a:blip r:embed="rId6">
              <a:alphaModFix/>
            </a:blip>
            <a:srcRect b="0" l="0" r="0" t="0"/>
            <a:stretch/>
          </p:blipFill>
          <p:spPr>
            <a:xfrm>
              <a:off x="2154935" y="4468380"/>
              <a:ext cx="2132838" cy="511289"/>
            </a:xfrm>
            <a:prstGeom prst="rect">
              <a:avLst/>
            </a:prstGeom>
            <a:noFill/>
            <a:ln>
              <a:noFill/>
            </a:ln>
          </p:spPr>
        </p:pic>
      </p:grpSp>
      <p:sp>
        <p:nvSpPr>
          <p:cNvPr id="1849" name="Google Shape;1849;g29e745b8efd_1_2523"/>
          <p:cNvSpPr txBox="1"/>
          <p:nvPr/>
        </p:nvSpPr>
        <p:spPr>
          <a:xfrm>
            <a:off x="2213237" y="3125000"/>
            <a:ext cx="2022300" cy="3054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1900"/>
              <a:buFont typeface="Arial"/>
              <a:buNone/>
            </a:pPr>
            <a:r>
              <a:rPr b="0" i="0" lang="es-CO" sz="1900" u="none" cap="none" strike="noStrike">
                <a:solidFill>
                  <a:srgbClr val="000000"/>
                </a:solidFill>
                <a:latin typeface="Calibri"/>
                <a:ea typeface="Calibri"/>
                <a:cs typeface="Calibri"/>
                <a:sym typeface="Calibri"/>
              </a:rPr>
              <a:t>Puede derivar</a:t>
            </a:r>
            <a:endParaRPr b="0" i="0" sz="1900" u="none" cap="none" strike="noStrike">
              <a:solidFill>
                <a:srgbClr val="000000"/>
              </a:solidFill>
              <a:latin typeface="Calibri"/>
              <a:ea typeface="Calibri"/>
              <a:cs typeface="Calibri"/>
              <a:sym typeface="Calibri"/>
            </a:endParaRPr>
          </a:p>
        </p:txBody>
      </p:sp>
      <p:pic>
        <p:nvPicPr>
          <p:cNvPr id="1850" name="Google Shape;1850;g29e745b8efd_1_2523"/>
          <p:cNvPicPr preferRelativeResize="0"/>
          <p:nvPr/>
        </p:nvPicPr>
        <p:blipFill rotWithShape="1">
          <a:blip r:embed="rId7">
            <a:alphaModFix/>
          </a:blip>
          <a:srcRect b="0" l="0" r="0" t="0"/>
          <a:stretch/>
        </p:blipFill>
        <p:spPr>
          <a:xfrm>
            <a:off x="9791353" y="6293327"/>
            <a:ext cx="2209799" cy="440267"/>
          </a:xfrm>
          <a:prstGeom prst="rect">
            <a:avLst/>
          </a:prstGeom>
          <a:noFill/>
          <a:ln>
            <a:noFill/>
          </a:ln>
        </p:spPr>
      </p:pic>
      <p:sp>
        <p:nvSpPr>
          <p:cNvPr id="1851" name="Google Shape;1851;g29e745b8efd_1_252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852" name="Google Shape;1852;g29e745b8efd_1_2523"/>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Ratificación del alcance</a:t>
            </a:r>
            <a:endParaRPr b="0" i="0" sz="1900" u="none" cap="none" strike="noStrike">
              <a:solidFill>
                <a:srgbClr val="000000"/>
              </a:solidFill>
              <a:latin typeface="Arial"/>
              <a:ea typeface="Arial"/>
              <a:cs typeface="Arial"/>
              <a:sym typeface="Arial"/>
            </a:endParaRPr>
          </a:p>
        </p:txBody>
      </p:sp>
      <p:pic>
        <p:nvPicPr>
          <p:cNvPr id="1853" name="Google Shape;1853;g29e745b8efd_1_2523"/>
          <p:cNvPicPr preferRelativeResize="0"/>
          <p:nvPr/>
        </p:nvPicPr>
        <p:blipFill rotWithShape="1">
          <a:blip r:embed="rId8">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7" name="Shape 1857"/>
        <p:cNvGrpSpPr/>
        <p:nvPr/>
      </p:nvGrpSpPr>
      <p:grpSpPr>
        <a:xfrm>
          <a:off x="0" y="0"/>
          <a:ext cx="0" cy="0"/>
          <a:chOff x="0" y="0"/>
          <a:chExt cx="0" cy="0"/>
        </a:xfrm>
      </p:grpSpPr>
      <p:graphicFrame>
        <p:nvGraphicFramePr>
          <p:cNvPr id="1858" name="Google Shape;1858;g29e745b8efd_1_2538"/>
          <p:cNvGraphicFramePr/>
          <p:nvPr/>
        </p:nvGraphicFramePr>
        <p:xfrm>
          <a:off x="897767" y="1759231"/>
          <a:ext cx="3000000" cy="3000000"/>
        </p:xfrm>
        <a:graphic>
          <a:graphicData uri="http://schemas.openxmlformats.org/drawingml/2006/table">
            <a:tbl>
              <a:tblPr>
                <a:noFill/>
                <a:tableStyleId>{28F54D9A-6878-4A49-949D-00CFE64CA1A7}</a:tableStyleId>
              </a:tblPr>
              <a:tblGrid>
                <a:gridCol w="3928125"/>
                <a:gridCol w="3408700"/>
                <a:gridCol w="2777900"/>
              </a:tblGrid>
              <a:tr h="812775">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Documento</a:t>
                      </a:r>
                      <a:endParaRPr b="1" sz="1900" u="none" cap="none" strike="noStrike"/>
                    </a:p>
                  </a:txBody>
                  <a:tcPr marT="121900" marB="121900" marR="121900" marL="121900" anchor="ctr">
                    <a:solidFill>
                      <a:srgbClr val="CF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Responsable</a:t>
                      </a:r>
                      <a:endParaRPr b="1" sz="1900" u="none" cap="none" strike="noStrike"/>
                    </a:p>
                  </a:txBody>
                  <a:tcPr marT="121900" marB="121900" marR="121900" marL="121900" anchor="ctr">
                    <a:solidFill>
                      <a:srgbClr val="CF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Colabora</a:t>
                      </a:r>
                      <a:endParaRPr b="1" sz="1900" u="none" cap="none" strike="noStrike"/>
                    </a:p>
                  </a:txBody>
                  <a:tcPr marT="121900" marB="121900" marR="121900" marL="121900" anchor="ctr">
                    <a:solidFill>
                      <a:srgbClr val="CFE2F3"/>
                    </a:solidFill>
                  </a:tcPr>
                </a:tc>
              </a:tr>
              <a:tr h="11124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p>
                      <a:pPr indent="0" lvl="0" marL="0" marR="0" rtl="0" algn="l">
                        <a:lnSpc>
                          <a:spcPct val="100000"/>
                        </a:lnSpc>
                        <a:spcBef>
                          <a:spcPts val="0"/>
                        </a:spcBef>
                        <a:spcAft>
                          <a:spcPts val="0"/>
                        </a:spcAft>
                        <a:buClr>
                          <a:srgbClr val="000000"/>
                        </a:buClr>
                        <a:buSzPts val="1900"/>
                        <a:buFont typeface="Arial"/>
                        <a:buNone/>
                      </a:pPr>
                      <a:r>
                        <a:rPr lang="es-CO" sz="1900" u="none" cap="none" strike="noStrike"/>
                        <a:t>Plan de Sprints </a:t>
                      </a:r>
                      <a:endParaRPr sz="1900" u="none" cap="none" strike="noStrike"/>
                    </a:p>
                  </a:txBody>
                  <a:tcPr marT="121900" marB="121900" marR="121900" marL="121900"/>
                </a:tc>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solidFill>
                            <a:schemeClr val="dk1"/>
                          </a:solidFill>
                          <a:latin typeface="Calibri"/>
                          <a:ea typeface="Calibri"/>
                          <a:cs typeface="Calibri"/>
                          <a:sym typeface="Calibri"/>
                        </a:rPr>
                        <a:t>Líder</a:t>
                      </a:r>
                      <a:r>
                        <a:rPr lang="es-CO" sz="1900" u="none" cap="none" strike="noStrike"/>
                        <a:t> de Proyecto</a:t>
                      </a:r>
                      <a:endParaRPr sz="1900" u="none" cap="none" strike="noStrike"/>
                    </a:p>
                  </a:txBody>
                  <a:tcPr marT="121900" marB="121900" marR="121900" marL="121900" anchor="ctr"/>
                </a:tc>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Metodólogo, Arquitecto de Solución</a:t>
                      </a:r>
                      <a:endParaRPr sz="1900" u="none" cap="none" strike="noStrike"/>
                    </a:p>
                  </a:txBody>
                  <a:tcPr marT="121900" marB="121900" marR="121900" marL="121900"/>
                </a:tc>
              </a:tr>
            </a:tbl>
          </a:graphicData>
        </a:graphic>
      </p:graphicFrame>
      <p:sp>
        <p:nvSpPr>
          <p:cNvPr id="1859" name="Google Shape;1859;g29e745b8efd_1_2538"/>
          <p:cNvSpPr txBox="1"/>
          <p:nvPr/>
        </p:nvSpPr>
        <p:spPr>
          <a:xfrm>
            <a:off x="729146" y="3800581"/>
            <a:ext cx="104520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0" i="1" lang="es-CO" sz="1600" u="none" cap="none" strike="noStrike">
                <a:solidFill>
                  <a:srgbClr val="000000"/>
                </a:solidFill>
                <a:latin typeface="Calibri"/>
                <a:ea typeface="Calibri"/>
                <a:cs typeface="Calibri"/>
                <a:sym typeface="Calibri"/>
              </a:rPr>
              <a:t>Es importante destacar que el Metodólogo facilita las sesiones para lograr el objetivo de esta fase con apoyo del Arquitecto de Solución y Líder de Proyecto</a:t>
            </a:r>
            <a:endParaRPr b="0" i="1" sz="1600" u="none" cap="none" strike="noStrike">
              <a:solidFill>
                <a:srgbClr val="000000"/>
              </a:solidFill>
              <a:latin typeface="Calibri"/>
              <a:ea typeface="Calibri"/>
              <a:cs typeface="Calibri"/>
              <a:sym typeface="Calibri"/>
            </a:endParaRPr>
          </a:p>
        </p:txBody>
      </p:sp>
      <p:pic>
        <p:nvPicPr>
          <p:cNvPr id="1860" name="Google Shape;1860;g29e745b8efd_1_2538"/>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861" name="Google Shape;1861;g29e745b8efd_1_2538"/>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862" name="Google Shape;1862;g29e745b8efd_1_2538"/>
          <p:cNvSpPr txBox="1"/>
          <p:nvPr/>
        </p:nvSpPr>
        <p:spPr>
          <a:xfrm>
            <a:off x="843200" y="-27377"/>
            <a:ext cx="16256100" cy="7848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300" u="none" cap="none" strike="noStrike">
                <a:solidFill>
                  <a:srgbClr val="00608A"/>
                </a:solidFill>
                <a:latin typeface="Calibri"/>
                <a:ea typeface="Calibri"/>
                <a:cs typeface="Calibri"/>
                <a:sym typeface="Calibri"/>
              </a:rPr>
              <a:t>Entregables principales de Seguimiento</a:t>
            </a:r>
            <a:endParaRPr b="0" i="0" sz="1900" u="none" cap="none" strike="noStrike">
              <a:solidFill>
                <a:srgbClr val="000000"/>
              </a:solidFill>
              <a:latin typeface="Arial"/>
              <a:ea typeface="Arial"/>
              <a:cs typeface="Arial"/>
              <a:sym typeface="Arial"/>
            </a:endParaRPr>
          </a:p>
        </p:txBody>
      </p:sp>
      <p:pic>
        <p:nvPicPr>
          <p:cNvPr id="1863" name="Google Shape;1863;g29e745b8efd_1_2538"/>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67" name="Shape 1867"/>
        <p:cNvGrpSpPr/>
        <p:nvPr/>
      </p:nvGrpSpPr>
      <p:grpSpPr>
        <a:xfrm>
          <a:off x="0" y="0"/>
          <a:ext cx="0" cy="0"/>
          <a:chOff x="0" y="0"/>
          <a:chExt cx="0" cy="0"/>
        </a:xfrm>
      </p:grpSpPr>
      <p:pic>
        <p:nvPicPr>
          <p:cNvPr id="1868" name="Google Shape;1868;g29e745b8efd_1_2547"/>
          <p:cNvPicPr preferRelativeResize="0"/>
          <p:nvPr/>
        </p:nvPicPr>
        <p:blipFill rotWithShape="1">
          <a:blip r:embed="rId3">
            <a:alphaModFix/>
          </a:blip>
          <a:srcRect b="0" l="0" r="0" t="0"/>
          <a:stretch/>
        </p:blipFill>
        <p:spPr>
          <a:xfrm>
            <a:off x="-58059" y="-735391"/>
            <a:ext cx="12346821" cy="8213878"/>
          </a:xfrm>
          <a:prstGeom prst="rect">
            <a:avLst/>
          </a:prstGeom>
          <a:noFill/>
          <a:ln>
            <a:noFill/>
          </a:ln>
        </p:spPr>
      </p:pic>
      <p:sp>
        <p:nvSpPr>
          <p:cNvPr id="1869" name="Google Shape;1869;g29e745b8efd_1_2547"/>
          <p:cNvSpPr txBox="1"/>
          <p:nvPr/>
        </p:nvSpPr>
        <p:spPr>
          <a:xfrm>
            <a:off x="0" y="454397"/>
            <a:ext cx="12192000" cy="784800"/>
          </a:xfrm>
          <a:prstGeom prst="rect">
            <a:avLst/>
          </a:prstGeom>
          <a:solidFill>
            <a:schemeClr val="dk1">
              <a:alpha val="62745"/>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EJERCICIO PRÁCTICO</a:t>
            </a:r>
            <a:endParaRPr b="0" i="0" sz="4300" u="none" cap="none" strike="noStrike">
              <a:solidFill>
                <a:srgbClr val="000000"/>
              </a:solidFill>
              <a:latin typeface="Arial"/>
              <a:ea typeface="Arial"/>
              <a:cs typeface="Arial"/>
              <a:sym typeface="Arial"/>
            </a:endParaRPr>
          </a:p>
        </p:txBody>
      </p:sp>
      <p:pic>
        <p:nvPicPr>
          <p:cNvPr id="1870" name="Google Shape;1870;g29e745b8efd_1_2547"/>
          <p:cNvPicPr preferRelativeResize="0"/>
          <p:nvPr/>
        </p:nvPicPr>
        <p:blipFill rotWithShape="1">
          <a:blip r:embed="rId4">
            <a:alphaModFix/>
          </a:blip>
          <a:srcRect b="0" l="0" r="0" t="0"/>
          <a:stretch/>
        </p:blipFill>
        <p:spPr>
          <a:xfrm>
            <a:off x="545275" y="680869"/>
            <a:ext cx="1639785" cy="32670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4" name="Shape 1874"/>
        <p:cNvGrpSpPr/>
        <p:nvPr/>
      </p:nvGrpSpPr>
      <p:grpSpPr>
        <a:xfrm>
          <a:off x="0" y="0"/>
          <a:ext cx="0" cy="0"/>
          <a:chOff x="0" y="0"/>
          <a:chExt cx="0" cy="0"/>
        </a:xfrm>
      </p:grpSpPr>
      <p:grpSp>
        <p:nvGrpSpPr>
          <p:cNvPr id="1875" name="Google Shape;1875;g29e745b8efd_1_2553"/>
          <p:cNvGrpSpPr/>
          <p:nvPr/>
        </p:nvGrpSpPr>
        <p:grpSpPr>
          <a:xfrm>
            <a:off x="0" y="1700782"/>
            <a:ext cx="12192000" cy="3642357"/>
            <a:chOff x="0" y="1700783"/>
            <a:chExt cx="12192000" cy="3642357"/>
          </a:xfrm>
        </p:grpSpPr>
        <p:pic>
          <p:nvPicPr>
            <p:cNvPr id="1876" name="Google Shape;1876;g29e745b8efd_1_2553"/>
            <p:cNvPicPr preferRelativeResize="0"/>
            <p:nvPr/>
          </p:nvPicPr>
          <p:blipFill rotWithShape="1">
            <a:blip r:embed="rId3">
              <a:alphaModFix/>
            </a:blip>
            <a:srcRect b="0" l="0" r="0" t="0"/>
            <a:stretch/>
          </p:blipFill>
          <p:spPr>
            <a:xfrm>
              <a:off x="0" y="1700783"/>
              <a:ext cx="12192000" cy="3642357"/>
            </a:xfrm>
            <a:prstGeom prst="rect">
              <a:avLst/>
            </a:prstGeom>
            <a:noFill/>
            <a:ln>
              <a:noFill/>
            </a:ln>
          </p:spPr>
        </p:pic>
        <p:sp>
          <p:nvSpPr>
            <p:cNvPr id="1877" name="Google Shape;1877;g29e745b8efd_1_2553"/>
            <p:cNvSpPr/>
            <p:nvPr/>
          </p:nvSpPr>
          <p:spPr>
            <a:xfrm>
              <a:off x="45719" y="2616708"/>
              <a:ext cx="1917700" cy="1798320"/>
            </a:xfrm>
            <a:custGeom>
              <a:rect b="b" l="l" r="r" t="t"/>
              <a:pathLst>
                <a:path extrusionOk="0" h="1798320" w="1917700">
                  <a:moveTo>
                    <a:pt x="1617472" y="0"/>
                  </a:moveTo>
                  <a:lnTo>
                    <a:pt x="299732" y="0"/>
                  </a:lnTo>
                  <a:lnTo>
                    <a:pt x="251112" y="3924"/>
                  </a:lnTo>
                  <a:lnTo>
                    <a:pt x="204991" y="15284"/>
                  </a:lnTo>
                  <a:lnTo>
                    <a:pt x="161985" y="33463"/>
                  </a:lnTo>
                  <a:lnTo>
                    <a:pt x="122711" y="57842"/>
                  </a:lnTo>
                  <a:lnTo>
                    <a:pt x="87787" y="87804"/>
                  </a:lnTo>
                  <a:lnTo>
                    <a:pt x="57829" y="122730"/>
                  </a:lnTo>
                  <a:lnTo>
                    <a:pt x="33454" y="162003"/>
                  </a:lnTo>
                  <a:lnTo>
                    <a:pt x="15279" y="205004"/>
                  </a:lnTo>
                  <a:lnTo>
                    <a:pt x="3922" y="251115"/>
                  </a:lnTo>
                  <a:lnTo>
                    <a:pt x="0" y="299719"/>
                  </a:lnTo>
                  <a:lnTo>
                    <a:pt x="0" y="1498599"/>
                  </a:lnTo>
                  <a:lnTo>
                    <a:pt x="3922" y="1547204"/>
                  </a:lnTo>
                  <a:lnTo>
                    <a:pt x="15279" y="1593315"/>
                  </a:lnTo>
                  <a:lnTo>
                    <a:pt x="33454" y="1636316"/>
                  </a:lnTo>
                  <a:lnTo>
                    <a:pt x="57829" y="1675589"/>
                  </a:lnTo>
                  <a:lnTo>
                    <a:pt x="87787" y="1710515"/>
                  </a:lnTo>
                  <a:lnTo>
                    <a:pt x="122711" y="1740477"/>
                  </a:lnTo>
                  <a:lnTo>
                    <a:pt x="161985" y="1764856"/>
                  </a:lnTo>
                  <a:lnTo>
                    <a:pt x="204991" y="1783035"/>
                  </a:lnTo>
                  <a:lnTo>
                    <a:pt x="251112" y="1794395"/>
                  </a:lnTo>
                  <a:lnTo>
                    <a:pt x="299732" y="1798319"/>
                  </a:lnTo>
                  <a:lnTo>
                    <a:pt x="1617472" y="1798319"/>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599"/>
                  </a:lnTo>
                  <a:lnTo>
                    <a:pt x="1917192" y="299719"/>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2" y="0"/>
                  </a:lnTo>
                  <a:close/>
                </a:path>
              </a:pathLst>
            </a:custGeom>
            <a:solidFill>
              <a:srgbClr val="1F61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878" name="Google Shape;1878;g29e745b8efd_1_2553"/>
          <p:cNvSpPr txBox="1"/>
          <p:nvPr/>
        </p:nvSpPr>
        <p:spPr>
          <a:xfrm>
            <a:off x="467664" y="3247769"/>
            <a:ext cx="1073100" cy="504900"/>
          </a:xfrm>
          <a:prstGeom prst="rect">
            <a:avLst/>
          </a:prstGeom>
          <a:noFill/>
          <a:ln>
            <a:noFill/>
          </a:ln>
        </p:spPr>
        <p:txBody>
          <a:bodyPr anchorCtr="0" anchor="t" bIns="0" lIns="0" spcFirstLastPara="1" rIns="0" wrap="square" tIns="12075">
            <a:spAutoFit/>
          </a:bodyPr>
          <a:lstStyle/>
          <a:p>
            <a:pPr indent="-190500" lvl="0" marL="203200" marR="0" rtl="0" algn="l">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Escenario de  Negocio</a:t>
            </a:r>
            <a:endParaRPr b="0" i="0" sz="1600" u="none" cap="none" strike="noStrike">
              <a:solidFill>
                <a:srgbClr val="000000"/>
              </a:solidFill>
              <a:latin typeface="Calibri"/>
              <a:ea typeface="Calibri"/>
              <a:cs typeface="Calibri"/>
              <a:sym typeface="Calibri"/>
            </a:endParaRPr>
          </a:p>
        </p:txBody>
      </p:sp>
      <p:sp>
        <p:nvSpPr>
          <p:cNvPr id="1879" name="Google Shape;1879;g29e745b8efd_1_2553"/>
          <p:cNvSpPr/>
          <p:nvPr/>
        </p:nvSpPr>
        <p:spPr>
          <a:xfrm>
            <a:off x="2008632" y="2622804"/>
            <a:ext cx="1917700" cy="1798320"/>
          </a:xfrm>
          <a:custGeom>
            <a:rect b="b" l="l" r="r" t="t"/>
            <a:pathLst>
              <a:path extrusionOk="0" h="1798320" w="1917700">
                <a:moveTo>
                  <a:pt x="1617471" y="0"/>
                </a:moveTo>
                <a:lnTo>
                  <a:pt x="299719"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19" y="1798320"/>
                </a:lnTo>
                <a:lnTo>
                  <a:pt x="1617471"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600"/>
                </a:lnTo>
                <a:lnTo>
                  <a:pt x="1917192"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1" y="0"/>
                </a:lnTo>
                <a:close/>
              </a:path>
            </a:pathLst>
          </a:custGeom>
          <a:solidFill>
            <a:srgbClr val="2482A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0" name="Google Shape;1880;g29e745b8efd_1_2553"/>
          <p:cNvSpPr txBox="1"/>
          <p:nvPr/>
        </p:nvSpPr>
        <p:spPr>
          <a:xfrm>
            <a:off x="2264409" y="3254501"/>
            <a:ext cx="1403700" cy="504900"/>
          </a:xfrm>
          <a:prstGeom prst="rect">
            <a:avLst/>
          </a:prstGeom>
          <a:noFill/>
          <a:ln>
            <a:noFill/>
          </a:ln>
        </p:spPr>
        <p:txBody>
          <a:bodyPr anchorCtr="0" anchor="t" bIns="0" lIns="0" spcFirstLastPara="1" rIns="0" wrap="square" tIns="12075">
            <a:spAutoFit/>
          </a:bodyPr>
          <a:lstStyle/>
          <a:p>
            <a:pPr indent="-241300" lvl="0" marL="254000" marR="0" rtl="0" algn="l">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Elaborar Historia  de Usuario</a:t>
            </a:r>
            <a:endParaRPr b="0" i="0" sz="1600" u="none" cap="none" strike="noStrike">
              <a:solidFill>
                <a:srgbClr val="000000"/>
              </a:solidFill>
              <a:latin typeface="Calibri"/>
              <a:ea typeface="Calibri"/>
              <a:cs typeface="Calibri"/>
              <a:sym typeface="Calibri"/>
            </a:endParaRPr>
          </a:p>
        </p:txBody>
      </p:sp>
      <p:sp>
        <p:nvSpPr>
          <p:cNvPr id="1881" name="Google Shape;1881;g29e745b8efd_1_2553"/>
          <p:cNvSpPr/>
          <p:nvPr/>
        </p:nvSpPr>
        <p:spPr>
          <a:xfrm>
            <a:off x="3971544" y="2622804"/>
            <a:ext cx="1917700" cy="1798320"/>
          </a:xfrm>
          <a:custGeom>
            <a:rect b="b" l="l" r="r" t="t"/>
            <a:pathLst>
              <a:path extrusionOk="0" h="1798320" w="1917700">
                <a:moveTo>
                  <a:pt x="1617471" y="0"/>
                </a:moveTo>
                <a:lnTo>
                  <a:pt x="299719"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19" y="1798320"/>
                </a:lnTo>
                <a:lnTo>
                  <a:pt x="1617471"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1" y="1498600"/>
                </a:lnTo>
                <a:lnTo>
                  <a:pt x="1917191"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1" y="0"/>
                </a:lnTo>
                <a:close/>
              </a:path>
            </a:pathLst>
          </a:custGeom>
          <a:solidFill>
            <a:srgbClr val="35A8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2" name="Google Shape;1882;g29e745b8efd_1_2553"/>
          <p:cNvSpPr txBox="1"/>
          <p:nvPr/>
        </p:nvSpPr>
        <p:spPr>
          <a:xfrm>
            <a:off x="4183127" y="3132581"/>
            <a:ext cx="1492800" cy="750900"/>
          </a:xfrm>
          <a:prstGeom prst="rect">
            <a:avLst/>
          </a:prstGeom>
          <a:noFill/>
          <a:ln>
            <a:noFill/>
          </a:ln>
        </p:spPr>
        <p:txBody>
          <a:bodyPr anchorCtr="0" anchor="t" bIns="0" lIns="0" spcFirstLastPara="1" rIns="0" wrap="square" tIns="12075">
            <a:spAutoFit/>
          </a:bodyPr>
          <a:lstStyle/>
          <a:p>
            <a:pPr indent="0" lvl="0" marL="12700" marR="0" rtl="0" algn="ctr">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Modelar  Conceptualmente  el Proceso</a:t>
            </a:r>
            <a:endParaRPr b="0" i="0" sz="1600" u="none" cap="none" strike="noStrike">
              <a:solidFill>
                <a:srgbClr val="000000"/>
              </a:solidFill>
              <a:latin typeface="Calibri"/>
              <a:ea typeface="Calibri"/>
              <a:cs typeface="Calibri"/>
              <a:sym typeface="Calibri"/>
            </a:endParaRPr>
          </a:p>
        </p:txBody>
      </p:sp>
      <p:sp>
        <p:nvSpPr>
          <p:cNvPr id="1883" name="Google Shape;1883;g29e745b8efd_1_2553"/>
          <p:cNvSpPr/>
          <p:nvPr/>
        </p:nvSpPr>
        <p:spPr>
          <a:xfrm>
            <a:off x="5934455" y="2616707"/>
            <a:ext cx="1915795" cy="1798320"/>
          </a:xfrm>
          <a:custGeom>
            <a:rect b="b" l="l" r="r" t="t"/>
            <a:pathLst>
              <a:path extrusionOk="0" h="1798320" w="1915795">
                <a:moveTo>
                  <a:pt x="1615948"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19"/>
                </a:lnTo>
                <a:lnTo>
                  <a:pt x="0" y="1498599"/>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19"/>
                </a:lnTo>
                <a:lnTo>
                  <a:pt x="1615948" y="1798319"/>
                </a:lnTo>
                <a:lnTo>
                  <a:pt x="1664552" y="1794395"/>
                </a:lnTo>
                <a:lnTo>
                  <a:pt x="1710663" y="1783035"/>
                </a:lnTo>
                <a:lnTo>
                  <a:pt x="1753664" y="1764856"/>
                </a:lnTo>
                <a:lnTo>
                  <a:pt x="1792937" y="1740477"/>
                </a:lnTo>
                <a:lnTo>
                  <a:pt x="1827863" y="1710515"/>
                </a:lnTo>
                <a:lnTo>
                  <a:pt x="1857825" y="1675589"/>
                </a:lnTo>
                <a:lnTo>
                  <a:pt x="1882204" y="1636316"/>
                </a:lnTo>
                <a:lnTo>
                  <a:pt x="1900383" y="1593315"/>
                </a:lnTo>
                <a:lnTo>
                  <a:pt x="1911743" y="1547204"/>
                </a:lnTo>
                <a:lnTo>
                  <a:pt x="1915668" y="1498599"/>
                </a:lnTo>
                <a:lnTo>
                  <a:pt x="1915668" y="299719"/>
                </a:lnTo>
                <a:lnTo>
                  <a:pt x="1911743" y="251115"/>
                </a:lnTo>
                <a:lnTo>
                  <a:pt x="1900383" y="205004"/>
                </a:lnTo>
                <a:lnTo>
                  <a:pt x="1882204" y="162003"/>
                </a:lnTo>
                <a:lnTo>
                  <a:pt x="1857825" y="122730"/>
                </a:lnTo>
                <a:lnTo>
                  <a:pt x="1827863" y="87804"/>
                </a:lnTo>
                <a:lnTo>
                  <a:pt x="1792937" y="57842"/>
                </a:lnTo>
                <a:lnTo>
                  <a:pt x="1753664" y="33463"/>
                </a:lnTo>
                <a:lnTo>
                  <a:pt x="1710663" y="15284"/>
                </a:lnTo>
                <a:lnTo>
                  <a:pt x="1664552" y="3924"/>
                </a:lnTo>
                <a:lnTo>
                  <a:pt x="1615948" y="0"/>
                </a:lnTo>
                <a:close/>
              </a:path>
            </a:pathLst>
          </a:custGeom>
          <a:solidFill>
            <a:srgbClr val="8FD1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4" name="Google Shape;1884;g29e745b8efd_1_2553"/>
          <p:cNvSpPr txBox="1"/>
          <p:nvPr/>
        </p:nvSpPr>
        <p:spPr>
          <a:xfrm>
            <a:off x="6117083" y="3247769"/>
            <a:ext cx="1551300" cy="504900"/>
          </a:xfrm>
          <a:prstGeom prst="rect">
            <a:avLst/>
          </a:prstGeom>
          <a:noFill/>
          <a:ln>
            <a:noFill/>
          </a:ln>
        </p:spPr>
        <p:txBody>
          <a:bodyPr anchorCtr="0" anchor="t" bIns="0" lIns="0" spcFirstLastPara="1" rIns="0" wrap="square" tIns="12075">
            <a:spAutoFit/>
          </a:bodyPr>
          <a:lstStyle/>
          <a:p>
            <a:pPr indent="-50800" lvl="0" marL="63500" marR="0" rtl="0" algn="l">
              <a:lnSpc>
                <a:spcPct val="100000"/>
              </a:lnSpc>
              <a:spcBef>
                <a:spcPts val="0"/>
              </a:spcBef>
              <a:spcAft>
                <a:spcPts val="0"/>
              </a:spcAft>
              <a:buClr>
                <a:srgbClr val="000000"/>
              </a:buClr>
              <a:buSzPts val="1600"/>
              <a:buFont typeface="Arial"/>
              <a:buNone/>
            </a:pPr>
            <a:r>
              <a:rPr b="0" i="0" lang="es-CO" sz="1600" u="none" cap="none" strike="noStrike">
                <a:solidFill>
                  <a:srgbClr val="585858"/>
                </a:solidFill>
                <a:latin typeface="Calibri"/>
                <a:ea typeface="Calibri"/>
                <a:cs typeface="Calibri"/>
                <a:sym typeface="Calibri"/>
              </a:rPr>
              <a:t>Elaborar Diagrama  de Dependencias</a:t>
            </a:r>
            <a:endParaRPr b="0" i="0" sz="1600" u="none" cap="none" strike="noStrike">
              <a:solidFill>
                <a:srgbClr val="000000"/>
              </a:solidFill>
              <a:latin typeface="Calibri"/>
              <a:ea typeface="Calibri"/>
              <a:cs typeface="Calibri"/>
              <a:sym typeface="Calibri"/>
            </a:endParaRPr>
          </a:p>
        </p:txBody>
      </p:sp>
      <p:sp>
        <p:nvSpPr>
          <p:cNvPr id="1885" name="Google Shape;1885;g29e745b8efd_1_2553"/>
          <p:cNvSpPr/>
          <p:nvPr/>
        </p:nvSpPr>
        <p:spPr>
          <a:xfrm>
            <a:off x="7897368" y="2622804"/>
            <a:ext cx="1915795" cy="1798320"/>
          </a:xfrm>
          <a:custGeom>
            <a:rect b="b" l="l" r="r" t="t"/>
            <a:pathLst>
              <a:path extrusionOk="0" h="1798320" w="1915795">
                <a:moveTo>
                  <a:pt x="1615948"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20"/>
                </a:lnTo>
                <a:lnTo>
                  <a:pt x="1615948" y="1798320"/>
                </a:lnTo>
                <a:lnTo>
                  <a:pt x="1664552" y="1794395"/>
                </a:lnTo>
                <a:lnTo>
                  <a:pt x="1710663" y="1783035"/>
                </a:lnTo>
                <a:lnTo>
                  <a:pt x="1753664" y="1764856"/>
                </a:lnTo>
                <a:lnTo>
                  <a:pt x="1792937" y="1740477"/>
                </a:lnTo>
                <a:lnTo>
                  <a:pt x="1827863" y="1710515"/>
                </a:lnTo>
                <a:lnTo>
                  <a:pt x="1857825" y="1675589"/>
                </a:lnTo>
                <a:lnTo>
                  <a:pt x="1882204" y="1636316"/>
                </a:lnTo>
                <a:lnTo>
                  <a:pt x="1900383" y="1593315"/>
                </a:lnTo>
                <a:lnTo>
                  <a:pt x="1911743" y="1547204"/>
                </a:lnTo>
                <a:lnTo>
                  <a:pt x="1915667" y="1498600"/>
                </a:lnTo>
                <a:lnTo>
                  <a:pt x="1915667" y="299720"/>
                </a:lnTo>
                <a:lnTo>
                  <a:pt x="1911743" y="251115"/>
                </a:lnTo>
                <a:lnTo>
                  <a:pt x="1900383" y="205004"/>
                </a:lnTo>
                <a:lnTo>
                  <a:pt x="1882204" y="162003"/>
                </a:lnTo>
                <a:lnTo>
                  <a:pt x="1857825" y="122730"/>
                </a:lnTo>
                <a:lnTo>
                  <a:pt x="1827863" y="87804"/>
                </a:lnTo>
                <a:lnTo>
                  <a:pt x="1792937" y="57842"/>
                </a:lnTo>
                <a:lnTo>
                  <a:pt x="1753664" y="33463"/>
                </a:lnTo>
                <a:lnTo>
                  <a:pt x="1710663" y="15284"/>
                </a:lnTo>
                <a:lnTo>
                  <a:pt x="1664552" y="3924"/>
                </a:lnTo>
                <a:lnTo>
                  <a:pt x="1615948" y="0"/>
                </a:lnTo>
                <a:close/>
              </a:path>
            </a:pathLst>
          </a:custGeom>
          <a:solidFill>
            <a:srgbClr val="DBED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6" name="Google Shape;1886;g29e745b8efd_1_2553"/>
          <p:cNvSpPr txBox="1"/>
          <p:nvPr/>
        </p:nvSpPr>
        <p:spPr>
          <a:xfrm>
            <a:off x="8130285" y="3254501"/>
            <a:ext cx="1451700" cy="504900"/>
          </a:xfrm>
          <a:prstGeom prst="rect">
            <a:avLst/>
          </a:prstGeom>
          <a:noFill/>
          <a:ln>
            <a:noFill/>
          </a:ln>
        </p:spPr>
        <p:txBody>
          <a:bodyPr anchorCtr="0" anchor="t" bIns="0" lIns="0" spcFirstLastPara="1" rIns="0" wrap="square" tIns="12075">
            <a:spAutoFit/>
          </a:bodyPr>
          <a:lstStyle/>
          <a:p>
            <a:pPr indent="-254000" lvl="0" marL="266700" marR="0" rtl="0" algn="l">
              <a:lnSpc>
                <a:spcPct val="100000"/>
              </a:lnSpc>
              <a:spcBef>
                <a:spcPts val="0"/>
              </a:spcBef>
              <a:spcAft>
                <a:spcPts val="0"/>
              </a:spcAft>
              <a:buClr>
                <a:srgbClr val="000000"/>
              </a:buClr>
              <a:buSzPts val="1600"/>
              <a:buFont typeface="Arial"/>
              <a:buNone/>
            </a:pPr>
            <a:r>
              <a:rPr b="0" i="0" lang="es-CO" sz="1600" u="none" cap="none" strike="noStrike">
                <a:solidFill>
                  <a:srgbClr val="585858"/>
                </a:solidFill>
                <a:latin typeface="Calibri"/>
                <a:ea typeface="Calibri"/>
                <a:cs typeface="Calibri"/>
                <a:sym typeface="Calibri"/>
              </a:rPr>
              <a:t>Elaborar Modelo  Ontológico</a:t>
            </a:r>
            <a:endParaRPr b="0" i="0" sz="1600" u="none" cap="none" strike="noStrike">
              <a:solidFill>
                <a:srgbClr val="000000"/>
              </a:solidFill>
              <a:latin typeface="Calibri"/>
              <a:ea typeface="Calibri"/>
              <a:cs typeface="Calibri"/>
              <a:sym typeface="Calibri"/>
            </a:endParaRPr>
          </a:p>
        </p:txBody>
      </p:sp>
      <p:grpSp>
        <p:nvGrpSpPr>
          <p:cNvPr id="1887" name="Google Shape;1887;g29e745b8efd_1_2553"/>
          <p:cNvGrpSpPr/>
          <p:nvPr/>
        </p:nvGrpSpPr>
        <p:grpSpPr>
          <a:xfrm>
            <a:off x="45719" y="2622804"/>
            <a:ext cx="11739881" cy="1812036"/>
            <a:chOff x="45719" y="2622804"/>
            <a:chExt cx="11739881" cy="1812036"/>
          </a:xfrm>
        </p:grpSpPr>
        <p:sp>
          <p:nvSpPr>
            <p:cNvPr id="1888" name="Google Shape;1888;g29e745b8efd_1_2553"/>
            <p:cNvSpPr/>
            <p:nvPr/>
          </p:nvSpPr>
          <p:spPr>
            <a:xfrm>
              <a:off x="45719" y="2622804"/>
              <a:ext cx="1917700" cy="1798320"/>
            </a:xfrm>
            <a:custGeom>
              <a:rect b="b" l="l" r="r" t="t"/>
              <a:pathLst>
                <a:path extrusionOk="0" h="1798320" w="1917700">
                  <a:moveTo>
                    <a:pt x="1617472" y="0"/>
                  </a:moveTo>
                  <a:lnTo>
                    <a:pt x="299732" y="0"/>
                  </a:lnTo>
                  <a:lnTo>
                    <a:pt x="251112" y="3924"/>
                  </a:lnTo>
                  <a:lnTo>
                    <a:pt x="204991" y="15284"/>
                  </a:lnTo>
                  <a:lnTo>
                    <a:pt x="161985" y="33463"/>
                  </a:lnTo>
                  <a:lnTo>
                    <a:pt x="122711" y="57842"/>
                  </a:lnTo>
                  <a:lnTo>
                    <a:pt x="87787" y="87804"/>
                  </a:lnTo>
                  <a:lnTo>
                    <a:pt x="57829" y="122730"/>
                  </a:lnTo>
                  <a:lnTo>
                    <a:pt x="33454" y="162003"/>
                  </a:lnTo>
                  <a:lnTo>
                    <a:pt x="15279" y="205004"/>
                  </a:lnTo>
                  <a:lnTo>
                    <a:pt x="3922" y="251115"/>
                  </a:lnTo>
                  <a:lnTo>
                    <a:pt x="0" y="299720"/>
                  </a:lnTo>
                  <a:lnTo>
                    <a:pt x="0" y="1498600"/>
                  </a:lnTo>
                  <a:lnTo>
                    <a:pt x="3922" y="1547204"/>
                  </a:lnTo>
                  <a:lnTo>
                    <a:pt x="15279" y="1593315"/>
                  </a:lnTo>
                  <a:lnTo>
                    <a:pt x="33454" y="1636316"/>
                  </a:lnTo>
                  <a:lnTo>
                    <a:pt x="57829" y="1675589"/>
                  </a:lnTo>
                  <a:lnTo>
                    <a:pt x="87787" y="1710515"/>
                  </a:lnTo>
                  <a:lnTo>
                    <a:pt x="122711" y="1740477"/>
                  </a:lnTo>
                  <a:lnTo>
                    <a:pt x="161985" y="1764856"/>
                  </a:lnTo>
                  <a:lnTo>
                    <a:pt x="204991" y="1783035"/>
                  </a:lnTo>
                  <a:lnTo>
                    <a:pt x="251112" y="1794395"/>
                  </a:lnTo>
                  <a:lnTo>
                    <a:pt x="299732" y="1798320"/>
                  </a:lnTo>
                  <a:lnTo>
                    <a:pt x="1617472"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600"/>
                  </a:lnTo>
                  <a:lnTo>
                    <a:pt x="1917192"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2" y="0"/>
                  </a:lnTo>
                  <a:close/>
                </a:path>
              </a:pathLst>
            </a:custGeom>
            <a:solidFill>
              <a:srgbClr val="1F617C">
                <a:alpha val="8039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9" name="Google Shape;1889;g29e745b8efd_1_2553"/>
            <p:cNvSpPr/>
            <p:nvPr/>
          </p:nvSpPr>
          <p:spPr>
            <a:xfrm>
              <a:off x="2025396" y="2622804"/>
              <a:ext cx="1917700" cy="1798320"/>
            </a:xfrm>
            <a:custGeom>
              <a:rect b="b" l="l" r="r" t="t"/>
              <a:pathLst>
                <a:path extrusionOk="0" h="1798320" w="1917700">
                  <a:moveTo>
                    <a:pt x="1617471"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20"/>
                  </a:lnTo>
                  <a:lnTo>
                    <a:pt x="1617471"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600"/>
                  </a:lnTo>
                  <a:lnTo>
                    <a:pt x="1917192"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1" y="0"/>
                  </a:lnTo>
                  <a:close/>
                </a:path>
              </a:pathLst>
            </a:custGeom>
            <a:solidFill>
              <a:srgbClr val="2482A6">
                <a:alpha val="8039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0" name="Google Shape;1890;g29e745b8efd_1_2553"/>
            <p:cNvSpPr/>
            <p:nvPr/>
          </p:nvSpPr>
          <p:spPr>
            <a:xfrm>
              <a:off x="3977640" y="2622804"/>
              <a:ext cx="1915795" cy="1798320"/>
            </a:xfrm>
            <a:custGeom>
              <a:rect b="b" l="l" r="r" t="t"/>
              <a:pathLst>
                <a:path extrusionOk="0" h="1798320" w="1915795">
                  <a:moveTo>
                    <a:pt x="1615948"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20"/>
                  </a:lnTo>
                  <a:lnTo>
                    <a:pt x="1615948" y="1798320"/>
                  </a:lnTo>
                  <a:lnTo>
                    <a:pt x="1664552" y="1794395"/>
                  </a:lnTo>
                  <a:lnTo>
                    <a:pt x="1710663" y="1783035"/>
                  </a:lnTo>
                  <a:lnTo>
                    <a:pt x="1753664" y="1764856"/>
                  </a:lnTo>
                  <a:lnTo>
                    <a:pt x="1792937" y="1740477"/>
                  </a:lnTo>
                  <a:lnTo>
                    <a:pt x="1827863" y="1710515"/>
                  </a:lnTo>
                  <a:lnTo>
                    <a:pt x="1857825" y="1675589"/>
                  </a:lnTo>
                  <a:lnTo>
                    <a:pt x="1882204" y="1636316"/>
                  </a:lnTo>
                  <a:lnTo>
                    <a:pt x="1900383" y="1593315"/>
                  </a:lnTo>
                  <a:lnTo>
                    <a:pt x="1911743" y="1547204"/>
                  </a:lnTo>
                  <a:lnTo>
                    <a:pt x="1915668" y="1498600"/>
                  </a:lnTo>
                  <a:lnTo>
                    <a:pt x="1915668" y="299720"/>
                  </a:lnTo>
                  <a:lnTo>
                    <a:pt x="1911743" y="251115"/>
                  </a:lnTo>
                  <a:lnTo>
                    <a:pt x="1900383" y="205004"/>
                  </a:lnTo>
                  <a:lnTo>
                    <a:pt x="1882204" y="162003"/>
                  </a:lnTo>
                  <a:lnTo>
                    <a:pt x="1857825" y="122730"/>
                  </a:lnTo>
                  <a:lnTo>
                    <a:pt x="1827863" y="87804"/>
                  </a:lnTo>
                  <a:lnTo>
                    <a:pt x="1792937" y="57842"/>
                  </a:lnTo>
                  <a:lnTo>
                    <a:pt x="1753664" y="33463"/>
                  </a:lnTo>
                  <a:lnTo>
                    <a:pt x="1710663" y="15284"/>
                  </a:lnTo>
                  <a:lnTo>
                    <a:pt x="1664552" y="3924"/>
                  </a:lnTo>
                  <a:lnTo>
                    <a:pt x="1615948" y="0"/>
                  </a:lnTo>
                  <a:close/>
                </a:path>
              </a:pathLst>
            </a:custGeom>
            <a:solidFill>
              <a:srgbClr val="35A8D6">
                <a:alpha val="8039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1" name="Google Shape;1891;g29e745b8efd_1_2553"/>
            <p:cNvSpPr/>
            <p:nvPr/>
          </p:nvSpPr>
          <p:spPr>
            <a:xfrm>
              <a:off x="9867900" y="2636520"/>
              <a:ext cx="1917700" cy="1798320"/>
            </a:xfrm>
            <a:custGeom>
              <a:rect b="b" l="l" r="r" t="t"/>
              <a:pathLst>
                <a:path extrusionOk="0" h="1798320" w="1917700">
                  <a:moveTo>
                    <a:pt x="1617472"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19"/>
                  </a:lnTo>
                  <a:lnTo>
                    <a:pt x="0" y="1498599"/>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19"/>
                  </a:lnTo>
                  <a:lnTo>
                    <a:pt x="1617472" y="1798319"/>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599"/>
                  </a:lnTo>
                  <a:lnTo>
                    <a:pt x="1917192" y="299719"/>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892" name="Google Shape;1892;g29e745b8efd_1_2553"/>
          <p:cNvSpPr txBox="1"/>
          <p:nvPr/>
        </p:nvSpPr>
        <p:spPr>
          <a:xfrm>
            <a:off x="10118597" y="3268217"/>
            <a:ext cx="1416000" cy="504900"/>
          </a:xfrm>
          <a:prstGeom prst="rect">
            <a:avLst/>
          </a:prstGeom>
          <a:noFill/>
          <a:ln>
            <a:noFill/>
          </a:ln>
        </p:spPr>
        <p:txBody>
          <a:bodyPr anchorCtr="0" anchor="t" bIns="0" lIns="0" spcFirstLastPara="1" rIns="0" wrap="square" tIns="12075">
            <a:spAutoFit/>
          </a:bodyPr>
          <a:lstStyle/>
          <a:p>
            <a:pPr indent="-241300" lvl="0" marL="254000" marR="0" rtl="0" algn="l">
              <a:lnSpc>
                <a:spcPct val="100000"/>
              </a:lnSpc>
              <a:spcBef>
                <a:spcPts val="0"/>
              </a:spcBef>
              <a:spcAft>
                <a:spcPts val="0"/>
              </a:spcAft>
              <a:buClr>
                <a:srgbClr val="000000"/>
              </a:buClr>
              <a:buSzPts val="1600"/>
              <a:buFont typeface="Arial"/>
              <a:buNone/>
            </a:pPr>
            <a:r>
              <a:rPr b="0" i="0" lang="es-CO" sz="1600" u="none" cap="none" strike="noStrike">
                <a:solidFill>
                  <a:srgbClr val="585858"/>
                </a:solidFill>
                <a:latin typeface="Calibri"/>
                <a:ea typeface="Calibri"/>
                <a:cs typeface="Calibri"/>
                <a:sym typeface="Calibri"/>
              </a:rPr>
              <a:t>Elaborar Plan de  Sprints</a:t>
            </a:r>
            <a:endParaRPr b="0" i="0" sz="1600" u="none" cap="none" strike="noStrike">
              <a:solidFill>
                <a:srgbClr val="000000"/>
              </a:solidFill>
              <a:latin typeface="Calibri"/>
              <a:ea typeface="Calibri"/>
              <a:cs typeface="Calibri"/>
              <a:sym typeface="Calibri"/>
            </a:endParaRPr>
          </a:p>
        </p:txBody>
      </p:sp>
      <p:sp>
        <p:nvSpPr>
          <p:cNvPr id="1893" name="Google Shape;1893;g29e745b8efd_1_2553"/>
          <p:cNvSpPr/>
          <p:nvPr/>
        </p:nvSpPr>
        <p:spPr>
          <a:xfrm>
            <a:off x="5928359" y="2636520"/>
            <a:ext cx="1917700" cy="1798320"/>
          </a:xfrm>
          <a:custGeom>
            <a:rect b="b" l="l" r="r" t="t"/>
            <a:pathLst>
              <a:path extrusionOk="0" h="1798320" w="1917700">
                <a:moveTo>
                  <a:pt x="1617471" y="0"/>
                </a:moveTo>
                <a:lnTo>
                  <a:pt x="299719"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19"/>
                </a:lnTo>
                <a:lnTo>
                  <a:pt x="0" y="1498599"/>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19" y="1798319"/>
                </a:lnTo>
                <a:lnTo>
                  <a:pt x="1617471" y="1798319"/>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1" y="1498599"/>
                </a:lnTo>
                <a:lnTo>
                  <a:pt x="1917191" y="299719"/>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1" y="0"/>
                </a:lnTo>
                <a:close/>
              </a:path>
            </a:pathLst>
          </a:custGeom>
          <a:solidFill>
            <a:srgbClr val="8FD1FF">
              <a:alpha val="8039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4" name="Google Shape;1894;g29e745b8efd_1_2553"/>
          <p:cNvSpPr/>
          <p:nvPr/>
        </p:nvSpPr>
        <p:spPr>
          <a:xfrm>
            <a:off x="7891271" y="2636520"/>
            <a:ext cx="1915795" cy="1798320"/>
          </a:xfrm>
          <a:custGeom>
            <a:rect b="b" l="l" r="r" t="t"/>
            <a:pathLst>
              <a:path extrusionOk="0" h="1798320" w="1915795">
                <a:moveTo>
                  <a:pt x="1615948"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19"/>
                </a:lnTo>
                <a:lnTo>
                  <a:pt x="0" y="1498599"/>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19"/>
                </a:lnTo>
                <a:lnTo>
                  <a:pt x="1615948" y="1798319"/>
                </a:lnTo>
                <a:lnTo>
                  <a:pt x="1664552" y="1794395"/>
                </a:lnTo>
                <a:lnTo>
                  <a:pt x="1710663" y="1783035"/>
                </a:lnTo>
                <a:lnTo>
                  <a:pt x="1753664" y="1764856"/>
                </a:lnTo>
                <a:lnTo>
                  <a:pt x="1792937" y="1740477"/>
                </a:lnTo>
                <a:lnTo>
                  <a:pt x="1827863" y="1710515"/>
                </a:lnTo>
                <a:lnTo>
                  <a:pt x="1857825" y="1675589"/>
                </a:lnTo>
                <a:lnTo>
                  <a:pt x="1882204" y="1636316"/>
                </a:lnTo>
                <a:lnTo>
                  <a:pt x="1900383" y="1593315"/>
                </a:lnTo>
                <a:lnTo>
                  <a:pt x="1911743" y="1547204"/>
                </a:lnTo>
                <a:lnTo>
                  <a:pt x="1915668" y="1498599"/>
                </a:lnTo>
                <a:lnTo>
                  <a:pt x="1915668" y="299719"/>
                </a:lnTo>
                <a:lnTo>
                  <a:pt x="1911743" y="251115"/>
                </a:lnTo>
                <a:lnTo>
                  <a:pt x="1900383" y="205004"/>
                </a:lnTo>
                <a:lnTo>
                  <a:pt x="1882204" y="162003"/>
                </a:lnTo>
                <a:lnTo>
                  <a:pt x="1857825" y="122730"/>
                </a:lnTo>
                <a:lnTo>
                  <a:pt x="1827863" y="87804"/>
                </a:lnTo>
                <a:lnTo>
                  <a:pt x="1792937" y="57842"/>
                </a:lnTo>
                <a:lnTo>
                  <a:pt x="1753664" y="33463"/>
                </a:lnTo>
                <a:lnTo>
                  <a:pt x="1710663" y="15284"/>
                </a:lnTo>
                <a:lnTo>
                  <a:pt x="1664552" y="3924"/>
                </a:lnTo>
                <a:lnTo>
                  <a:pt x="1615948" y="0"/>
                </a:lnTo>
                <a:close/>
              </a:path>
            </a:pathLst>
          </a:custGeom>
          <a:solidFill>
            <a:srgbClr val="DBEDF4">
              <a:alpha val="80392"/>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895" name="Google Shape;1895;g29e745b8efd_1_2553"/>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896" name="Google Shape;1896;g29e745b8efd_1_255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897" name="Google Shape;1897;g29e745b8efd_1_2553"/>
          <p:cNvSpPr txBox="1"/>
          <p:nvPr/>
        </p:nvSpPr>
        <p:spPr>
          <a:xfrm>
            <a:off x="843200" y="-27377"/>
            <a:ext cx="16256100" cy="7848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300" u="none" cap="none" strike="noStrike">
                <a:solidFill>
                  <a:srgbClr val="00608A"/>
                </a:solidFill>
                <a:latin typeface="Calibri"/>
                <a:ea typeface="Calibri"/>
                <a:cs typeface="Calibri"/>
                <a:sym typeface="Calibri"/>
              </a:rPr>
              <a:t>Ejercicio práctico</a:t>
            </a:r>
            <a:endParaRPr b="0" i="0" sz="1900" u="none" cap="none" strike="noStrike">
              <a:solidFill>
                <a:srgbClr val="000000"/>
              </a:solidFill>
              <a:latin typeface="Arial"/>
              <a:ea typeface="Arial"/>
              <a:cs typeface="Arial"/>
              <a:sym typeface="Arial"/>
            </a:endParaRPr>
          </a:p>
        </p:txBody>
      </p:sp>
      <p:pic>
        <p:nvPicPr>
          <p:cNvPr id="1898" name="Google Shape;1898;g29e745b8efd_1_2553"/>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2" name="Shape 1902"/>
        <p:cNvGrpSpPr/>
        <p:nvPr/>
      </p:nvGrpSpPr>
      <p:grpSpPr>
        <a:xfrm>
          <a:off x="0" y="0"/>
          <a:ext cx="0" cy="0"/>
          <a:chOff x="0" y="0"/>
          <a:chExt cx="0" cy="0"/>
        </a:xfrm>
      </p:grpSpPr>
      <p:grpSp>
        <p:nvGrpSpPr>
          <p:cNvPr id="1903" name="Google Shape;1903;g29e745b8efd_1_2580"/>
          <p:cNvGrpSpPr/>
          <p:nvPr/>
        </p:nvGrpSpPr>
        <p:grpSpPr>
          <a:xfrm>
            <a:off x="652271" y="1088134"/>
            <a:ext cx="5534025" cy="5437758"/>
            <a:chOff x="652271" y="1088135"/>
            <a:chExt cx="5534025" cy="5437758"/>
          </a:xfrm>
        </p:grpSpPr>
        <p:pic>
          <p:nvPicPr>
            <p:cNvPr id="1904" name="Google Shape;1904;g29e745b8efd_1_2580"/>
            <p:cNvPicPr preferRelativeResize="0"/>
            <p:nvPr/>
          </p:nvPicPr>
          <p:blipFill rotWithShape="1">
            <a:blip r:embed="rId3">
              <a:alphaModFix/>
            </a:blip>
            <a:srcRect b="0" l="0" r="0" t="0"/>
            <a:stretch/>
          </p:blipFill>
          <p:spPr>
            <a:xfrm>
              <a:off x="652271" y="1088135"/>
              <a:ext cx="5533645" cy="5436107"/>
            </a:xfrm>
            <a:prstGeom prst="rect">
              <a:avLst/>
            </a:prstGeom>
            <a:noFill/>
            <a:ln>
              <a:noFill/>
            </a:ln>
          </p:spPr>
        </p:pic>
        <p:sp>
          <p:nvSpPr>
            <p:cNvPr id="1905" name="Google Shape;1905;g29e745b8efd_1_2580"/>
            <p:cNvSpPr/>
            <p:nvPr/>
          </p:nvSpPr>
          <p:spPr>
            <a:xfrm>
              <a:off x="661415" y="1088135"/>
              <a:ext cx="1584960" cy="5436234"/>
            </a:xfrm>
            <a:custGeom>
              <a:rect b="b" l="l" r="r" t="t"/>
              <a:pathLst>
                <a:path extrusionOk="0" h="5436234" w="1584960">
                  <a:moveTo>
                    <a:pt x="1584960" y="0"/>
                  </a:moveTo>
                  <a:lnTo>
                    <a:pt x="0" y="0"/>
                  </a:lnTo>
                  <a:lnTo>
                    <a:pt x="0" y="5436108"/>
                  </a:lnTo>
                  <a:lnTo>
                    <a:pt x="1584960" y="5436108"/>
                  </a:lnTo>
                  <a:lnTo>
                    <a:pt x="1584960" y="0"/>
                  </a:lnTo>
                  <a:close/>
                </a:path>
              </a:pathLst>
            </a:custGeom>
            <a:solidFill>
              <a:srgbClr val="C00000">
                <a:alpha val="1490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6" name="Google Shape;1906;g29e745b8efd_1_2580"/>
            <p:cNvSpPr/>
            <p:nvPr/>
          </p:nvSpPr>
          <p:spPr>
            <a:xfrm>
              <a:off x="661415" y="1088135"/>
              <a:ext cx="1584960" cy="5436234"/>
            </a:xfrm>
            <a:custGeom>
              <a:rect b="b" l="l" r="r" t="t"/>
              <a:pathLst>
                <a:path extrusionOk="0" h="5436234" w="1584960">
                  <a:moveTo>
                    <a:pt x="0" y="5436108"/>
                  </a:moveTo>
                  <a:lnTo>
                    <a:pt x="1584960" y="5436108"/>
                  </a:lnTo>
                  <a:lnTo>
                    <a:pt x="1584960" y="0"/>
                  </a:lnTo>
                  <a:lnTo>
                    <a:pt x="0" y="0"/>
                  </a:lnTo>
                  <a:lnTo>
                    <a:pt x="0" y="5436108"/>
                  </a:lnTo>
                  <a:close/>
                </a:path>
              </a:pathLst>
            </a:custGeom>
            <a:noFill/>
            <a:ln cap="flat" cmpd="sng" w="579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7" name="Google Shape;1907;g29e745b8efd_1_2580"/>
            <p:cNvSpPr/>
            <p:nvPr/>
          </p:nvSpPr>
          <p:spPr>
            <a:xfrm>
              <a:off x="2276855" y="1089659"/>
              <a:ext cx="1316989" cy="5436234"/>
            </a:xfrm>
            <a:custGeom>
              <a:rect b="b" l="l" r="r" t="t"/>
              <a:pathLst>
                <a:path extrusionOk="0" h="5436234" w="1316989">
                  <a:moveTo>
                    <a:pt x="1316736" y="0"/>
                  </a:moveTo>
                  <a:lnTo>
                    <a:pt x="0" y="0"/>
                  </a:lnTo>
                  <a:lnTo>
                    <a:pt x="0" y="5436108"/>
                  </a:lnTo>
                  <a:lnTo>
                    <a:pt x="1316736" y="5436108"/>
                  </a:lnTo>
                  <a:lnTo>
                    <a:pt x="1316736" y="0"/>
                  </a:lnTo>
                  <a:close/>
                </a:path>
              </a:pathLst>
            </a:custGeom>
            <a:solidFill>
              <a:srgbClr val="375F92">
                <a:alpha val="1490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8" name="Google Shape;1908;g29e745b8efd_1_2580"/>
            <p:cNvSpPr/>
            <p:nvPr/>
          </p:nvSpPr>
          <p:spPr>
            <a:xfrm>
              <a:off x="2276855" y="1089659"/>
              <a:ext cx="1316989" cy="5436234"/>
            </a:xfrm>
            <a:custGeom>
              <a:rect b="b" l="l" r="r" t="t"/>
              <a:pathLst>
                <a:path extrusionOk="0" h="5436234" w="1316989">
                  <a:moveTo>
                    <a:pt x="0" y="5436108"/>
                  </a:moveTo>
                  <a:lnTo>
                    <a:pt x="1316736" y="5436108"/>
                  </a:lnTo>
                  <a:lnTo>
                    <a:pt x="1316736" y="0"/>
                  </a:lnTo>
                  <a:lnTo>
                    <a:pt x="0" y="0"/>
                  </a:lnTo>
                  <a:lnTo>
                    <a:pt x="0" y="5436108"/>
                  </a:lnTo>
                  <a:close/>
                </a:path>
              </a:pathLst>
            </a:custGeom>
            <a:noFill/>
            <a:ln cap="flat" cmpd="sng" w="57900">
              <a:solidFill>
                <a:srgbClr val="01A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9" name="Google Shape;1909;g29e745b8efd_1_2580"/>
            <p:cNvSpPr/>
            <p:nvPr/>
          </p:nvSpPr>
          <p:spPr>
            <a:xfrm>
              <a:off x="3654551" y="1089659"/>
              <a:ext cx="2531745" cy="5436234"/>
            </a:xfrm>
            <a:custGeom>
              <a:rect b="b" l="l" r="r" t="t"/>
              <a:pathLst>
                <a:path extrusionOk="0" h="5436234" w="2531745">
                  <a:moveTo>
                    <a:pt x="2531364" y="0"/>
                  </a:moveTo>
                  <a:lnTo>
                    <a:pt x="0" y="0"/>
                  </a:lnTo>
                  <a:lnTo>
                    <a:pt x="0" y="5436108"/>
                  </a:lnTo>
                  <a:lnTo>
                    <a:pt x="2531364" y="5436108"/>
                  </a:lnTo>
                  <a:lnTo>
                    <a:pt x="2531364" y="0"/>
                  </a:lnTo>
                  <a:close/>
                </a:path>
              </a:pathLst>
            </a:custGeom>
            <a:solidFill>
              <a:srgbClr val="B3A1C6">
                <a:alpha val="1490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0" name="Google Shape;1910;g29e745b8efd_1_2580"/>
            <p:cNvSpPr/>
            <p:nvPr/>
          </p:nvSpPr>
          <p:spPr>
            <a:xfrm>
              <a:off x="3654551" y="1089659"/>
              <a:ext cx="2531745" cy="5436234"/>
            </a:xfrm>
            <a:custGeom>
              <a:rect b="b" l="l" r="r" t="t"/>
              <a:pathLst>
                <a:path extrusionOk="0" h="5436234" w="2531745">
                  <a:moveTo>
                    <a:pt x="0" y="5436108"/>
                  </a:moveTo>
                  <a:lnTo>
                    <a:pt x="2531364" y="5436108"/>
                  </a:lnTo>
                  <a:lnTo>
                    <a:pt x="2531364" y="0"/>
                  </a:lnTo>
                  <a:lnTo>
                    <a:pt x="0" y="0"/>
                  </a:lnTo>
                  <a:lnTo>
                    <a:pt x="0" y="5436108"/>
                  </a:lnTo>
                  <a:close/>
                </a:path>
              </a:pathLst>
            </a:custGeom>
            <a:noFill/>
            <a:ln cap="flat" cmpd="sng" w="57900">
              <a:solidFill>
                <a:srgbClr val="B3A1C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911" name="Google Shape;1911;g29e745b8efd_1_2580"/>
            <p:cNvPicPr preferRelativeResize="0"/>
            <p:nvPr/>
          </p:nvPicPr>
          <p:blipFill rotWithShape="1">
            <a:blip r:embed="rId4">
              <a:alphaModFix/>
            </a:blip>
            <a:srcRect b="0" l="0" r="0" t="0"/>
            <a:stretch/>
          </p:blipFill>
          <p:spPr>
            <a:xfrm>
              <a:off x="952499" y="4785372"/>
              <a:ext cx="1104138" cy="511289"/>
            </a:xfrm>
            <a:prstGeom prst="rect">
              <a:avLst/>
            </a:prstGeom>
            <a:noFill/>
            <a:ln>
              <a:noFill/>
            </a:ln>
          </p:spPr>
        </p:pic>
      </p:grpSp>
      <p:sp>
        <p:nvSpPr>
          <p:cNvPr id="1912" name="Google Shape;1912;g29e745b8efd_1_2580"/>
          <p:cNvSpPr txBox="1"/>
          <p:nvPr/>
        </p:nvSpPr>
        <p:spPr>
          <a:xfrm>
            <a:off x="1096068" y="4836033"/>
            <a:ext cx="998100" cy="3054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Clr>
                <a:srgbClr val="000000"/>
              </a:buClr>
              <a:buSzPts val="1900"/>
              <a:buFont typeface="Arial"/>
              <a:buNone/>
            </a:pPr>
            <a:r>
              <a:rPr b="1" i="0" lang="es-CO" sz="1900" u="none" cap="none" strike="noStrike">
                <a:solidFill>
                  <a:srgbClr val="000000"/>
                </a:solidFill>
                <a:latin typeface="Calibri"/>
                <a:ea typeface="Calibri"/>
                <a:cs typeface="Calibri"/>
                <a:sym typeface="Calibri"/>
              </a:rPr>
              <a:t>SPRINT1</a:t>
            </a:r>
            <a:endParaRPr b="0" i="0" sz="1900" u="none" cap="none" strike="noStrike">
              <a:solidFill>
                <a:srgbClr val="000000"/>
              </a:solidFill>
              <a:latin typeface="Calibri"/>
              <a:ea typeface="Calibri"/>
              <a:cs typeface="Calibri"/>
              <a:sym typeface="Calibri"/>
            </a:endParaRPr>
          </a:p>
        </p:txBody>
      </p:sp>
      <p:pic>
        <p:nvPicPr>
          <p:cNvPr id="1913" name="Google Shape;1913;g29e745b8efd_1_2580"/>
          <p:cNvPicPr preferRelativeResize="0"/>
          <p:nvPr/>
        </p:nvPicPr>
        <p:blipFill rotWithShape="1">
          <a:blip r:embed="rId5">
            <a:alphaModFix/>
          </a:blip>
          <a:srcRect b="0" l="0" r="0" t="0"/>
          <a:stretch/>
        </p:blipFill>
        <p:spPr>
          <a:xfrm>
            <a:off x="2388107" y="2199144"/>
            <a:ext cx="1104137" cy="511289"/>
          </a:xfrm>
          <a:prstGeom prst="rect">
            <a:avLst/>
          </a:prstGeom>
          <a:noFill/>
          <a:ln>
            <a:noFill/>
          </a:ln>
        </p:spPr>
      </p:pic>
      <p:sp>
        <p:nvSpPr>
          <p:cNvPr id="1914" name="Google Shape;1914;g29e745b8efd_1_2580"/>
          <p:cNvSpPr txBox="1"/>
          <p:nvPr/>
        </p:nvSpPr>
        <p:spPr>
          <a:xfrm>
            <a:off x="2531637" y="2248900"/>
            <a:ext cx="998100" cy="3054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Clr>
                <a:srgbClr val="000000"/>
              </a:buClr>
              <a:buSzPts val="1900"/>
              <a:buFont typeface="Arial"/>
              <a:buNone/>
            </a:pPr>
            <a:r>
              <a:rPr b="1" i="0" lang="es-CO" sz="1900" u="none" cap="none" strike="noStrike">
                <a:solidFill>
                  <a:srgbClr val="000000"/>
                </a:solidFill>
                <a:latin typeface="Calibri"/>
                <a:ea typeface="Calibri"/>
                <a:cs typeface="Calibri"/>
                <a:sym typeface="Calibri"/>
              </a:rPr>
              <a:t>SPRINT2</a:t>
            </a:r>
            <a:endParaRPr b="0" i="0" sz="1900" u="none" cap="none" strike="noStrike">
              <a:solidFill>
                <a:srgbClr val="000000"/>
              </a:solidFill>
              <a:latin typeface="Calibri"/>
              <a:ea typeface="Calibri"/>
              <a:cs typeface="Calibri"/>
              <a:sym typeface="Calibri"/>
            </a:endParaRPr>
          </a:p>
        </p:txBody>
      </p:sp>
      <p:pic>
        <p:nvPicPr>
          <p:cNvPr id="1915" name="Google Shape;1915;g29e745b8efd_1_2580"/>
          <p:cNvPicPr preferRelativeResize="0"/>
          <p:nvPr/>
        </p:nvPicPr>
        <p:blipFill rotWithShape="1">
          <a:blip r:embed="rId6">
            <a:alphaModFix/>
          </a:blip>
          <a:srcRect b="0" l="0" r="0" t="0"/>
          <a:stretch/>
        </p:blipFill>
        <p:spPr>
          <a:xfrm>
            <a:off x="4372355" y="3413772"/>
            <a:ext cx="1104137" cy="511289"/>
          </a:xfrm>
          <a:prstGeom prst="rect">
            <a:avLst/>
          </a:prstGeom>
          <a:noFill/>
          <a:ln>
            <a:noFill/>
          </a:ln>
        </p:spPr>
      </p:pic>
      <p:sp>
        <p:nvSpPr>
          <p:cNvPr id="1916" name="Google Shape;1916;g29e745b8efd_1_2580"/>
          <p:cNvSpPr txBox="1"/>
          <p:nvPr/>
        </p:nvSpPr>
        <p:spPr>
          <a:xfrm>
            <a:off x="4516500" y="3463800"/>
            <a:ext cx="1162500" cy="3054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Clr>
                <a:srgbClr val="000000"/>
              </a:buClr>
              <a:buSzPts val="1900"/>
              <a:buFont typeface="Arial"/>
              <a:buNone/>
            </a:pPr>
            <a:r>
              <a:rPr b="1" i="0" lang="es-CO" sz="1900" u="none" cap="none" strike="noStrike">
                <a:solidFill>
                  <a:srgbClr val="000000"/>
                </a:solidFill>
                <a:latin typeface="Calibri"/>
                <a:ea typeface="Calibri"/>
                <a:cs typeface="Calibri"/>
                <a:sym typeface="Calibri"/>
              </a:rPr>
              <a:t>SPRINT3</a:t>
            </a:r>
            <a:endParaRPr b="0" i="0" sz="1900" u="none" cap="none" strike="noStrike">
              <a:solidFill>
                <a:srgbClr val="000000"/>
              </a:solidFill>
              <a:latin typeface="Calibri"/>
              <a:ea typeface="Calibri"/>
              <a:cs typeface="Calibri"/>
              <a:sym typeface="Calibri"/>
            </a:endParaRPr>
          </a:p>
        </p:txBody>
      </p:sp>
      <p:graphicFrame>
        <p:nvGraphicFramePr>
          <p:cNvPr id="1917" name="Google Shape;1917;g29e745b8efd_1_2580"/>
          <p:cNvGraphicFramePr/>
          <p:nvPr/>
        </p:nvGraphicFramePr>
        <p:xfrm>
          <a:off x="6505280" y="2295560"/>
          <a:ext cx="3000000" cy="3000000"/>
        </p:xfrm>
        <a:graphic>
          <a:graphicData uri="http://schemas.openxmlformats.org/drawingml/2006/table">
            <a:tbl>
              <a:tblPr bandRow="1" firstRow="1">
                <a:noFill/>
                <a:tableStyleId>{53EF07D0-6E1D-42C5-9210-C02F29A51A2C}</a:tableStyleId>
              </a:tblPr>
              <a:tblGrid>
                <a:gridCol w="1276500"/>
                <a:gridCol w="4080175"/>
              </a:tblGrid>
              <a:tr h="907675">
                <a:tc rowSpan="3">
                  <a:txBody>
                    <a:bodyPr/>
                    <a:lstStyle/>
                    <a:p>
                      <a:pPr indent="0" lvl="0" marL="12700" marR="0" rtl="0" algn="ctr">
                        <a:lnSpc>
                          <a:spcPct val="100000"/>
                        </a:lnSpc>
                        <a:spcBef>
                          <a:spcPts val="0"/>
                        </a:spcBef>
                        <a:spcAft>
                          <a:spcPts val="0"/>
                        </a:spcAft>
                        <a:buClr>
                          <a:srgbClr val="000000"/>
                        </a:buClr>
                        <a:buSzPts val="1700"/>
                        <a:buFont typeface="Arial"/>
                        <a:buNone/>
                      </a:pPr>
                      <a:r>
                        <a:rPr lang="es-CO" sz="1700" u="none" cap="none" strike="noStrike">
                          <a:solidFill>
                            <a:srgbClr val="FFFFFF"/>
                          </a:solidFill>
                          <a:latin typeface="Arial"/>
                          <a:ea typeface="Arial"/>
                          <a:cs typeface="Arial"/>
                          <a:sym typeface="Arial"/>
                        </a:rPr>
                        <a:t>Gestión de Crédito al</a:t>
                      </a:r>
                      <a:endParaRPr sz="1700" u="none" cap="none" strike="noStrike">
                        <a:latin typeface="Arial"/>
                        <a:ea typeface="Arial"/>
                        <a:cs typeface="Arial"/>
                        <a:sym typeface="Arial"/>
                      </a:endParaRPr>
                    </a:p>
                    <a:p>
                      <a:pPr indent="0" lvl="0" marL="12700" marR="0" rtl="0" algn="ctr">
                        <a:lnSpc>
                          <a:spcPct val="100000"/>
                        </a:lnSpc>
                        <a:spcBef>
                          <a:spcPts val="0"/>
                        </a:spcBef>
                        <a:spcAft>
                          <a:spcPts val="0"/>
                        </a:spcAft>
                        <a:buClr>
                          <a:srgbClr val="000000"/>
                        </a:buClr>
                        <a:buSzPts val="1700"/>
                        <a:buFont typeface="Arial"/>
                        <a:buNone/>
                      </a:pPr>
                      <a:r>
                        <a:rPr lang="es-CO" sz="1700" u="none" cap="none" strike="noStrike">
                          <a:solidFill>
                            <a:srgbClr val="FFFFFF"/>
                          </a:solidFill>
                          <a:latin typeface="Arial"/>
                          <a:ea typeface="Arial"/>
                          <a:cs typeface="Arial"/>
                          <a:sym typeface="Arial"/>
                        </a:rPr>
                        <a:t>Consumo</a:t>
                      </a:r>
                      <a:endParaRPr sz="1700" u="none" cap="none" strike="noStrike">
                        <a:latin typeface="Arial"/>
                        <a:ea typeface="Arial"/>
                        <a:cs typeface="Arial"/>
                        <a:sym typeface="Arial"/>
                      </a:endParaRPr>
                    </a:p>
                  </a:txBody>
                  <a:tcPr marT="625" marB="0" marR="0" marL="0" anchor="ctr">
                    <a:solidFill>
                      <a:srgbClr val="1D4D6C"/>
                    </a:solidFill>
                  </a:tcPr>
                </a:tc>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Arial"/>
                        <a:ea typeface="Arial"/>
                        <a:cs typeface="Arial"/>
                        <a:sym typeface="Arial"/>
                      </a:endParaRPr>
                    </a:p>
                    <a:p>
                      <a:pPr indent="0" lvl="0" marL="88900" marR="0" rtl="0" algn="l">
                        <a:lnSpc>
                          <a:spcPct val="100000"/>
                        </a:lnSpc>
                        <a:spcBef>
                          <a:spcPts val="0"/>
                        </a:spcBef>
                        <a:spcAft>
                          <a:spcPts val="0"/>
                        </a:spcAft>
                        <a:buClr>
                          <a:srgbClr val="000000"/>
                        </a:buClr>
                        <a:buSzPts val="1700"/>
                        <a:buFont typeface="Arial"/>
                        <a:buNone/>
                      </a:pPr>
                      <a:r>
                        <a:rPr b="1" lang="es-CO" sz="1700" u="none" cap="none" strike="noStrike">
                          <a:latin typeface="Arial"/>
                          <a:ea typeface="Arial"/>
                          <a:cs typeface="Arial"/>
                          <a:sym typeface="Arial"/>
                        </a:rPr>
                        <a:t>SPRINT 1: </a:t>
                      </a:r>
                      <a:r>
                        <a:rPr lang="es-CO" sz="1700" u="none" cap="none" strike="noStrike">
                          <a:latin typeface="Arial"/>
                          <a:ea typeface="Arial"/>
                          <a:cs typeface="Arial"/>
                          <a:sym typeface="Arial"/>
                        </a:rPr>
                        <a:t>Emitir Solicitud de Crédito</a:t>
                      </a:r>
                      <a:endParaRPr sz="1700" u="none" cap="none" strike="noStrike">
                        <a:latin typeface="Arial"/>
                        <a:ea typeface="Arial"/>
                        <a:cs typeface="Arial"/>
                        <a:sym typeface="Arial"/>
                      </a:endParaRPr>
                    </a:p>
                  </a:txBody>
                  <a:tcPr marT="3175" marB="0" marR="0" marL="0">
                    <a:solidFill>
                      <a:srgbClr val="D6EAF5"/>
                    </a:solidFill>
                  </a:tcPr>
                </a:tc>
              </a:tr>
              <a:tr h="907675">
                <a:tc vMerge="1"/>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Arial"/>
                        <a:ea typeface="Arial"/>
                        <a:cs typeface="Arial"/>
                        <a:sym typeface="Arial"/>
                      </a:endParaRPr>
                    </a:p>
                    <a:p>
                      <a:pPr indent="0" lvl="0" marL="88900" marR="0" rtl="0" algn="l">
                        <a:lnSpc>
                          <a:spcPct val="100000"/>
                        </a:lnSpc>
                        <a:spcBef>
                          <a:spcPts val="0"/>
                        </a:spcBef>
                        <a:spcAft>
                          <a:spcPts val="0"/>
                        </a:spcAft>
                        <a:buClr>
                          <a:srgbClr val="000000"/>
                        </a:buClr>
                        <a:buSzPts val="1700"/>
                        <a:buFont typeface="Arial"/>
                        <a:buNone/>
                      </a:pPr>
                      <a:r>
                        <a:rPr b="1" lang="es-CO" sz="1700" u="none" cap="none" strike="noStrike">
                          <a:latin typeface="Arial"/>
                          <a:ea typeface="Arial"/>
                          <a:cs typeface="Arial"/>
                          <a:sym typeface="Arial"/>
                        </a:rPr>
                        <a:t>SPRINT 2: </a:t>
                      </a:r>
                      <a:r>
                        <a:rPr lang="es-CO" sz="1700" u="none" cap="none" strike="noStrike">
                          <a:latin typeface="Arial"/>
                          <a:ea typeface="Arial"/>
                          <a:cs typeface="Arial"/>
                          <a:sym typeface="Arial"/>
                        </a:rPr>
                        <a:t>Analizar Solicitud de Crédito</a:t>
                      </a:r>
                      <a:endParaRPr sz="1700" u="none" cap="none" strike="noStrike">
                        <a:latin typeface="Arial"/>
                        <a:ea typeface="Arial"/>
                        <a:cs typeface="Arial"/>
                        <a:sym typeface="Arial"/>
                      </a:endParaRPr>
                    </a:p>
                  </a:txBody>
                  <a:tcPr marT="3175" marB="0" marR="0" marL="0">
                    <a:solidFill>
                      <a:srgbClr val="E5E5E5"/>
                    </a:solidFill>
                  </a:tcPr>
                </a:tc>
              </a:tr>
              <a:tr h="907625">
                <a:tc vMerge="1"/>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Arial"/>
                        <a:ea typeface="Arial"/>
                        <a:cs typeface="Arial"/>
                        <a:sym typeface="Arial"/>
                      </a:endParaRPr>
                    </a:p>
                    <a:p>
                      <a:pPr indent="0" lvl="0" marL="88900" marR="0" rtl="0" algn="l">
                        <a:lnSpc>
                          <a:spcPct val="100000"/>
                        </a:lnSpc>
                        <a:spcBef>
                          <a:spcPts val="0"/>
                        </a:spcBef>
                        <a:spcAft>
                          <a:spcPts val="0"/>
                        </a:spcAft>
                        <a:buClr>
                          <a:srgbClr val="000000"/>
                        </a:buClr>
                        <a:buSzPts val="1700"/>
                        <a:buFont typeface="Arial"/>
                        <a:buNone/>
                      </a:pPr>
                      <a:r>
                        <a:rPr b="1" lang="es-CO" sz="1700" u="none" cap="none" strike="noStrike">
                          <a:latin typeface="Arial"/>
                          <a:ea typeface="Arial"/>
                          <a:cs typeface="Arial"/>
                          <a:sym typeface="Arial"/>
                        </a:rPr>
                        <a:t>SPRINT 3: </a:t>
                      </a:r>
                      <a:r>
                        <a:rPr lang="es-CO" sz="1700" u="none" cap="none" strike="noStrike">
                          <a:latin typeface="Arial"/>
                          <a:ea typeface="Arial"/>
                          <a:cs typeface="Arial"/>
                          <a:sym typeface="Arial"/>
                        </a:rPr>
                        <a:t>Otorgar Crédito</a:t>
                      </a:r>
                      <a:endParaRPr sz="1700" u="none" cap="none" strike="noStrike">
                        <a:latin typeface="Arial"/>
                        <a:ea typeface="Arial"/>
                        <a:cs typeface="Arial"/>
                        <a:sym typeface="Arial"/>
                      </a:endParaRPr>
                    </a:p>
                  </a:txBody>
                  <a:tcPr marT="3800" marB="0" marR="0" marL="0">
                    <a:solidFill>
                      <a:srgbClr val="D6EAF5"/>
                    </a:solidFill>
                  </a:tcPr>
                </a:tc>
              </a:tr>
            </a:tbl>
          </a:graphicData>
        </a:graphic>
      </p:graphicFrame>
      <p:pic>
        <p:nvPicPr>
          <p:cNvPr id="1918" name="Google Shape;1918;g29e745b8efd_1_2580"/>
          <p:cNvPicPr preferRelativeResize="0"/>
          <p:nvPr/>
        </p:nvPicPr>
        <p:blipFill rotWithShape="1">
          <a:blip r:embed="rId7">
            <a:alphaModFix/>
          </a:blip>
          <a:srcRect b="0" l="0" r="0" t="0"/>
          <a:stretch/>
        </p:blipFill>
        <p:spPr>
          <a:xfrm>
            <a:off x="9791353" y="6293327"/>
            <a:ext cx="2209799" cy="440267"/>
          </a:xfrm>
          <a:prstGeom prst="rect">
            <a:avLst/>
          </a:prstGeom>
          <a:noFill/>
          <a:ln>
            <a:noFill/>
          </a:ln>
        </p:spPr>
      </p:pic>
      <p:sp>
        <p:nvSpPr>
          <p:cNvPr id="1919" name="Google Shape;1919;g29e745b8efd_1_2580"/>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920" name="Google Shape;1920;g29e745b8efd_1_2580"/>
          <p:cNvSpPr txBox="1"/>
          <p:nvPr/>
        </p:nvSpPr>
        <p:spPr>
          <a:xfrm>
            <a:off x="843200" y="-27377"/>
            <a:ext cx="16256100" cy="7848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300" u="none" cap="none" strike="noStrike">
                <a:solidFill>
                  <a:srgbClr val="00608A"/>
                </a:solidFill>
                <a:latin typeface="Calibri"/>
                <a:ea typeface="Calibri"/>
                <a:cs typeface="Calibri"/>
                <a:sym typeface="Calibri"/>
              </a:rPr>
              <a:t>Elaborar Plan de Sprints</a:t>
            </a:r>
            <a:endParaRPr b="1" i="0" sz="4300" u="none" cap="none" strike="noStrike">
              <a:solidFill>
                <a:srgbClr val="00608A"/>
              </a:solidFill>
              <a:latin typeface="Calibri"/>
              <a:ea typeface="Calibri"/>
              <a:cs typeface="Calibri"/>
              <a:sym typeface="Calibri"/>
            </a:endParaRPr>
          </a:p>
        </p:txBody>
      </p:sp>
      <p:pic>
        <p:nvPicPr>
          <p:cNvPr id="1921" name="Google Shape;1921;g29e745b8efd_1_2580"/>
          <p:cNvPicPr preferRelativeResize="0"/>
          <p:nvPr/>
        </p:nvPicPr>
        <p:blipFill rotWithShape="1">
          <a:blip r:embed="rId8">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5" name="Shape 1925"/>
        <p:cNvGrpSpPr/>
        <p:nvPr/>
      </p:nvGrpSpPr>
      <p:grpSpPr>
        <a:xfrm>
          <a:off x="0" y="0"/>
          <a:ext cx="0" cy="0"/>
          <a:chOff x="0" y="0"/>
          <a:chExt cx="0" cy="0"/>
        </a:xfrm>
      </p:grpSpPr>
      <p:sp>
        <p:nvSpPr>
          <p:cNvPr id="1926" name="Google Shape;1926;g29e745b8efd_1_2602"/>
          <p:cNvSpPr txBox="1"/>
          <p:nvPr/>
        </p:nvSpPr>
        <p:spPr>
          <a:xfrm>
            <a:off x="3574865" y="1348267"/>
            <a:ext cx="4588500" cy="784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4300"/>
              <a:buFont typeface="Arial"/>
              <a:buNone/>
            </a:pPr>
            <a:r>
              <a:rPr b="1" i="0" lang="es-CO" sz="4300" u="none" cap="none" strike="noStrike">
                <a:solidFill>
                  <a:srgbClr val="3F3F3F"/>
                </a:solidFill>
                <a:latin typeface="Calibri"/>
                <a:ea typeface="Calibri"/>
                <a:cs typeface="Calibri"/>
                <a:sym typeface="Calibri"/>
              </a:rPr>
              <a:t>A EVALUARNOS…</a:t>
            </a:r>
            <a:endParaRPr b="0" i="0" sz="2400" u="none" cap="none" strike="noStrike">
              <a:solidFill>
                <a:schemeClr val="dk1"/>
              </a:solidFill>
              <a:latin typeface="Calibri"/>
              <a:ea typeface="Calibri"/>
              <a:cs typeface="Calibri"/>
              <a:sym typeface="Calibri"/>
            </a:endParaRPr>
          </a:p>
        </p:txBody>
      </p:sp>
      <p:pic>
        <p:nvPicPr>
          <p:cNvPr descr="Aspiración con relleno sólido" id="1927" name="Google Shape;1927;g29e745b8efd_1_2602"/>
          <p:cNvPicPr preferRelativeResize="0"/>
          <p:nvPr/>
        </p:nvPicPr>
        <p:blipFill rotWithShape="1">
          <a:blip r:embed="rId3">
            <a:alphaModFix/>
          </a:blip>
          <a:srcRect b="0" l="0" r="0" t="0"/>
          <a:stretch/>
        </p:blipFill>
        <p:spPr>
          <a:xfrm>
            <a:off x="3989136" y="2397959"/>
            <a:ext cx="3347454" cy="3347454"/>
          </a:xfrm>
          <a:prstGeom prst="rect">
            <a:avLst/>
          </a:prstGeom>
          <a:solidFill>
            <a:schemeClr val="lt1"/>
          </a:solidFill>
          <a:ln>
            <a:noFill/>
          </a:ln>
        </p:spPr>
      </p:pic>
      <p:pic>
        <p:nvPicPr>
          <p:cNvPr id="1928" name="Google Shape;1928;g29e745b8efd_1_2602"/>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929" name="Google Shape;1929;g29e745b8efd_1_2602"/>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1930" name="Google Shape;1930;g29e745b8efd_1_2602"/>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4" name="Shape 1934"/>
        <p:cNvGrpSpPr/>
        <p:nvPr/>
      </p:nvGrpSpPr>
      <p:grpSpPr>
        <a:xfrm>
          <a:off x="0" y="0"/>
          <a:ext cx="0" cy="0"/>
          <a:chOff x="0" y="0"/>
          <a:chExt cx="0" cy="0"/>
        </a:xfrm>
      </p:grpSpPr>
      <p:sp>
        <p:nvSpPr>
          <p:cNvPr id="1935" name="Google Shape;1935;g29e745b8efd_1_2610"/>
          <p:cNvSpPr txBox="1"/>
          <p:nvPr/>
        </p:nvSpPr>
        <p:spPr>
          <a:xfrm>
            <a:off x="0" y="5621479"/>
            <a:ext cx="12192000" cy="784800"/>
          </a:xfrm>
          <a:prstGeom prst="rect">
            <a:avLst/>
          </a:prstGeom>
          <a:solidFill>
            <a:schemeClr val="dk1">
              <a:alpha val="63137"/>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Ejecución</a:t>
            </a:r>
            <a:endParaRPr b="0" i="0" sz="4300" u="none" cap="none" strike="noStrike">
              <a:solidFill>
                <a:srgbClr val="000000"/>
              </a:solidFill>
              <a:latin typeface="Arial"/>
              <a:ea typeface="Arial"/>
              <a:cs typeface="Arial"/>
              <a:sym typeface="Arial"/>
            </a:endParaRPr>
          </a:p>
        </p:txBody>
      </p:sp>
      <p:pic>
        <p:nvPicPr>
          <p:cNvPr id="1936" name="Google Shape;1936;g29e745b8efd_1_2610"/>
          <p:cNvPicPr preferRelativeResize="0"/>
          <p:nvPr/>
        </p:nvPicPr>
        <p:blipFill rotWithShape="1">
          <a:blip r:embed="rId4">
            <a:alphaModFix/>
          </a:blip>
          <a:srcRect b="0" l="0" r="0" t="0"/>
          <a:stretch/>
        </p:blipFill>
        <p:spPr>
          <a:xfrm>
            <a:off x="545275" y="5847951"/>
            <a:ext cx="1639785" cy="326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g29e745b8efd_1_369"/>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60" name="Google Shape;260;g29e745b8efd_1_369"/>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Soaint ágil</a:t>
            </a:r>
            <a:endParaRPr b="0" i="0" sz="4000" u="none" cap="none" strike="noStrike">
              <a:solidFill>
                <a:srgbClr val="377AF4"/>
              </a:solidFill>
              <a:latin typeface="Roboto"/>
              <a:ea typeface="Roboto"/>
              <a:cs typeface="Roboto"/>
              <a:sym typeface="Roboto"/>
            </a:endParaRPr>
          </a:p>
        </p:txBody>
      </p:sp>
      <p:pic>
        <p:nvPicPr>
          <p:cNvPr id="261" name="Google Shape;261;g29e745b8efd_1_369"/>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pic>
        <p:nvPicPr>
          <p:cNvPr id="262" name="Google Shape;262;g29e745b8efd_1_369"/>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g29e745b8efd_1_2615"/>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005E85"/>
                </a:solidFill>
                <a:latin typeface="Open Sans"/>
                <a:ea typeface="Open Sans"/>
                <a:cs typeface="Open Sans"/>
                <a:sym typeface="Open Sans"/>
              </a:rPr>
              <a:t> </a:t>
            </a:r>
            <a:endParaRPr b="0" i="0" sz="3600" u="none" cap="none" strike="noStrike">
              <a:solidFill>
                <a:srgbClr val="005E85"/>
              </a:solidFill>
              <a:latin typeface="Open Sans"/>
              <a:ea typeface="Open Sans"/>
              <a:cs typeface="Open Sans"/>
              <a:sym typeface="Open Sans"/>
            </a:endParaRPr>
          </a:p>
        </p:txBody>
      </p:sp>
      <p:pic>
        <p:nvPicPr>
          <p:cNvPr id="1942" name="Google Shape;1942;g29e745b8efd_1_2615"/>
          <p:cNvPicPr preferRelativeResize="0"/>
          <p:nvPr/>
        </p:nvPicPr>
        <p:blipFill rotWithShape="1">
          <a:blip r:embed="rId3">
            <a:alphaModFix/>
          </a:blip>
          <a:srcRect b="0" l="0" r="0" t="0"/>
          <a:stretch/>
        </p:blipFill>
        <p:spPr>
          <a:xfrm>
            <a:off x="4381500" y="131925"/>
            <a:ext cx="1630636" cy="775225"/>
          </a:xfrm>
          <a:prstGeom prst="rect">
            <a:avLst/>
          </a:prstGeom>
          <a:noFill/>
          <a:ln>
            <a:noFill/>
          </a:ln>
        </p:spPr>
      </p:pic>
      <p:sp>
        <p:nvSpPr>
          <p:cNvPr id="1943" name="Google Shape;1943;g29e745b8efd_1_2615"/>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rgbClr val="377AF4"/>
                </a:solidFill>
                <a:latin typeface="Roboto"/>
                <a:ea typeface="Roboto"/>
                <a:cs typeface="Roboto"/>
                <a:sym typeface="Roboto"/>
              </a:rPr>
              <a:t>: Ejecución</a:t>
            </a:r>
            <a:endParaRPr b="0" i="0" sz="3600" u="none" cap="none" strike="noStrike">
              <a:solidFill>
                <a:srgbClr val="005E85"/>
              </a:solidFill>
              <a:latin typeface="Open Sans"/>
              <a:ea typeface="Open Sans"/>
              <a:cs typeface="Open Sans"/>
              <a:sym typeface="Open Sans"/>
            </a:endParaRPr>
          </a:p>
        </p:txBody>
      </p:sp>
      <p:sp>
        <p:nvSpPr>
          <p:cNvPr id="1944" name="Google Shape;1944;g29e745b8efd_1_2615"/>
          <p:cNvSpPr txBox="1"/>
          <p:nvPr/>
        </p:nvSpPr>
        <p:spPr>
          <a:xfrm>
            <a:off x="318625" y="2131825"/>
            <a:ext cx="6164400" cy="1781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1" i="0" lang="es-CO" sz="1800" u="none" cap="none" strike="noStrike">
                <a:solidFill>
                  <a:srgbClr val="205F82"/>
                </a:solidFill>
                <a:latin typeface="Roboto"/>
                <a:ea typeface="Roboto"/>
                <a:cs typeface="Roboto"/>
                <a:sym typeface="Roboto"/>
              </a:rPr>
              <a:t>La ejecución de la integración continua y despliegue continuo está soportada por la Ejecución de Sprints. </a:t>
            </a:r>
            <a:endParaRPr b="1" i="0" sz="1800" u="none" cap="none" strike="noStrike">
              <a:solidFill>
                <a:srgbClr val="205F82"/>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300"/>
              <a:buFont typeface="Arial"/>
              <a:buNone/>
            </a:pPr>
            <a:r>
              <a:t/>
            </a:r>
            <a:endParaRPr b="1" i="0" sz="1800" u="none" cap="none" strike="noStrike">
              <a:solidFill>
                <a:srgbClr val="205F82"/>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300"/>
              <a:buFont typeface="Arial"/>
              <a:buNone/>
            </a:pPr>
            <a:r>
              <a:rPr b="1" i="0" lang="es-CO" sz="1800" u="none" cap="none" strike="noStrike">
                <a:solidFill>
                  <a:srgbClr val="205F82"/>
                </a:solidFill>
                <a:latin typeface="Roboto"/>
                <a:ea typeface="Roboto"/>
                <a:cs typeface="Roboto"/>
                <a:sym typeface="Roboto"/>
              </a:rPr>
              <a:t>Estos sprints reciben como insumos los modelos generados en el Sprint 0 y los profundizan y enriquecen durante la implementación.</a:t>
            </a:r>
            <a:r>
              <a:rPr b="0" i="0" lang="es-CO" sz="1800" u="none" cap="none" strike="noStrike">
                <a:solidFill>
                  <a:srgbClr val="434343"/>
                </a:solidFill>
                <a:latin typeface="Roboto"/>
                <a:ea typeface="Roboto"/>
                <a:cs typeface="Roboto"/>
                <a:sym typeface="Roboto"/>
              </a:rPr>
              <a:t> </a:t>
            </a:r>
            <a:endParaRPr b="0" i="0" sz="1800" u="none" cap="none" strike="noStrike">
              <a:solidFill>
                <a:srgbClr val="434343"/>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45720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3600"/>
              <a:buFont typeface="Arial"/>
              <a:buNone/>
            </a:pPr>
            <a:r>
              <a:t/>
            </a:r>
            <a:endParaRPr b="0" i="0" sz="4100" u="none" cap="none" strike="noStrike">
              <a:solidFill>
                <a:srgbClr val="434343"/>
              </a:solidFill>
              <a:latin typeface="Roboto"/>
              <a:ea typeface="Roboto"/>
              <a:cs typeface="Roboto"/>
              <a:sym typeface="Roboto"/>
            </a:endParaRPr>
          </a:p>
          <a:p>
            <a:pPr indent="0" lvl="0" marL="45720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p:txBody>
      </p:sp>
      <p:pic>
        <p:nvPicPr>
          <p:cNvPr id="1945" name="Google Shape;1945;g29e745b8efd_1_2615"/>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1946" name="Google Shape;1946;g29e745b8efd_1_2615"/>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pic>
        <p:nvPicPr>
          <p:cNvPr id="1947" name="Google Shape;1947;g29e745b8efd_1_2615"/>
          <p:cNvPicPr preferRelativeResize="0"/>
          <p:nvPr/>
        </p:nvPicPr>
        <p:blipFill rotWithShape="1">
          <a:blip r:embed="rId6">
            <a:alphaModFix/>
          </a:blip>
          <a:srcRect b="0" l="0" r="0" t="0"/>
          <a:stretch/>
        </p:blipFill>
        <p:spPr>
          <a:xfrm>
            <a:off x="6568025" y="1876125"/>
            <a:ext cx="5267496" cy="27754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1" name="Shape 1951"/>
        <p:cNvGrpSpPr/>
        <p:nvPr/>
      </p:nvGrpSpPr>
      <p:grpSpPr>
        <a:xfrm>
          <a:off x="0" y="0"/>
          <a:ext cx="0" cy="0"/>
          <a:chOff x="0" y="0"/>
          <a:chExt cx="0" cy="0"/>
        </a:xfrm>
      </p:grpSpPr>
      <p:sp>
        <p:nvSpPr>
          <p:cNvPr id="1952" name="Google Shape;1952;g29e745b8efd_1_2625"/>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953" name="Google Shape;1953;g29e745b8efd_1_2625"/>
          <p:cNvSpPr txBox="1"/>
          <p:nvPr/>
        </p:nvSpPr>
        <p:spPr>
          <a:xfrm>
            <a:off x="843200" y="-27377"/>
            <a:ext cx="16256100" cy="6771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Ejecución de Sprint 1 a </a:t>
            </a:r>
            <a:r>
              <a:rPr b="1" i="0" lang="es-CO" sz="3600" u="none" cap="none" strike="noStrike">
                <a:solidFill>
                  <a:srgbClr val="377AF4"/>
                </a:solidFill>
                <a:latin typeface="Roboto"/>
                <a:ea typeface="Roboto"/>
                <a:cs typeface="Roboto"/>
                <a:sym typeface="Roboto"/>
                <a:extLst>
                  <a:ext uri="http://customooxmlschemas.google.com/">
                    <go:slidesCustomData xmlns:go="http://customooxmlschemas.google.com/" textRoundtripDataId="11"/>
                  </a:ext>
                </a:extLst>
              </a:rPr>
              <a:t>N</a:t>
            </a:r>
            <a:endParaRPr b="0" i="0" sz="1900" u="none" cap="none" strike="noStrike">
              <a:solidFill>
                <a:srgbClr val="000000"/>
              </a:solidFill>
              <a:latin typeface="Arial"/>
              <a:ea typeface="Arial"/>
              <a:cs typeface="Arial"/>
              <a:sym typeface="Arial"/>
            </a:endParaRPr>
          </a:p>
        </p:txBody>
      </p:sp>
      <p:pic>
        <p:nvPicPr>
          <p:cNvPr id="1954" name="Google Shape;1954;g29e745b8efd_1_2625"/>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1955" name="Google Shape;1955;g29e745b8efd_1_2625"/>
          <p:cNvPicPr preferRelativeResize="0"/>
          <p:nvPr/>
        </p:nvPicPr>
        <p:blipFill rotWithShape="1">
          <a:blip r:embed="rId5">
            <a:alphaModFix/>
          </a:blip>
          <a:srcRect b="0" l="0" r="0" t="0"/>
          <a:stretch/>
        </p:blipFill>
        <p:spPr>
          <a:xfrm>
            <a:off x="9715153" y="6369527"/>
            <a:ext cx="2209799" cy="440267"/>
          </a:xfrm>
          <a:prstGeom prst="rect">
            <a:avLst/>
          </a:prstGeom>
          <a:noFill/>
          <a:ln>
            <a:noFill/>
          </a:ln>
        </p:spPr>
      </p:pic>
      <p:pic>
        <p:nvPicPr>
          <p:cNvPr id="1956" name="Google Shape;1956;g29e745b8efd_1_2625"/>
          <p:cNvPicPr preferRelativeResize="0"/>
          <p:nvPr/>
        </p:nvPicPr>
        <p:blipFill rotWithShape="1">
          <a:blip r:embed="rId6">
            <a:alphaModFix/>
          </a:blip>
          <a:srcRect b="0" l="0" r="0" t="0"/>
          <a:stretch/>
        </p:blipFill>
        <p:spPr>
          <a:xfrm>
            <a:off x="4170925" y="1731648"/>
            <a:ext cx="3524250" cy="4076700"/>
          </a:xfrm>
          <a:prstGeom prst="rect">
            <a:avLst/>
          </a:prstGeom>
          <a:noFill/>
          <a:ln>
            <a:noFill/>
          </a:ln>
        </p:spPr>
      </p:pic>
      <p:sp>
        <p:nvSpPr>
          <p:cNvPr id="1957" name="Google Shape;1957;g29e745b8efd_1_2625"/>
          <p:cNvSpPr txBox="1"/>
          <p:nvPr/>
        </p:nvSpPr>
        <p:spPr>
          <a:xfrm>
            <a:off x="1188250" y="670550"/>
            <a:ext cx="7180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1" lang="es-CO" sz="1900" u="none" cap="none" strike="noStrike">
                <a:solidFill>
                  <a:srgbClr val="000000"/>
                </a:solidFill>
                <a:latin typeface="Roboto"/>
                <a:ea typeface="Roboto"/>
                <a:cs typeface="Roboto"/>
                <a:sym typeface="Roboto"/>
              </a:rPr>
              <a:t>Los siguientes corresponden a elementos de un Sprint:</a:t>
            </a:r>
            <a:endParaRPr b="0" i="1" sz="1900" u="none" cap="none" strike="noStrike">
              <a:solidFill>
                <a:srgbClr val="000000"/>
              </a:solidFill>
              <a:latin typeface="Roboto"/>
              <a:ea typeface="Roboto"/>
              <a:cs typeface="Roboto"/>
              <a:sym typeface="Roboto"/>
            </a:endParaRPr>
          </a:p>
        </p:txBody>
      </p:sp>
      <p:sp>
        <p:nvSpPr>
          <p:cNvPr id="1958" name="Google Shape;1958;g29e745b8efd_1_2625"/>
          <p:cNvSpPr txBox="1"/>
          <p:nvPr/>
        </p:nvSpPr>
        <p:spPr>
          <a:xfrm>
            <a:off x="2493150" y="3121650"/>
            <a:ext cx="1429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CO" sz="2100" u="none" cap="none" strike="noStrike">
                <a:solidFill>
                  <a:srgbClr val="000000"/>
                </a:solidFill>
                <a:latin typeface="Roboto"/>
                <a:ea typeface="Roboto"/>
                <a:cs typeface="Roboto"/>
                <a:sym typeface="Roboto"/>
              </a:rPr>
              <a:t>Kanban Sprint</a:t>
            </a:r>
            <a:endParaRPr b="1" i="0" sz="2100" u="none" cap="none" strike="noStrike">
              <a:solidFill>
                <a:srgbClr val="000000"/>
              </a:solidFill>
              <a:latin typeface="Roboto"/>
              <a:ea typeface="Roboto"/>
              <a:cs typeface="Roboto"/>
              <a:sym typeface="Roboto"/>
            </a:endParaRPr>
          </a:p>
        </p:txBody>
      </p:sp>
      <p:cxnSp>
        <p:nvCxnSpPr>
          <p:cNvPr id="1959" name="Google Shape;1959;g29e745b8efd_1_2625"/>
          <p:cNvCxnSpPr/>
          <p:nvPr/>
        </p:nvCxnSpPr>
        <p:spPr>
          <a:xfrm>
            <a:off x="3554850" y="3537300"/>
            <a:ext cx="963000" cy="300"/>
          </a:xfrm>
          <a:prstGeom prst="straightConnector1">
            <a:avLst/>
          </a:prstGeom>
          <a:noFill/>
          <a:ln cap="flat" cmpd="sng" w="9525">
            <a:solidFill>
              <a:srgbClr val="980000"/>
            </a:solidFill>
            <a:prstDash val="solid"/>
            <a:round/>
            <a:headEnd len="med" w="med" type="oval"/>
            <a:tailEnd len="med" w="med" type="oval"/>
          </a:ln>
        </p:spPr>
      </p:cxnSp>
      <p:cxnSp>
        <p:nvCxnSpPr>
          <p:cNvPr id="1960" name="Google Shape;1960;g29e745b8efd_1_2625"/>
          <p:cNvCxnSpPr/>
          <p:nvPr/>
        </p:nvCxnSpPr>
        <p:spPr>
          <a:xfrm>
            <a:off x="5935600" y="4067425"/>
            <a:ext cx="2257800" cy="0"/>
          </a:xfrm>
          <a:prstGeom prst="straightConnector1">
            <a:avLst/>
          </a:prstGeom>
          <a:noFill/>
          <a:ln cap="flat" cmpd="sng" w="9525">
            <a:solidFill>
              <a:srgbClr val="980000"/>
            </a:solidFill>
            <a:prstDash val="solid"/>
            <a:round/>
            <a:headEnd len="med" w="med" type="oval"/>
            <a:tailEnd len="med" w="med" type="oval"/>
          </a:ln>
        </p:spPr>
      </p:cxnSp>
      <p:sp>
        <p:nvSpPr>
          <p:cNvPr id="1961" name="Google Shape;1961;g29e745b8efd_1_2625"/>
          <p:cNvSpPr txBox="1"/>
          <p:nvPr/>
        </p:nvSpPr>
        <p:spPr>
          <a:xfrm>
            <a:off x="8331075" y="3813475"/>
            <a:ext cx="23238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CO" sz="2100" u="none" cap="none" strike="noStrike">
                <a:solidFill>
                  <a:srgbClr val="000000"/>
                </a:solidFill>
                <a:latin typeface="Roboto"/>
                <a:ea typeface="Roboto"/>
                <a:cs typeface="Roboto"/>
                <a:sym typeface="Roboto"/>
              </a:rPr>
              <a:t>Tareas con prácticas de CI/CD</a:t>
            </a:r>
            <a:endParaRPr b="1" i="0" sz="2100" u="none" cap="none" strike="noStrike">
              <a:solidFill>
                <a:srgbClr val="000000"/>
              </a:solidFill>
              <a:latin typeface="Roboto"/>
              <a:ea typeface="Roboto"/>
              <a:cs typeface="Roboto"/>
              <a:sym typeface="Roboto"/>
            </a:endParaRPr>
          </a:p>
        </p:txBody>
      </p:sp>
      <p:cxnSp>
        <p:nvCxnSpPr>
          <p:cNvPr id="1962" name="Google Shape;1962;g29e745b8efd_1_2625"/>
          <p:cNvCxnSpPr>
            <a:endCxn id="1963" idx="1"/>
          </p:cNvCxnSpPr>
          <p:nvPr/>
        </p:nvCxnSpPr>
        <p:spPr>
          <a:xfrm flipH="1" rot="10800000">
            <a:off x="7164850" y="2845900"/>
            <a:ext cx="761700" cy="21900"/>
          </a:xfrm>
          <a:prstGeom prst="straightConnector1">
            <a:avLst/>
          </a:prstGeom>
          <a:noFill/>
          <a:ln cap="flat" cmpd="sng" w="9525">
            <a:solidFill>
              <a:srgbClr val="980000"/>
            </a:solidFill>
            <a:prstDash val="solid"/>
            <a:round/>
            <a:headEnd len="med" w="med" type="oval"/>
            <a:tailEnd len="med" w="med" type="oval"/>
          </a:ln>
        </p:spPr>
      </p:cxnSp>
      <p:sp>
        <p:nvSpPr>
          <p:cNvPr id="1963" name="Google Shape;1963;g29e745b8efd_1_2625"/>
          <p:cNvSpPr txBox="1"/>
          <p:nvPr/>
        </p:nvSpPr>
        <p:spPr>
          <a:xfrm>
            <a:off x="7926550" y="2591950"/>
            <a:ext cx="2835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CO" sz="2100" u="none" cap="none" strike="noStrike">
                <a:solidFill>
                  <a:srgbClr val="000000"/>
                </a:solidFill>
                <a:latin typeface="Roboto"/>
                <a:ea typeface="Roboto"/>
                <a:cs typeface="Roboto"/>
                <a:sym typeface="Roboto"/>
              </a:rPr>
              <a:t>Built in Quality</a:t>
            </a:r>
            <a:endParaRPr b="1" i="0" sz="2100" u="none" cap="none" strike="noStrike">
              <a:solidFill>
                <a:srgbClr val="000000"/>
              </a:solidFill>
              <a:latin typeface="Roboto"/>
              <a:ea typeface="Roboto"/>
              <a:cs typeface="Roboto"/>
              <a:sym typeface="Roboto"/>
            </a:endParaRPr>
          </a:p>
        </p:txBody>
      </p:sp>
      <p:sp>
        <p:nvSpPr>
          <p:cNvPr id="1964" name="Google Shape;1964;g29e745b8efd_1_2625"/>
          <p:cNvSpPr txBox="1"/>
          <p:nvPr/>
        </p:nvSpPr>
        <p:spPr>
          <a:xfrm>
            <a:off x="4515550" y="1214463"/>
            <a:ext cx="2835000" cy="5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s-CO" sz="2100" u="none" cap="none" strike="noStrike">
                <a:solidFill>
                  <a:srgbClr val="000000"/>
                </a:solidFill>
                <a:latin typeface="Roboto"/>
                <a:ea typeface="Roboto"/>
                <a:cs typeface="Roboto"/>
                <a:sym typeface="Roboto"/>
              </a:rPr>
              <a:t>Eventos</a:t>
            </a:r>
            <a:endParaRPr b="1" i="0" sz="2100" u="none" cap="none" strike="noStrike">
              <a:solidFill>
                <a:srgbClr val="000000"/>
              </a:solidFill>
              <a:latin typeface="Roboto"/>
              <a:ea typeface="Roboto"/>
              <a:cs typeface="Roboto"/>
              <a:sym typeface="Roboto"/>
            </a:endParaRPr>
          </a:p>
        </p:txBody>
      </p:sp>
      <p:pic>
        <p:nvPicPr>
          <p:cNvPr id="1965" name="Google Shape;1965;g29e745b8efd_1_2625"/>
          <p:cNvPicPr preferRelativeResize="0"/>
          <p:nvPr/>
        </p:nvPicPr>
        <p:blipFill rotWithShape="1">
          <a:blip r:embed="rId7">
            <a:alphaModFix/>
          </a:blip>
          <a:srcRect b="-57460" l="-164450" r="164450" t="57460"/>
          <a:stretch/>
        </p:blipFill>
        <p:spPr>
          <a:xfrm>
            <a:off x="10654750" y="5114650"/>
            <a:ext cx="2048152" cy="2048152"/>
          </a:xfrm>
          <a:prstGeom prst="rect">
            <a:avLst/>
          </a:prstGeom>
          <a:noFill/>
          <a:ln>
            <a:noFill/>
          </a:ln>
        </p:spPr>
      </p:pic>
      <p:pic>
        <p:nvPicPr>
          <p:cNvPr id="1966" name="Google Shape;1966;g29e745b8efd_1_2625"/>
          <p:cNvPicPr preferRelativeResize="0"/>
          <p:nvPr/>
        </p:nvPicPr>
        <p:blipFill rotWithShape="1">
          <a:blip r:embed="rId7">
            <a:alphaModFix/>
          </a:blip>
          <a:srcRect b="0" l="0" r="0" t="0"/>
          <a:stretch/>
        </p:blipFill>
        <p:spPr>
          <a:xfrm>
            <a:off x="9189479" y="4370402"/>
            <a:ext cx="761700" cy="69073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0" name="Shape 1970"/>
        <p:cNvGrpSpPr/>
        <p:nvPr/>
      </p:nvGrpSpPr>
      <p:grpSpPr>
        <a:xfrm>
          <a:off x="0" y="0"/>
          <a:ext cx="0" cy="0"/>
          <a:chOff x="0" y="0"/>
          <a:chExt cx="0" cy="0"/>
        </a:xfrm>
      </p:grpSpPr>
      <p:sp>
        <p:nvSpPr>
          <p:cNvPr id="1971" name="Google Shape;1971;g29e745b8efd_1_2643"/>
          <p:cNvSpPr txBox="1"/>
          <p:nvPr/>
        </p:nvSpPr>
        <p:spPr>
          <a:xfrm>
            <a:off x="4801533" y="1746200"/>
            <a:ext cx="6942900" cy="38481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100"/>
              <a:buFont typeface="Arial"/>
              <a:buNone/>
            </a:pPr>
            <a:r>
              <a:rPr b="1" i="0" lang="es-CO" sz="2100" u="none" cap="none" strike="noStrike">
                <a:solidFill>
                  <a:srgbClr val="2A6AA0"/>
                </a:solidFill>
                <a:latin typeface="Calibri"/>
                <a:ea typeface="Calibri"/>
                <a:cs typeface="Calibri"/>
                <a:sym typeface="Calibri"/>
              </a:rPr>
              <a:t>Eventos,</a:t>
            </a:r>
            <a:r>
              <a:rPr b="0" i="0" lang="es-CO" sz="1900" u="none" cap="none" strike="noStrike">
                <a:solidFill>
                  <a:srgbClr val="2A6AA0"/>
                </a:solidFill>
                <a:latin typeface="Calibri"/>
                <a:ea typeface="Calibri"/>
                <a:cs typeface="Calibri"/>
                <a:sym typeface="Calibri"/>
              </a:rPr>
              <a:t> </a:t>
            </a:r>
            <a:r>
              <a:rPr b="0" i="0" lang="es-CO" sz="1900" u="none" cap="none" strike="noStrike">
                <a:solidFill>
                  <a:srgbClr val="434343"/>
                </a:solidFill>
                <a:latin typeface="Calibri"/>
                <a:ea typeface="Calibri"/>
                <a:cs typeface="Calibri"/>
                <a:sym typeface="Calibri"/>
              </a:rPr>
              <a:t>son oportunidades  formales para inspeccionar y habilitar la transparencia requerida. Estos se crean para regularizar y minimizar la necesidad de reuniones no definidas por el equipo.</a:t>
            </a:r>
            <a:r>
              <a:rPr b="1" i="0" lang="es-CO" sz="2100" u="none" cap="none" strike="noStrike">
                <a:solidFill>
                  <a:srgbClr val="990000"/>
                </a:solidFill>
                <a:latin typeface="Calibri"/>
                <a:ea typeface="Calibri"/>
                <a:cs typeface="Calibri"/>
                <a:sym typeface="Calibri"/>
              </a:rPr>
              <a:t> </a:t>
            </a:r>
            <a:r>
              <a:rPr b="1" i="0" lang="es-CO" sz="2100" u="none" cap="none" strike="noStrike">
                <a:solidFill>
                  <a:srgbClr val="2A6AA0"/>
                </a:solidFill>
                <a:latin typeface="Calibri"/>
                <a:ea typeface="Calibri"/>
                <a:cs typeface="Calibri"/>
                <a:sym typeface="Calibri"/>
              </a:rPr>
              <a:t>Tenemos seis (6) eventos:</a:t>
            </a:r>
            <a:endParaRPr b="0" i="0" sz="1900" u="none" cap="none" strike="noStrike">
              <a:solidFill>
                <a:srgbClr val="2A6AA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990000"/>
              </a:solidFill>
              <a:latin typeface="Calibri"/>
              <a:ea typeface="Calibri"/>
              <a:cs typeface="Calibri"/>
              <a:sym typeface="Calibri"/>
            </a:endParaRPr>
          </a:p>
          <a:p>
            <a:pPr indent="-425450" lvl="0" marL="609600" marR="0" rtl="0" algn="l">
              <a:lnSpc>
                <a:spcPct val="100000"/>
              </a:lnSpc>
              <a:spcBef>
                <a:spcPts val="0"/>
              </a:spcBef>
              <a:spcAft>
                <a:spcPts val="0"/>
              </a:spcAft>
              <a:buClr>
                <a:srgbClr val="2A6AA0"/>
              </a:buClr>
              <a:buSzPts val="1900"/>
              <a:buFont typeface="Calibri"/>
              <a:buChar char="●"/>
            </a:pPr>
            <a:r>
              <a:rPr b="0" i="0" lang="es-CO" sz="1900" u="none" cap="none" strike="noStrike">
                <a:solidFill>
                  <a:srgbClr val="434343"/>
                </a:solidFill>
                <a:latin typeface="Calibri"/>
                <a:ea typeface="Calibri"/>
                <a:cs typeface="Calibri"/>
                <a:sym typeface="Calibri"/>
              </a:rPr>
              <a:t>Sprint planning</a:t>
            </a:r>
            <a:endParaRPr b="0" i="0" sz="1900" u="none" cap="none" strike="noStrike">
              <a:solidFill>
                <a:srgbClr val="434343"/>
              </a:solidFill>
              <a:latin typeface="Calibri"/>
              <a:ea typeface="Calibri"/>
              <a:cs typeface="Calibri"/>
              <a:sym typeface="Calibri"/>
            </a:endParaRPr>
          </a:p>
          <a:p>
            <a:pPr indent="-425450" lvl="0" marL="609600" marR="0" rtl="0" algn="l">
              <a:lnSpc>
                <a:spcPct val="100000"/>
              </a:lnSpc>
              <a:spcBef>
                <a:spcPts val="0"/>
              </a:spcBef>
              <a:spcAft>
                <a:spcPts val="0"/>
              </a:spcAft>
              <a:buClr>
                <a:srgbClr val="2A6AA0"/>
              </a:buClr>
              <a:buSzPts val="1900"/>
              <a:buFont typeface="Calibri"/>
              <a:buChar char="●"/>
            </a:pPr>
            <a:r>
              <a:rPr b="0" i="0" lang="es-CO" sz="1900" u="none" cap="none" strike="noStrike">
                <a:solidFill>
                  <a:srgbClr val="434343"/>
                </a:solidFill>
                <a:latin typeface="Calibri"/>
                <a:ea typeface="Calibri"/>
                <a:cs typeface="Calibri"/>
                <a:sym typeface="Calibri"/>
              </a:rPr>
              <a:t>Daily Scrum</a:t>
            </a:r>
            <a:endParaRPr b="0" i="0" sz="1900" u="none" cap="none" strike="noStrike">
              <a:solidFill>
                <a:srgbClr val="434343"/>
              </a:solidFill>
              <a:latin typeface="Calibri"/>
              <a:ea typeface="Calibri"/>
              <a:cs typeface="Calibri"/>
              <a:sym typeface="Calibri"/>
            </a:endParaRPr>
          </a:p>
          <a:p>
            <a:pPr indent="-425450" lvl="0" marL="609600" marR="0" rtl="0" algn="l">
              <a:lnSpc>
                <a:spcPct val="100000"/>
              </a:lnSpc>
              <a:spcBef>
                <a:spcPts val="0"/>
              </a:spcBef>
              <a:spcAft>
                <a:spcPts val="0"/>
              </a:spcAft>
              <a:buClr>
                <a:srgbClr val="2A6AA0"/>
              </a:buClr>
              <a:buSzPts val="1900"/>
              <a:buFont typeface="Calibri"/>
              <a:buChar char="●"/>
            </a:pPr>
            <a:r>
              <a:rPr b="0" i="0" lang="es-CO" sz="1900" u="none" cap="none" strike="noStrike">
                <a:solidFill>
                  <a:srgbClr val="434343"/>
                </a:solidFill>
                <a:latin typeface="Calibri"/>
                <a:ea typeface="Calibri"/>
                <a:cs typeface="Calibri"/>
                <a:sym typeface="Calibri"/>
              </a:rPr>
              <a:t>Weekly focal point</a:t>
            </a:r>
            <a:endParaRPr b="0" i="0" sz="1900" u="none" cap="none" strike="noStrike">
              <a:solidFill>
                <a:srgbClr val="434343"/>
              </a:solidFill>
              <a:latin typeface="Calibri"/>
              <a:ea typeface="Calibri"/>
              <a:cs typeface="Calibri"/>
              <a:sym typeface="Calibri"/>
            </a:endParaRPr>
          </a:p>
          <a:p>
            <a:pPr indent="-425450" lvl="0" marL="609600" marR="0" rtl="0" algn="l">
              <a:lnSpc>
                <a:spcPct val="100000"/>
              </a:lnSpc>
              <a:spcBef>
                <a:spcPts val="0"/>
              </a:spcBef>
              <a:spcAft>
                <a:spcPts val="0"/>
              </a:spcAft>
              <a:buClr>
                <a:srgbClr val="2A6AA0"/>
              </a:buClr>
              <a:buSzPts val="1900"/>
              <a:buFont typeface="Calibri"/>
              <a:buChar char="●"/>
            </a:pPr>
            <a:r>
              <a:rPr b="0" i="0" lang="es-CO" sz="1900" u="none" cap="none" strike="noStrike">
                <a:solidFill>
                  <a:srgbClr val="434343"/>
                </a:solidFill>
                <a:latin typeface="Calibri"/>
                <a:ea typeface="Calibri"/>
                <a:cs typeface="Calibri"/>
                <a:sym typeface="Calibri"/>
              </a:rPr>
              <a:t>Demo Meeting</a:t>
            </a:r>
            <a:endParaRPr b="0" i="0" sz="1900" u="none" cap="none" strike="noStrike">
              <a:solidFill>
                <a:srgbClr val="434343"/>
              </a:solidFill>
              <a:latin typeface="Calibri"/>
              <a:ea typeface="Calibri"/>
              <a:cs typeface="Calibri"/>
              <a:sym typeface="Calibri"/>
            </a:endParaRPr>
          </a:p>
          <a:p>
            <a:pPr indent="-425450" lvl="0" marL="609600" marR="0" rtl="0" algn="l">
              <a:lnSpc>
                <a:spcPct val="100000"/>
              </a:lnSpc>
              <a:spcBef>
                <a:spcPts val="0"/>
              </a:spcBef>
              <a:spcAft>
                <a:spcPts val="0"/>
              </a:spcAft>
              <a:buClr>
                <a:srgbClr val="2A6AA0"/>
              </a:buClr>
              <a:buSzPts val="1900"/>
              <a:buFont typeface="Calibri"/>
              <a:buChar char="●"/>
            </a:pPr>
            <a:r>
              <a:rPr b="0" i="0" lang="es-CO" sz="1900" u="none" cap="none" strike="noStrike">
                <a:solidFill>
                  <a:srgbClr val="434343"/>
                </a:solidFill>
                <a:latin typeface="Calibri"/>
                <a:ea typeface="Calibri"/>
                <a:cs typeface="Calibri"/>
                <a:sym typeface="Calibri"/>
              </a:rPr>
              <a:t>Team Learning Meeting</a:t>
            </a:r>
            <a:endParaRPr b="0" i="0" sz="1900" u="none" cap="none" strike="noStrike">
              <a:solidFill>
                <a:srgbClr val="434343"/>
              </a:solidFill>
              <a:latin typeface="Calibri"/>
              <a:ea typeface="Calibri"/>
              <a:cs typeface="Calibri"/>
              <a:sym typeface="Calibri"/>
            </a:endParaRPr>
          </a:p>
          <a:p>
            <a:pPr indent="-425450" lvl="0" marL="609600" marR="0" rtl="0" algn="l">
              <a:lnSpc>
                <a:spcPct val="100000"/>
              </a:lnSpc>
              <a:spcBef>
                <a:spcPts val="0"/>
              </a:spcBef>
              <a:spcAft>
                <a:spcPts val="0"/>
              </a:spcAft>
              <a:buClr>
                <a:srgbClr val="2A6AA0"/>
              </a:buClr>
              <a:buSzPts val="1900"/>
              <a:buFont typeface="Calibri"/>
              <a:buChar char="●"/>
            </a:pPr>
            <a:r>
              <a:rPr b="0" i="0" lang="es-CO" sz="1900" u="none" cap="none" strike="noStrike">
                <a:solidFill>
                  <a:srgbClr val="434343"/>
                </a:solidFill>
                <a:latin typeface="Calibri"/>
                <a:ea typeface="Calibri"/>
                <a:cs typeface="Calibri"/>
                <a:sym typeface="Calibri"/>
              </a:rPr>
              <a:t>Leap Meeting</a:t>
            </a:r>
            <a:endParaRPr b="0" i="0" sz="19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990000"/>
              </a:solidFill>
              <a:latin typeface="Calibri"/>
              <a:ea typeface="Calibri"/>
              <a:cs typeface="Calibri"/>
              <a:sym typeface="Calibri"/>
            </a:endParaRPr>
          </a:p>
        </p:txBody>
      </p:sp>
      <p:pic>
        <p:nvPicPr>
          <p:cNvPr id="1972" name="Google Shape;1972;g29e745b8efd_1_2643"/>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973" name="Google Shape;1973;g29e745b8efd_1_264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974" name="Google Shape;1974;g29e745b8efd_1_2643"/>
          <p:cNvSpPr txBox="1"/>
          <p:nvPr/>
        </p:nvSpPr>
        <p:spPr>
          <a:xfrm>
            <a:off x="843200" y="-27377"/>
            <a:ext cx="16256100" cy="6771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Ejecución de Sprint 1 a N: Eventos</a:t>
            </a:r>
            <a:endParaRPr b="0" i="0" sz="1900" u="none" cap="none" strike="noStrike">
              <a:solidFill>
                <a:srgbClr val="000000"/>
              </a:solidFill>
              <a:latin typeface="Arial"/>
              <a:ea typeface="Arial"/>
              <a:cs typeface="Arial"/>
              <a:sym typeface="Arial"/>
            </a:endParaRPr>
          </a:p>
        </p:txBody>
      </p:sp>
      <p:pic>
        <p:nvPicPr>
          <p:cNvPr id="1975" name="Google Shape;1975;g29e745b8efd_1_2643"/>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1976" name="Google Shape;1976;g29e745b8efd_1_2643"/>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pic>
        <p:nvPicPr>
          <p:cNvPr id="1977" name="Google Shape;1977;g29e745b8efd_1_2643"/>
          <p:cNvPicPr preferRelativeResize="0"/>
          <p:nvPr/>
        </p:nvPicPr>
        <p:blipFill rotWithShape="1">
          <a:blip r:embed="rId5">
            <a:alphaModFix/>
          </a:blip>
          <a:srcRect b="0" l="0" r="0" t="0"/>
          <a:stretch/>
        </p:blipFill>
        <p:spPr>
          <a:xfrm>
            <a:off x="561500" y="1485648"/>
            <a:ext cx="3524250" cy="40767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1" name="Shape 1981"/>
        <p:cNvGrpSpPr/>
        <p:nvPr/>
      </p:nvGrpSpPr>
      <p:grpSpPr>
        <a:xfrm>
          <a:off x="0" y="0"/>
          <a:ext cx="0" cy="0"/>
          <a:chOff x="0" y="0"/>
          <a:chExt cx="0" cy="0"/>
        </a:xfrm>
      </p:grpSpPr>
      <p:sp>
        <p:nvSpPr>
          <p:cNvPr id="1982" name="Google Shape;1982;g29e745b8efd_1_265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983" name="Google Shape;1983;g29e745b8efd_1_2653"/>
          <p:cNvSpPr txBox="1"/>
          <p:nvPr/>
        </p:nvSpPr>
        <p:spPr>
          <a:xfrm>
            <a:off x="843200" y="-27377"/>
            <a:ext cx="16256100" cy="6771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Ejecución de Sprint 1 a N: Eventos</a:t>
            </a:r>
            <a:endParaRPr b="0" i="0" sz="1900" u="none" cap="none" strike="noStrike">
              <a:solidFill>
                <a:srgbClr val="000000"/>
              </a:solidFill>
              <a:latin typeface="Arial"/>
              <a:ea typeface="Arial"/>
              <a:cs typeface="Arial"/>
              <a:sym typeface="Arial"/>
            </a:endParaRPr>
          </a:p>
        </p:txBody>
      </p:sp>
      <p:pic>
        <p:nvPicPr>
          <p:cNvPr id="1984" name="Google Shape;1984;g29e745b8efd_1_2653"/>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sp>
        <p:nvSpPr>
          <p:cNvPr id="1985" name="Google Shape;1985;g29e745b8efd_1_2653"/>
          <p:cNvSpPr/>
          <p:nvPr/>
        </p:nvSpPr>
        <p:spPr>
          <a:xfrm>
            <a:off x="838200" y="1063175"/>
            <a:ext cx="3227892" cy="2582140"/>
          </a:xfrm>
          <a:custGeom>
            <a:rect b="b" l="l" r="r" t="t"/>
            <a:pathLst>
              <a:path extrusionOk="0" h="1967345" w="2684318">
                <a:moveTo>
                  <a:pt x="0" y="0"/>
                </a:moveTo>
                <a:lnTo>
                  <a:pt x="2684318" y="0"/>
                </a:lnTo>
                <a:lnTo>
                  <a:pt x="2684318" y="1967345"/>
                </a:lnTo>
                <a:lnTo>
                  <a:pt x="0" y="1967345"/>
                </a:lnTo>
                <a:lnTo>
                  <a:pt x="0" y="1730432"/>
                </a:lnTo>
                <a:lnTo>
                  <a:pt x="213681" y="1730432"/>
                </a:lnTo>
                <a:lnTo>
                  <a:pt x="213681" y="220347"/>
                </a:lnTo>
                <a:lnTo>
                  <a:pt x="181530" y="220347"/>
                </a:lnTo>
                <a:lnTo>
                  <a:pt x="0" y="283130"/>
                </a:lnTo>
                <a:close/>
              </a:path>
            </a:pathLst>
          </a:custGeom>
          <a:solidFill>
            <a:srgbClr val="00B09B"/>
          </a:solidFill>
          <a:ln>
            <a:noFill/>
          </a:ln>
        </p:spPr>
        <p:txBody>
          <a:bodyPr anchorCtr="0" anchor="ctr" bIns="45700" lIns="822950" spcFirstLastPara="1" rIns="91425" wrap="square" tIns="45700">
            <a:noAutofit/>
          </a:bodyPr>
          <a:lstStyle/>
          <a:p>
            <a:pPr indent="0" lvl="0" marL="0" marR="0" rtl="0" algn="just">
              <a:lnSpc>
                <a:spcPct val="65000"/>
              </a:lnSpc>
              <a:spcBef>
                <a:spcPts val="0"/>
              </a:spcBef>
              <a:spcAft>
                <a:spcPts val="0"/>
              </a:spcAft>
              <a:buClr>
                <a:srgbClr val="000000"/>
              </a:buClr>
              <a:buSzPts val="1900"/>
              <a:buFont typeface="Arial"/>
              <a:buNone/>
            </a:pPr>
            <a:r>
              <a:rPr b="1" i="0" lang="es-CO" sz="1900" u="none" cap="none" strike="noStrike">
                <a:solidFill>
                  <a:srgbClr val="FFFFFF"/>
                </a:solidFill>
                <a:latin typeface="Roboto"/>
                <a:ea typeface="Roboto"/>
                <a:cs typeface="Roboto"/>
                <a:sym typeface="Roboto"/>
              </a:rPr>
              <a:t>Sprint planning</a:t>
            </a:r>
            <a:endParaRPr b="1" i="0" sz="1900" u="none" cap="none" strike="noStrike">
              <a:solidFill>
                <a:srgbClr val="FFFFFF"/>
              </a:solidFill>
              <a:latin typeface="Roboto"/>
              <a:ea typeface="Roboto"/>
              <a:cs typeface="Roboto"/>
              <a:sym typeface="Roboto"/>
            </a:endParaRPr>
          </a:p>
          <a:p>
            <a:pPr indent="0" lvl="0" marL="0" marR="0" rtl="0" algn="just">
              <a:lnSpc>
                <a:spcPct val="65000"/>
              </a:lnSpc>
              <a:spcBef>
                <a:spcPts val="0"/>
              </a:spcBef>
              <a:spcAft>
                <a:spcPts val="0"/>
              </a:spcAft>
              <a:buClr>
                <a:srgbClr val="000000"/>
              </a:buClr>
              <a:buSzPts val="1900"/>
              <a:buFont typeface="Arial"/>
              <a:buNone/>
            </a:pPr>
            <a:r>
              <a:t/>
            </a:r>
            <a:endParaRPr b="1" i="0" sz="1900" u="none" cap="none" strike="noStrike">
              <a:solidFill>
                <a:srgbClr val="FFFFFF"/>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rPr b="0" i="0" lang="es-CO" sz="1000" u="none" cap="none" strike="noStrike">
                <a:solidFill>
                  <a:srgbClr val="434343"/>
                </a:solidFill>
                <a:latin typeface="Roboto"/>
                <a:ea typeface="Roboto"/>
                <a:cs typeface="Roboto"/>
                <a:sym typeface="Roboto"/>
              </a:rPr>
              <a:t>Se inicia el sprint con este evento en donde se establece el trabajo que se realizará en el sprint.</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rPr b="0" i="0" lang="es-CO" sz="1000" u="none" cap="none" strike="noStrike">
                <a:solidFill>
                  <a:srgbClr val="434343"/>
                </a:solidFill>
                <a:latin typeface="Roboto"/>
                <a:ea typeface="Roboto"/>
                <a:cs typeface="Roboto"/>
                <a:sym typeface="Roboto"/>
              </a:rPr>
              <a:t>Participa todo el </a:t>
            </a:r>
            <a:r>
              <a:rPr b="1" i="0" lang="es-CO" sz="1000" u="none" cap="none" strike="noStrike">
                <a:solidFill>
                  <a:srgbClr val="2A6AA0"/>
                </a:solidFill>
                <a:latin typeface="Roboto"/>
                <a:ea typeface="Roboto"/>
                <a:cs typeface="Roboto"/>
                <a:sym typeface="Roboto"/>
              </a:rPr>
              <a:t>equipo de trabajo quienes crearán</a:t>
            </a:r>
            <a:r>
              <a:rPr b="0" i="0" lang="es-CO" sz="1000" u="none" cap="none" strike="noStrike">
                <a:solidFill>
                  <a:srgbClr val="2A6AA0"/>
                </a:solidFill>
                <a:latin typeface="Roboto"/>
                <a:ea typeface="Roboto"/>
                <a:cs typeface="Roboto"/>
                <a:sym typeface="Roboto"/>
              </a:rPr>
              <a:t> </a:t>
            </a:r>
            <a:r>
              <a:rPr b="0" i="0" lang="es-CO" sz="1000" u="none" cap="none" strike="noStrike">
                <a:solidFill>
                  <a:srgbClr val="434343"/>
                </a:solidFill>
                <a:latin typeface="Roboto"/>
                <a:ea typeface="Roboto"/>
                <a:cs typeface="Roboto"/>
                <a:sym typeface="Roboto"/>
              </a:rPr>
              <a:t>la entrega de valor en el sprint mediante trabajo colaborativo. Facilitado por el Metodólogo.</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rPr b="0" i="0" lang="es-CO" sz="1000" u="none" cap="none" strike="noStrike">
                <a:solidFill>
                  <a:srgbClr val="434343"/>
                </a:solidFill>
                <a:latin typeface="Roboto"/>
                <a:ea typeface="Roboto"/>
                <a:cs typeface="Roboto"/>
                <a:sym typeface="Roboto"/>
              </a:rPr>
              <a:t>Duración es máximo </a:t>
            </a:r>
            <a:r>
              <a:rPr b="1" i="0" lang="es-CO" sz="1000" u="none" cap="none" strike="noStrike">
                <a:solidFill>
                  <a:srgbClr val="2A6AA0"/>
                </a:solidFill>
                <a:latin typeface="Roboto"/>
                <a:ea typeface="Roboto"/>
                <a:cs typeface="Roboto"/>
                <a:sym typeface="Roboto"/>
              </a:rPr>
              <a:t>ocho (8) horas</a:t>
            </a:r>
            <a:r>
              <a:rPr b="0" i="0" lang="es-CO" sz="1000" u="none" cap="none" strike="noStrike">
                <a:solidFill>
                  <a:srgbClr val="2A6AA0"/>
                </a:solidFill>
                <a:latin typeface="Roboto"/>
                <a:ea typeface="Roboto"/>
                <a:cs typeface="Roboto"/>
                <a:sym typeface="Roboto"/>
              </a:rPr>
              <a:t> </a:t>
            </a:r>
            <a:r>
              <a:rPr b="0" i="0" lang="es-CO" sz="1000" u="none" cap="none" strike="noStrike">
                <a:solidFill>
                  <a:srgbClr val="434343"/>
                </a:solidFill>
                <a:latin typeface="Roboto"/>
                <a:ea typeface="Roboto"/>
                <a:cs typeface="Roboto"/>
                <a:sym typeface="Roboto"/>
              </a:rPr>
              <a:t>en un sprint de cuatro (4) semanas.</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rPr b="0" i="0" lang="es-CO" sz="1000" u="none" cap="none" strike="noStrike">
                <a:solidFill>
                  <a:srgbClr val="434343"/>
                </a:solidFill>
                <a:latin typeface="Roboto"/>
                <a:ea typeface="Roboto"/>
                <a:cs typeface="Roboto"/>
                <a:sym typeface="Roboto"/>
              </a:rPr>
              <a:t>El Líder de Proyecto </a:t>
            </a:r>
            <a:r>
              <a:rPr b="1" i="0" lang="es-CO" sz="1000" u="none" cap="none" strike="noStrike">
                <a:solidFill>
                  <a:srgbClr val="2A6AA0"/>
                </a:solidFill>
                <a:latin typeface="Roboto"/>
                <a:ea typeface="Roboto"/>
                <a:cs typeface="Roboto"/>
                <a:sym typeface="Roboto"/>
              </a:rPr>
              <a:t>completa el Kanban Sprint</a:t>
            </a:r>
            <a:r>
              <a:rPr b="0" i="0" lang="es-CO" sz="1000" u="none" cap="none" strike="noStrike">
                <a:solidFill>
                  <a:srgbClr val="2A6AA0"/>
                </a:solidFill>
                <a:latin typeface="Roboto"/>
                <a:ea typeface="Roboto"/>
                <a:cs typeface="Roboto"/>
                <a:sym typeface="Roboto"/>
              </a:rPr>
              <a:t> </a:t>
            </a:r>
            <a:r>
              <a:rPr b="0" i="0" lang="es-CO" sz="1000" u="none" cap="none" strike="noStrike">
                <a:solidFill>
                  <a:srgbClr val="434343"/>
                </a:solidFill>
                <a:latin typeface="Roboto"/>
                <a:ea typeface="Roboto"/>
                <a:cs typeface="Roboto"/>
                <a:sym typeface="Roboto"/>
              </a:rPr>
              <a:t>en función a lo obtenido durante este evento.</a:t>
            </a:r>
            <a:endParaRPr b="0" i="0" sz="500" u="none" cap="none" strike="noStrike">
              <a:solidFill>
                <a:srgbClr val="00584D"/>
              </a:solidFill>
              <a:latin typeface="Roboto"/>
              <a:ea typeface="Roboto"/>
              <a:cs typeface="Roboto"/>
              <a:sym typeface="Roboto"/>
            </a:endParaRPr>
          </a:p>
        </p:txBody>
      </p:sp>
      <p:sp>
        <p:nvSpPr>
          <p:cNvPr id="1986" name="Google Shape;1986;g29e745b8efd_1_2653"/>
          <p:cNvSpPr/>
          <p:nvPr/>
        </p:nvSpPr>
        <p:spPr>
          <a:xfrm>
            <a:off x="4753850" y="1081450"/>
            <a:ext cx="3227892" cy="2582140"/>
          </a:xfrm>
          <a:custGeom>
            <a:rect b="b" l="l" r="r" t="t"/>
            <a:pathLst>
              <a:path extrusionOk="0" h="1967345" w="2684318">
                <a:moveTo>
                  <a:pt x="0" y="0"/>
                </a:moveTo>
                <a:lnTo>
                  <a:pt x="2684318" y="0"/>
                </a:lnTo>
                <a:lnTo>
                  <a:pt x="2684318" y="1967345"/>
                </a:lnTo>
                <a:lnTo>
                  <a:pt x="0" y="1967345"/>
                </a:lnTo>
                <a:lnTo>
                  <a:pt x="0" y="1730432"/>
                </a:lnTo>
                <a:lnTo>
                  <a:pt x="591659" y="1730432"/>
                </a:lnTo>
                <a:lnTo>
                  <a:pt x="591659" y="1460774"/>
                </a:lnTo>
                <a:lnTo>
                  <a:pt x="0" y="1460774"/>
                </a:lnTo>
                <a:lnTo>
                  <a:pt x="0" y="1457742"/>
                </a:lnTo>
                <a:lnTo>
                  <a:pt x="192357" y="1235713"/>
                </a:lnTo>
                <a:cubicBezTo>
                  <a:pt x="296072" y="1131998"/>
                  <a:pt x="371265" y="1049200"/>
                  <a:pt x="417937" y="987317"/>
                </a:cubicBezTo>
                <a:cubicBezTo>
                  <a:pt x="464608" y="925433"/>
                  <a:pt x="499007" y="866316"/>
                  <a:pt x="521133" y="809965"/>
                </a:cubicBezTo>
                <a:cubicBezTo>
                  <a:pt x="543258" y="753613"/>
                  <a:pt x="554321" y="695706"/>
                  <a:pt x="554321" y="636243"/>
                </a:cubicBezTo>
                <a:cubicBezTo>
                  <a:pt x="554321" y="495191"/>
                  <a:pt x="510243" y="386982"/>
                  <a:pt x="422085" y="311616"/>
                </a:cubicBezTo>
                <a:cubicBezTo>
                  <a:pt x="333928" y="236250"/>
                  <a:pt x="208260" y="198567"/>
                  <a:pt x="45083" y="198567"/>
                </a:cubicBezTo>
                <a:lnTo>
                  <a:pt x="0" y="201080"/>
                </a:lnTo>
                <a:close/>
              </a:path>
            </a:pathLst>
          </a:custGeom>
          <a:solidFill>
            <a:srgbClr val="F36F13"/>
          </a:solidFill>
          <a:ln>
            <a:noFill/>
          </a:ln>
        </p:spPr>
        <p:txBody>
          <a:bodyPr anchorCtr="0" anchor="ctr" bIns="45700" lIns="822950" spcFirstLastPara="1" rIns="91425" wrap="square" tIns="45700">
            <a:noAutofit/>
          </a:bodyPr>
          <a:lstStyle/>
          <a:p>
            <a:pPr indent="0" lvl="0" marL="0" marR="0" rtl="0" algn="just">
              <a:lnSpc>
                <a:spcPct val="65000"/>
              </a:lnSpc>
              <a:spcBef>
                <a:spcPts val="0"/>
              </a:spcBef>
              <a:spcAft>
                <a:spcPts val="0"/>
              </a:spcAft>
              <a:buClr>
                <a:srgbClr val="000000"/>
              </a:buClr>
              <a:buSzPts val="1900"/>
              <a:buFont typeface="Arial"/>
              <a:buNone/>
            </a:pPr>
            <a:r>
              <a:rPr b="1" i="0" lang="es-CO" sz="1900" u="none" cap="none" strike="noStrike">
                <a:solidFill>
                  <a:srgbClr val="FFFFFF"/>
                </a:solidFill>
                <a:latin typeface="Roboto"/>
                <a:ea typeface="Roboto"/>
                <a:cs typeface="Roboto"/>
                <a:sym typeface="Roboto"/>
              </a:rPr>
              <a:t>Daily Scrum</a:t>
            </a:r>
            <a:endParaRPr b="0" i="0" sz="1900" u="none" cap="none" strike="noStrike">
              <a:solidFill>
                <a:srgbClr val="000000"/>
              </a:solidFill>
              <a:latin typeface="Roboto"/>
              <a:ea typeface="Roboto"/>
              <a:cs typeface="Roboto"/>
              <a:sym typeface="Roboto"/>
            </a:endParaRPr>
          </a:p>
          <a:p>
            <a:pPr indent="0" lvl="0" marL="0" marR="0" rtl="0" algn="just">
              <a:lnSpc>
                <a:spcPct val="92857"/>
              </a:lnSpc>
              <a:spcBef>
                <a:spcPts val="1200"/>
              </a:spcBef>
              <a:spcAft>
                <a:spcPts val="0"/>
              </a:spcAft>
              <a:buClr>
                <a:srgbClr val="000000"/>
              </a:buClr>
              <a:buSzPts val="1000"/>
              <a:buFont typeface="Arial"/>
              <a:buNone/>
            </a:pPr>
            <a:r>
              <a:rPr b="0" i="0" lang="es-CO" sz="1000" u="none" cap="none" strike="noStrike">
                <a:solidFill>
                  <a:srgbClr val="434343"/>
                </a:solidFill>
                <a:latin typeface="Roboto"/>
                <a:ea typeface="Roboto"/>
                <a:cs typeface="Roboto"/>
                <a:sym typeface="Roboto"/>
              </a:rPr>
              <a:t>Es una reunión diaria con un bloque de </a:t>
            </a:r>
            <a:r>
              <a:rPr b="1" i="0" lang="es-CO" sz="1000" u="none" cap="none" strike="noStrike">
                <a:solidFill>
                  <a:srgbClr val="2A6AA0"/>
                </a:solidFill>
                <a:latin typeface="Roboto"/>
                <a:ea typeface="Roboto"/>
                <a:cs typeface="Roboto"/>
                <a:sym typeface="Roboto"/>
              </a:rPr>
              <a:t>quince (15) minutos</a:t>
            </a:r>
            <a:r>
              <a:rPr b="0" i="0" lang="es-CO" sz="1000" u="none" cap="none" strike="noStrike">
                <a:solidFill>
                  <a:srgbClr val="434343"/>
                </a:solidFill>
                <a:latin typeface="Roboto"/>
                <a:ea typeface="Roboto"/>
                <a:cs typeface="Roboto"/>
                <a:sym typeface="Roboto"/>
              </a:rPr>
              <a:t> para el equipo que trabaja activamente en elementos del Kanban Sprint.</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000"/>
              <a:buFont typeface="Arial"/>
              <a:buNone/>
            </a:pPr>
            <a:r>
              <a:rPr b="0" i="0" lang="es-CO" sz="1000" u="none" cap="none" strike="noStrike">
                <a:solidFill>
                  <a:srgbClr val="434343"/>
                </a:solidFill>
                <a:latin typeface="Roboto"/>
                <a:ea typeface="Roboto"/>
                <a:cs typeface="Roboto"/>
                <a:sym typeface="Roboto"/>
              </a:rPr>
              <a:t>Se puede seleccionar la estructura y las técnicas que el equipo desee, lo importante</a:t>
            </a:r>
            <a:r>
              <a:rPr b="1" i="0" lang="es-CO" sz="1000" u="none" cap="none" strike="noStrike">
                <a:solidFill>
                  <a:srgbClr val="2A6AA0"/>
                </a:solidFill>
                <a:latin typeface="Roboto"/>
                <a:ea typeface="Roboto"/>
                <a:cs typeface="Roboto"/>
                <a:sym typeface="Roboto"/>
              </a:rPr>
              <a:t> es mejorar la comunicación, identificar impedimentos, promover la toma rápida de decisiones</a:t>
            </a:r>
            <a:r>
              <a:rPr b="0" i="0" lang="es-CO" sz="1000" u="none" cap="none" strike="noStrike">
                <a:solidFill>
                  <a:srgbClr val="434343"/>
                </a:solidFill>
                <a:latin typeface="Roboto"/>
                <a:ea typeface="Roboto"/>
                <a:cs typeface="Roboto"/>
                <a:sym typeface="Roboto"/>
              </a:rPr>
              <a:t> y, en consecuencia eliminar la necesidad de otras reuniones. </a:t>
            </a:r>
            <a:endParaRPr b="1" i="0" sz="2000" u="none" cap="none" strike="noStrike">
              <a:solidFill>
                <a:srgbClr val="7C3606"/>
              </a:solidFill>
              <a:latin typeface="Calibri"/>
              <a:ea typeface="Calibri"/>
              <a:cs typeface="Calibri"/>
              <a:sym typeface="Calibri"/>
            </a:endParaRPr>
          </a:p>
        </p:txBody>
      </p:sp>
      <p:sp>
        <p:nvSpPr>
          <p:cNvPr id="1987" name="Google Shape;1987;g29e745b8efd_1_2653"/>
          <p:cNvSpPr/>
          <p:nvPr/>
        </p:nvSpPr>
        <p:spPr>
          <a:xfrm>
            <a:off x="8669475" y="1081450"/>
            <a:ext cx="3227892" cy="2582140"/>
          </a:xfrm>
          <a:custGeom>
            <a:rect b="b" l="l" r="r" t="t"/>
            <a:pathLst>
              <a:path extrusionOk="0" h="1967345" w="2684318">
                <a:moveTo>
                  <a:pt x="0" y="0"/>
                </a:moveTo>
                <a:lnTo>
                  <a:pt x="2684318" y="0"/>
                </a:lnTo>
                <a:lnTo>
                  <a:pt x="2684318" y="1967345"/>
                </a:lnTo>
                <a:lnTo>
                  <a:pt x="0" y="1967345"/>
                </a:lnTo>
                <a:lnTo>
                  <a:pt x="0" y="1746670"/>
                </a:lnTo>
                <a:lnTo>
                  <a:pt x="48905" y="1743591"/>
                </a:lnTo>
                <a:cubicBezTo>
                  <a:pt x="163250" y="1728422"/>
                  <a:pt x="259316" y="1690502"/>
                  <a:pt x="337102" y="1629829"/>
                </a:cubicBezTo>
                <a:cubicBezTo>
                  <a:pt x="440816" y="1548931"/>
                  <a:pt x="492674" y="1441068"/>
                  <a:pt x="492674" y="1306239"/>
                </a:cubicBezTo>
                <a:cubicBezTo>
                  <a:pt x="492674" y="1219119"/>
                  <a:pt x="469856" y="1146000"/>
                  <a:pt x="424222" y="1086883"/>
                </a:cubicBezTo>
                <a:cubicBezTo>
                  <a:pt x="378587" y="1027765"/>
                  <a:pt x="315667" y="983687"/>
                  <a:pt x="235461" y="954646"/>
                </a:cubicBezTo>
                <a:cubicBezTo>
                  <a:pt x="311519" y="918692"/>
                  <a:pt x="369426" y="871848"/>
                  <a:pt x="409183" y="814113"/>
                </a:cubicBezTo>
                <a:cubicBezTo>
                  <a:pt x="448941" y="756379"/>
                  <a:pt x="468819" y="695014"/>
                  <a:pt x="468819" y="630020"/>
                </a:cubicBezTo>
                <a:cubicBezTo>
                  <a:pt x="468819" y="495882"/>
                  <a:pt x="420765" y="390439"/>
                  <a:pt x="324656" y="313690"/>
                </a:cubicBezTo>
                <a:cubicBezTo>
                  <a:pt x="252574" y="256129"/>
                  <a:pt x="160268" y="220153"/>
                  <a:pt x="47738" y="205762"/>
                </a:cubicBezTo>
                <a:lnTo>
                  <a:pt x="0" y="202882"/>
                </a:lnTo>
                <a:close/>
              </a:path>
            </a:pathLst>
          </a:custGeom>
          <a:solidFill>
            <a:srgbClr val="0D95BC"/>
          </a:solidFill>
          <a:ln>
            <a:noFill/>
          </a:ln>
        </p:spPr>
        <p:txBody>
          <a:bodyPr anchorCtr="0" anchor="ctr" bIns="45700" lIns="822950" spcFirstLastPara="1" rIns="91425" wrap="square" tIns="45700">
            <a:noAutofit/>
          </a:bodyPr>
          <a:lstStyle/>
          <a:p>
            <a:pPr indent="0" lvl="0" marL="0" marR="0" rtl="0" algn="just">
              <a:lnSpc>
                <a:spcPct val="65000"/>
              </a:lnSpc>
              <a:spcBef>
                <a:spcPts val="0"/>
              </a:spcBef>
              <a:spcAft>
                <a:spcPts val="0"/>
              </a:spcAft>
              <a:buClr>
                <a:srgbClr val="000000"/>
              </a:buClr>
              <a:buSzPts val="1900"/>
              <a:buFont typeface="Arial"/>
              <a:buNone/>
            </a:pPr>
            <a:r>
              <a:rPr b="1" i="0" lang="es-CO" sz="1900" u="none" cap="none" strike="noStrike">
                <a:solidFill>
                  <a:srgbClr val="FFFFFF"/>
                </a:solidFill>
                <a:latin typeface="Roboto"/>
                <a:ea typeface="Roboto"/>
                <a:cs typeface="Roboto"/>
                <a:sym typeface="Roboto"/>
              </a:rPr>
              <a:t>Weekly focal point</a:t>
            </a:r>
            <a:endParaRPr b="1" i="0" sz="1900" u="none" cap="none" strike="noStrike">
              <a:solidFill>
                <a:srgbClr val="FFFFFF"/>
              </a:solidFill>
              <a:latin typeface="Roboto"/>
              <a:ea typeface="Roboto"/>
              <a:cs typeface="Roboto"/>
              <a:sym typeface="Roboto"/>
            </a:endParaRPr>
          </a:p>
          <a:p>
            <a:pPr indent="0" lvl="0" marL="0" marR="0" rtl="0" algn="just">
              <a:lnSpc>
                <a:spcPct val="65000"/>
              </a:lnSpc>
              <a:spcBef>
                <a:spcPts val="0"/>
              </a:spcBef>
              <a:spcAft>
                <a:spcPts val="0"/>
              </a:spcAft>
              <a:buClr>
                <a:srgbClr val="000000"/>
              </a:buClr>
              <a:buSzPts val="1900"/>
              <a:buFont typeface="Arial"/>
              <a:buNone/>
            </a:pPr>
            <a:r>
              <a:t/>
            </a:r>
            <a:endParaRPr b="1" i="0" sz="1900" u="none" cap="none" strike="noStrike">
              <a:solidFill>
                <a:srgbClr val="FFFFFF"/>
              </a:solidFill>
              <a:latin typeface="Roboto"/>
              <a:ea typeface="Roboto"/>
              <a:cs typeface="Roboto"/>
              <a:sym typeface="Roboto"/>
            </a:endParaRPr>
          </a:p>
          <a:p>
            <a:pPr indent="0" lvl="0" marL="0" marR="0" rtl="0" algn="just">
              <a:lnSpc>
                <a:spcPct val="92857"/>
              </a:lnSpc>
              <a:spcBef>
                <a:spcPts val="1200"/>
              </a:spcBef>
              <a:spcAft>
                <a:spcPts val="0"/>
              </a:spcAft>
              <a:buClr>
                <a:schemeClr val="dk1"/>
              </a:buClr>
              <a:buSzPts val="1000"/>
              <a:buFont typeface="Arial"/>
              <a:buNone/>
            </a:pPr>
            <a:r>
              <a:rPr b="0" i="0" lang="es-CO" sz="1000" u="none" cap="none" strike="noStrike">
                <a:solidFill>
                  <a:srgbClr val="434343"/>
                </a:solidFill>
                <a:latin typeface="Roboto"/>
                <a:ea typeface="Roboto"/>
                <a:cs typeface="Roboto"/>
                <a:sym typeface="Roboto"/>
              </a:rPr>
              <a:t>Es una reunión semanal con un bloque de </a:t>
            </a:r>
            <a:r>
              <a:rPr b="1" i="0" lang="es-CO" sz="1000" u="none" cap="none" strike="noStrike">
                <a:solidFill>
                  <a:srgbClr val="2A6AA0"/>
                </a:solidFill>
                <a:latin typeface="Roboto"/>
                <a:ea typeface="Roboto"/>
                <a:cs typeface="Roboto"/>
                <a:sym typeface="Roboto"/>
              </a:rPr>
              <a:t>treinta (30) minutos</a:t>
            </a:r>
            <a:r>
              <a:rPr b="0" i="0" lang="es-CO" sz="1000" u="none" cap="none" strike="noStrike">
                <a:solidFill>
                  <a:srgbClr val="434343"/>
                </a:solidFill>
                <a:latin typeface="Roboto"/>
                <a:ea typeface="Roboto"/>
                <a:cs typeface="Roboto"/>
                <a:sym typeface="Roboto"/>
              </a:rPr>
              <a:t> donde se involucra comité ejecutivo para atender situaciones críticas de manera inmediata, consensuar cambios de alcance y/o nuevos requerimientos, gestionar riesgos.</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1200"/>
              </a:spcBef>
              <a:spcAft>
                <a:spcPts val="0"/>
              </a:spcAft>
              <a:buClr>
                <a:schemeClr val="dk1"/>
              </a:buClr>
              <a:buSzPts val="1000"/>
              <a:buFont typeface="Arial"/>
              <a:buNone/>
            </a:pPr>
            <a:r>
              <a:t/>
            </a:r>
            <a:endParaRPr b="0" i="0" sz="1000" u="none" cap="none" strike="noStrike">
              <a:solidFill>
                <a:srgbClr val="C13018"/>
              </a:solidFill>
              <a:latin typeface="Roboto"/>
              <a:ea typeface="Roboto"/>
              <a:cs typeface="Roboto"/>
              <a:sym typeface="Roboto"/>
            </a:endParaRPr>
          </a:p>
        </p:txBody>
      </p:sp>
      <p:sp>
        <p:nvSpPr>
          <p:cNvPr id="1988" name="Google Shape;1988;g29e745b8efd_1_2653"/>
          <p:cNvSpPr/>
          <p:nvPr/>
        </p:nvSpPr>
        <p:spPr>
          <a:xfrm>
            <a:off x="838200" y="3938125"/>
            <a:ext cx="3227892" cy="2582140"/>
          </a:xfrm>
          <a:custGeom>
            <a:rect b="b" l="l" r="r" t="t"/>
            <a:pathLst>
              <a:path extrusionOk="0" h="1967345" w="2684318">
                <a:moveTo>
                  <a:pt x="0" y="0"/>
                </a:moveTo>
                <a:lnTo>
                  <a:pt x="2684318" y="0"/>
                </a:lnTo>
                <a:lnTo>
                  <a:pt x="2684318" y="1967345"/>
                </a:lnTo>
                <a:lnTo>
                  <a:pt x="0" y="1967345"/>
                </a:lnTo>
                <a:lnTo>
                  <a:pt x="0" y="1730432"/>
                </a:lnTo>
                <a:lnTo>
                  <a:pt x="196175" y="1730432"/>
                </a:lnTo>
                <a:lnTo>
                  <a:pt x="196175" y="1409954"/>
                </a:lnTo>
                <a:lnTo>
                  <a:pt x="349673" y="1409954"/>
                </a:lnTo>
                <a:lnTo>
                  <a:pt x="349673" y="1140296"/>
                </a:lnTo>
                <a:lnTo>
                  <a:pt x="196175" y="1140296"/>
                </a:lnTo>
                <a:lnTo>
                  <a:pt x="196175" y="220347"/>
                </a:lnTo>
                <a:lnTo>
                  <a:pt x="0" y="220347"/>
                </a:lnTo>
                <a:close/>
              </a:path>
            </a:pathLst>
          </a:custGeom>
          <a:solidFill>
            <a:srgbClr val="EBCB38"/>
          </a:solidFill>
          <a:ln>
            <a:noFill/>
          </a:ln>
        </p:spPr>
        <p:txBody>
          <a:bodyPr anchorCtr="0" anchor="ctr" bIns="45700" lIns="822950" spcFirstLastPara="1" rIns="91425" wrap="square" tIns="45700">
            <a:noAutofit/>
          </a:bodyPr>
          <a:lstStyle/>
          <a:p>
            <a:pPr indent="0" lvl="0" marL="0" marR="0" rtl="0" algn="just">
              <a:lnSpc>
                <a:spcPct val="65000"/>
              </a:lnSpc>
              <a:spcBef>
                <a:spcPts val="0"/>
              </a:spcBef>
              <a:spcAft>
                <a:spcPts val="0"/>
              </a:spcAft>
              <a:buClr>
                <a:srgbClr val="000000"/>
              </a:buClr>
              <a:buSzPts val="2000"/>
              <a:buFont typeface="Arial"/>
              <a:buNone/>
            </a:pPr>
            <a:r>
              <a:rPr b="1" i="0" lang="es-CO" sz="2000" u="none" cap="none" strike="noStrike">
                <a:solidFill>
                  <a:srgbClr val="FFFFFF"/>
                </a:solidFill>
                <a:latin typeface="Roboto"/>
                <a:ea typeface="Roboto"/>
                <a:cs typeface="Roboto"/>
                <a:sym typeface="Roboto"/>
              </a:rPr>
              <a:t>Demo Meeting</a:t>
            </a:r>
            <a:endParaRPr b="1" i="0" sz="2000" u="none" cap="none" strike="noStrike">
              <a:solidFill>
                <a:srgbClr val="FFFFFF"/>
              </a:solidFill>
              <a:latin typeface="Roboto"/>
              <a:ea typeface="Roboto"/>
              <a:cs typeface="Roboto"/>
              <a:sym typeface="Roboto"/>
            </a:endParaRPr>
          </a:p>
          <a:p>
            <a:pPr indent="0" lvl="0" marL="0" marR="0" rtl="0" algn="just">
              <a:lnSpc>
                <a:spcPct val="65000"/>
              </a:lnSpc>
              <a:spcBef>
                <a:spcPts val="0"/>
              </a:spcBef>
              <a:spcAft>
                <a:spcPts val="0"/>
              </a:spcAft>
              <a:buClr>
                <a:srgbClr val="000000"/>
              </a:buClr>
              <a:buSzPts val="2000"/>
              <a:buFont typeface="Arial"/>
              <a:buNone/>
            </a:pPr>
            <a:r>
              <a:t/>
            </a:r>
            <a:endParaRPr b="1" i="0" sz="2000" u="none" cap="none" strike="noStrike">
              <a:solidFill>
                <a:srgbClr val="FFFFFF"/>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900"/>
              <a:buFont typeface="Arial"/>
              <a:buNone/>
            </a:pPr>
            <a:r>
              <a:rPr b="0" i="0" lang="es-CO" sz="1000" u="none" cap="none" strike="noStrike">
                <a:solidFill>
                  <a:srgbClr val="434343"/>
                </a:solidFill>
                <a:latin typeface="Roboto"/>
                <a:ea typeface="Roboto"/>
                <a:cs typeface="Roboto"/>
                <a:sym typeface="Roboto"/>
              </a:rPr>
              <a:t>El propósito es inspeccionar el resultado del sprint y determinar futuras inspecciones.</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rPr b="0" i="0" lang="es-CO" sz="1000" u="none" cap="none" strike="noStrike">
                <a:solidFill>
                  <a:srgbClr val="434343"/>
                </a:solidFill>
                <a:latin typeface="Roboto"/>
                <a:ea typeface="Roboto"/>
                <a:cs typeface="Roboto"/>
                <a:sym typeface="Roboto"/>
              </a:rPr>
              <a:t>El equipo presenta los resultados de su trabajo a los interesados clave y se discute el progreso hacia el objetivo del producto.</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500"/>
              <a:buFont typeface="Arial"/>
              <a:buNone/>
            </a:pPr>
            <a:r>
              <a:rPr b="0" i="0" lang="es-CO" sz="1000" u="none" cap="none" strike="noStrike">
                <a:solidFill>
                  <a:srgbClr val="434343"/>
                </a:solidFill>
                <a:latin typeface="Roboto"/>
                <a:ea typeface="Roboto"/>
                <a:cs typeface="Roboto"/>
                <a:sym typeface="Roboto"/>
              </a:rPr>
              <a:t>Su duración es máximo </a:t>
            </a:r>
            <a:r>
              <a:rPr b="1" i="0" lang="es-CO" sz="1000" u="none" cap="none" strike="noStrike">
                <a:solidFill>
                  <a:srgbClr val="2A6AA0"/>
                </a:solidFill>
                <a:latin typeface="Roboto"/>
                <a:ea typeface="Roboto"/>
                <a:cs typeface="Roboto"/>
                <a:sym typeface="Roboto"/>
              </a:rPr>
              <a:t>cuatro (4) horas</a:t>
            </a:r>
            <a:r>
              <a:rPr b="0" i="0" lang="es-CO" sz="1000" u="none" cap="none" strike="noStrike">
                <a:solidFill>
                  <a:srgbClr val="2A6AA0"/>
                </a:solidFill>
                <a:latin typeface="Roboto"/>
                <a:ea typeface="Roboto"/>
                <a:cs typeface="Roboto"/>
                <a:sym typeface="Roboto"/>
              </a:rPr>
              <a:t> </a:t>
            </a:r>
            <a:r>
              <a:rPr b="0" i="0" lang="es-CO" sz="1000" u="none" cap="none" strike="noStrike">
                <a:solidFill>
                  <a:srgbClr val="434343"/>
                </a:solidFill>
                <a:latin typeface="Roboto"/>
                <a:ea typeface="Roboto"/>
                <a:cs typeface="Roboto"/>
                <a:sym typeface="Roboto"/>
              </a:rPr>
              <a:t>en un sprint de cuatro (4) semanas.</a:t>
            </a:r>
            <a:endParaRPr b="0" i="0" sz="1000" u="none" cap="none" strike="noStrike">
              <a:solidFill>
                <a:srgbClr val="846E0D"/>
              </a:solidFill>
              <a:latin typeface="Roboto"/>
              <a:ea typeface="Roboto"/>
              <a:cs typeface="Roboto"/>
              <a:sym typeface="Roboto"/>
            </a:endParaRPr>
          </a:p>
        </p:txBody>
      </p:sp>
      <p:sp>
        <p:nvSpPr>
          <p:cNvPr id="1989" name="Google Shape;1989;g29e745b8efd_1_2653"/>
          <p:cNvSpPr/>
          <p:nvPr/>
        </p:nvSpPr>
        <p:spPr>
          <a:xfrm>
            <a:off x="4753850" y="3938125"/>
            <a:ext cx="3227892" cy="2582140"/>
          </a:xfrm>
          <a:custGeom>
            <a:rect b="b" l="l" r="r" t="t"/>
            <a:pathLst>
              <a:path extrusionOk="0" h="1967345" w="2684318">
                <a:moveTo>
                  <a:pt x="0" y="0"/>
                </a:moveTo>
                <a:lnTo>
                  <a:pt x="2684318" y="0"/>
                </a:lnTo>
                <a:lnTo>
                  <a:pt x="2684318" y="1967345"/>
                </a:lnTo>
                <a:lnTo>
                  <a:pt x="0" y="1967345"/>
                </a:lnTo>
                <a:lnTo>
                  <a:pt x="0" y="1744728"/>
                </a:lnTo>
                <a:lnTo>
                  <a:pt x="60641" y="1751175"/>
                </a:lnTo>
                <a:cubicBezTo>
                  <a:pt x="167121" y="1751175"/>
                  <a:pt x="259427" y="1730086"/>
                  <a:pt x="337559" y="1687909"/>
                </a:cubicBezTo>
                <a:cubicBezTo>
                  <a:pt x="415690" y="1645731"/>
                  <a:pt x="476363" y="1585404"/>
                  <a:pt x="519578" y="1506927"/>
                </a:cubicBezTo>
                <a:cubicBezTo>
                  <a:pt x="562792" y="1428449"/>
                  <a:pt x="584400" y="1340811"/>
                  <a:pt x="584400" y="1244010"/>
                </a:cubicBezTo>
                <a:cubicBezTo>
                  <a:pt x="584400" y="1083598"/>
                  <a:pt x="544124" y="958968"/>
                  <a:pt x="463572" y="870119"/>
                </a:cubicBezTo>
                <a:cubicBezTo>
                  <a:pt x="383020" y="781270"/>
                  <a:pt x="267724" y="736846"/>
                  <a:pt x="117684" y="736846"/>
                </a:cubicBezTo>
                <a:cubicBezTo>
                  <a:pt x="98324" y="736846"/>
                  <a:pt x="78748" y="738235"/>
                  <a:pt x="58955" y="741013"/>
                </a:cubicBezTo>
                <a:lnTo>
                  <a:pt x="0" y="753291"/>
                </a:lnTo>
                <a:lnTo>
                  <a:pt x="0" y="490005"/>
                </a:lnTo>
                <a:lnTo>
                  <a:pt x="533579" y="490005"/>
                </a:lnTo>
                <a:lnTo>
                  <a:pt x="533579" y="220347"/>
                </a:lnTo>
                <a:lnTo>
                  <a:pt x="0" y="220347"/>
                </a:lnTo>
                <a:close/>
              </a:path>
            </a:pathLst>
          </a:custGeom>
          <a:solidFill>
            <a:srgbClr val="A2B969"/>
          </a:solidFill>
          <a:ln>
            <a:noFill/>
          </a:ln>
        </p:spPr>
        <p:txBody>
          <a:bodyPr anchorCtr="0" anchor="ctr" bIns="45700" lIns="822950" spcFirstLastPara="1" rIns="91425" wrap="square" tIns="45700">
            <a:noAutofit/>
          </a:bodyPr>
          <a:lstStyle/>
          <a:p>
            <a:pPr indent="0" lvl="0" marL="0" marR="0" rtl="0" algn="just">
              <a:lnSpc>
                <a:spcPct val="92857"/>
              </a:lnSpc>
              <a:spcBef>
                <a:spcPts val="1200"/>
              </a:spcBef>
              <a:spcAft>
                <a:spcPts val="0"/>
              </a:spcAft>
              <a:buClr>
                <a:srgbClr val="000000"/>
              </a:buClr>
              <a:buSzPts val="1900"/>
              <a:buFont typeface="Arial"/>
              <a:buNone/>
            </a:pPr>
            <a:r>
              <a:rPr b="1" i="0" lang="es-CO" sz="1900" u="none" cap="none" strike="noStrike">
                <a:solidFill>
                  <a:srgbClr val="FFFFFF"/>
                </a:solidFill>
                <a:latin typeface="Roboto"/>
                <a:ea typeface="Roboto"/>
                <a:cs typeface="Roboto"/>
                <a:sym typeface="Roboto"/>
              </a:rPr>
              <a:t>Team Learning Meeting</a:t>
            </a:r>
            <a:endParaRPr b="1" i="0" sz="1900" u="none" cap="none" strike="noStrike">
              <a:solidFill>
                <a:srgbClr val="FFFFFF"/>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rPr b="0" i="0" lang="es-CO" sz="1000" u="none" cap="none" strike="noStrike">
                <a:solidFill>
                  <a:srgbClr val="434343"/>
                </a:solidFill>
                <a:latin typeface="Roboto"/>
                <a:ea typeface="Roboto"/>
                <a:cs typeface="Roboto"/>
                <a:sym typeface="Roboto"/>
              </a:rPr>
              <a:t>El propósito es planificar formas de aumentar la calidad y la efectividad.</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rPr b="0" i="0" lang="es-CO" sz="1000" u="none" cap="none" strike="noStrike">
                <a:solidFill>
                  <a:srgbClr val="434343"/>
                </a:solidFill>
                <a:latin typeface="Roboto"/>
                <a:ea typeface="Roboto"/>
                <a:cs typeface="Roboto"/>
                <a:sym typeface="Roboto"/>
              </a:rPr>
              <a:t>El equipo analiza que salió bien durante el sprint, qué problemas encontró y cómo se resolvieron (o no) esos problemas, para así identificar los cambios o mejoras más útiles para aumentar la calidad y la efectividad.</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900"/>
              <a:buFont typeface="Arial"/>
              <a:buNone/>
            </a:pPr>
            <a:r>
              <a:rPr b="0" i="0" lang="es-CO" sz="1000" u="none" cap="none" strike="noStrike">
                <a:solidFill>
                  <a:srgbClr val="434343"/>
                </a:solidFill>
                <a:latin typeface="Roboto"/>
                <a:ea typeface="Roboto"/>
                <a:cs typeface="Roboto"/>
                <a:sym typeface="Roboto"/>
              </a:rPr>
              <a:t>Su duración es máximo </a:t>
            </a:r>
            <a:r>
              <a:rPr b="1" i="0" lang="es-CO" sz="1000" u="none" cap="none" strike="noStrike">
                <a:solidFill>
                  <a:srgbClr val="2A6AA0"/>
                </a:solidFill>
                <a:latin typeface="Roboto"/>
                <a:ea typeface="Roboto"/>
                <a:cs typeface="Roboto"/>
                <a:sym typeface="Roboto"/>
              </a:rPr>
              <a:t>tres (3) horas</a:t>
            </a:r>
            <a:r>
              <a:rPr b="0" i="0" lang="es-CO" sz="1000" u="none" cap="none" strike="noStrike">
                <a:solidFill>
                  <a:srgbClr val="2A6AA0"/>
                </a:solidFill>
                <a:latin typeface="Roboto"/>
                <a:ea typeface="Roboto"/>
                <a:cs typeface="Roboto"/>
                <a:sym typeface="Roboto"/>
              </a:rPr>
              <a:t> </a:t>
            </a:r>
            <a:r>
              <a:rPr b="0" i="0" lang="es-CO" sz="1000" u="none" cap="none" strike="noStrike">
                <a:solidFill>
                  <a:srgbClr val="434343"/>
                </a:solidFill>
                <a:latin typeface="Roboto"/>
                <a:ea typeface="Roboto"/>
                <a:cs typeface="Roboto"/>
                <a:sym typeface="Roboto"/>
              </a:rPr>
              <a:t>en un sprint de cuatro (4) semanas. Facilita el Metodólogo.</a:t>
            </a:r>
            <a:endParaRPr b="1" i="0" sz="1000" u="none" cap="none" strike="noStrike">
              <a:solidFill>
                <a:srgbClr val="FFFFFF"/>
              </a:solidFill>
              <a:latin typeface="Roboto"/>
              <a:ea typeface="Roboto"/>
              <a:cs typeface="Roboto"/>
              <a:sym typeface="Roboto"/>
            </a:endParaRPr>
          </a:p>
        </p:txBody>
      </p:sp>
      <p:sp>
        <p:nvSpPr>
          <p:cNvPr id="1990" name="Google Shape;1990;g29e745b8efd_1_2653"/>
          <p:cNvSpPr/>
          <p:nvPr/>
        </p:nvSpPr>
        <p:spPr>
          <a:xfrm>
            <a:off x="8669475" y="3938125"/>
            <a:ext cx="3227892" cy="2582140"/>
          </a:xfrm>
          <a:custGeom>
            <a:rect b="b" l="l" r="r" t="t"/>
            <a:pathLst>
              <a:path extrusionOk="0" h="1967345" w="2684318">
                <a:moveTo>
                  <a:pt x="0" y="0"/>
                </a:moveTo>
                <a:lnTo>
                  <a:pt x="2684318" y="0"/>
                </a:lnTo>
                <a:lnTo>
                  <a:pt x="2684318" y="1967345"/>
                </a:lnTo>
                <a:lnTo>
                  <a:pt x="0" y="1967345"/>
                </a:lnTo>
                <a:lnTo>
                  <a:pt x="0" y="1750569"/>
                </a:lnTo>
                <a:lnTo>
                  <a:pt x="62161" y="1746929"/>
                </a:lnTo>
                <a:cubicBezTo>
                  <a:pt x="133011" y="1738437"/>
                  <a:pt x="198902" y="1717208"/>
                  <a:pt x="259834" y="1683242"/>
                </a:cubicBezTo>
                <a:cubicBezTo>
                  <a:pt x="341077" y="1637953"/>
                  <a:pt x="404343" y="1575206"/>
                  <a:pt x="449632" y="1495000"/>
                </a:cubicBezTo>
                <a:cubicBezTo>
                  <a:pt x="494921" y="1414794"/>
                  <a:pt x="517565" y="1326636"/>
                  <a:pt x="517565" y="1230527"/>
                </a:cubicBezTo>
                <a:cubicBezTo>
                  <a:pt x="517565" y="1075647"/>
                  <a:pt x="478845" y="950498"/>
                  <a:pt x="401405" y="855080"/>
                </a:cubicBezTo>
                <a:cubicBezTo>
                  <a:pt x="323964" y="759663"/>
                  <a:pt x="219904" y="711954"/>
                  <a:pt x="89224" y="711954"/>
                </a:cubicBezTo>
                <a:cubicBezTo>
                  <a:pt x="59147" y="711954"/>
                  <a:pt x="30366" y="714374"/>
                  <a:pt x="2881" y="719214"/>
                </a:cubicBezTo>
                <a:lnTo>
                  <a:pt x="0" y="720013"/>
                </a:lnTo>
                <a:lnTo>
                  <a:pt x="0" y="534107"/>
                </a:lnTo>
                <a:lnTo>
                  <a:pt x="12961" y="526208"/>
                </a:lnTo>
                <a:cubicBezTo>
                  <a:pt x="84719" y="491010"/>
                  <a:pt x="169602" y="473411"/>
                  <a:pt x="267613" y="473411"/>
                </a:cubicBezTo>
                <a:lnTo>
                  <a:pt x="283170" y="473411"/>
                </a:lnTo>
                <a:lnTo>
                  <a:pt x="283170" y="198567"/>
                </a:lnTo>
                <a:lnTo>
                  <a:pt x="230276" y="198567"/>
                </a:lnTo>
                <a:cubicBezTo>
                  <a:pt x="154910" y="198567"/>
                  <a:pt x="82915" y="207383"/>
                  <a:pt x="14290" y="225015"/>
                </a:cubicBezTo>
                <a:lnTo>
                  <a:pt x="0" y="229719"/>
                </a:lnTo>
                <a:close/>
              </a:path>
            </a:pathLst>
          </a:custGeom>
          <a:solidFill>
            <a:srgbClr val="C13018"/>
          </a:solidFill>
          <a:ln>
            <a:noFill/>
          </a:ln>
        </p:spPr>
        <p:txBody>
          <a:bodyPr anchorCtr="0" anchor="ctr" bIns="45700" lIns="822950" spcFirstLastPara="1" rIns="91425" wrap="square" tIns="45700">
            <a:noAutofit/>
          </a:bodyPr>
          <a:lstStyle/>
          <a:p>
            <a:pPr indent="0" lvl="0" marL="0" marR="0" rtl="0" algn="just">
              <a:lnSpc>
                <a:spcPct val="65000"/>
              </a:lnSpc>
              <a:spcBef>
                <a:spcPts val="0"/>
              </a:spcBef>
              <a:spcAft>
                <a:spcPts val="0"/>
              </a:spcAft>
              <a:buClr>
                <a:srgbClr val="000000"/>
              </a:buClr>
              <a:buSzPts val="1900"/>
              <a:buFont typeface="Arial"/>
              <a:buNone/>
            </a:pPr>
            <a:r>
              <a:rPr b="1" i="0" lang="es-CO" sz="1900" u="none" cap="none" strike="noStrike">
                <a:solidFill>
                  <a:srgbClr val="FFFFFF"/>
                </a:solidFill>
                <a:latin typeface="Roboto"/>
                <a:ea typeface="Roboto"/>
                <a:cs typeface="Roboto"/>
                <a:sym typeface="Roboto"/>
              </a:rPr>
              <a:t>Leap Meeting</a:t>
            </a:r>
            <a:endParaRPr b="1" i="0" sz="1900" u="none" cap="none" strike="noStrike">
              <a:solidFill>
                <a:srgbClr val="FFFFFF"/>
              </a:solidFill>
              <a:latin typeface="Roboto"/>
              <a:ea typeface="Roboto"/>
              <a:cs typeface="Roboto"/>
              <a:sym typeface="Roboto"/>
            </a:endParaRPr>
          </a:p>
          <a:p>
            <a:pPr indent="0" lvl="0" marL="0" marR="0" rtl="0" algn="just">
              <a:lnSpc>
                <a:spcPct val="65000"/>
              </a:lnSpc>
              <a:spcBef>
                <a:spcPts val="0"/>
              </a:spcBef>
              <a:spcAft>
                <a:spcPts val="0"/>
              </a:spcAft>
              <a:buClr>
                <a:srgbClr val="000000"/>
              </a:buClr>
              <a:buSzPts val="1900"/>
              <a:buFont typeface="Arial"/>
              <a:buNone/>
            </a:pPr>
            <a:r>
              <a:t/>
            </a:r>
            <a:endParaRPr b="1" i="0" sz="1900" u="none" cap="none" strike="noStrike">
              <a:solidFill>
                <a:srgbClr val="FFFFFF"/>
              </a:solidFill>
              <a:latin typeface="Roboto"/>
              <a:ea typeface="Roboto"/>
              <a:cs typeface="Roboto"/>
              <a:sym typeface="Roboto"/>
            </a:endParaRPr>
          </a:p>
          <a:p>
            <a:pPr indent="0" lvl="0" marL="0" marR="0" rtl="0" algn="just">
              <a:lnSpc>
                <a:spcPct val="65000"/>
              </a:lnSpc>
              <a:spcBef>
                <a:spcPts val="0"/>
              </a:spcBef>
              <a:spcAft>
                <a:spcPts val="0"/>
              </a:spcAft>
              <a:buClr>
                <a:srgbClr val="000000"/>
              </a:buClr>
              <a:buSzPts val="1900"/>
              <a:buFont typeface="Arial"/>
              <a:buNone/>
            </a:pPr>
            <a:r>
              <a:t/>
            </a:r>
            <a:endParaRPr b="1" i="0" sz="1900" u="none" cap="none" strike="noStrike">
              <a:solidFill>
                <a:srgbClr val="FFFFFF"/>
              </a:solidFill>
              <a:latin typeface="Roboto"/>
              <a:ea typeface="Roboto"/>
              <a:cs typeface="Roboto"/>
              <a:sym typeface="Roboto"/>
            </a:endParaRPr>
          </a:p>
          <a:p>
            <a:pPr indent="0" lvl="0" marL="0" marR="0" rtl="0" algn="just">
              <a:lnSpc>
                <a:spcPct val="92857"/>
              </a:lnSpc>
              <a:spcBef>
                <a:spcPts val="1200"/>
              </a:spcBef>
              <a:spcAft>
                <a:spcPts val="0"/>
              </a:spcAft>
              <a:buClr>
                <a:srgbClr val="000000"/>
              </a:buClr>
              <a:buSzPts val="1000"/>
              <a:buFont typeface="Arial"/>
              <a:buNone/>
            </a:pPr>
            <a:r>
              <a:rPr b="0" i="0" lang="es-CO" sz="1000" u="none" cap="none" strike="noStrike">
                <a:solidFill>
                  <a:srgbClr val="60170B"/>
                </a:solidFill>
                <a:latin typeface="Roboto"/>
                <a:ea typeface="Roboto"/>
                <a:cs typeface="Roboto"/>
                <a:sym typeface="Roboto"/>
              </a:rPr>
              <a:t>Es una reunión exclusiva como </a:t>
            </a:r>
            <a:r>
              <a:rPr b="0" i="0" lang="es-CO" sz="1000" u="none" cap="none" strike="noStrike">
                <a:solidFill>
                  <a:srgbClr val="434343"/>
                </a:solidFill>
                <a:latin typeface="Roboto"/>
                <a:ea typeface="Roboto"/>
                <a:cs typeface="Roboto"/>
                <a:sym typeface="Roboto"/>
              </a:rPr>
              <a:t>punto de </a:t>
            </a:r>
            <a:r>
              <a:rPr b="1" i="0" lang="es-CO" sz="1000" u="none" cap="none" strike="noStrike">
                <a:solidFill>
                  <a:srgbClr val="434343"/>
                </a:solidFill>
                <a:latin typeface="Roboto"/>
                <a:ea typeface="Roboto"/>
                <a:cs typeface="Roboto"/>
                <a:sym typeface="Roboto"/>
              </a:rPr>
              <a:t>integración o ensamble del código generado y es una condición crítica de éxito para establecer una cadencia en el desarrollo estableciendo una frecuencia de integración entre el equipo o equipos de diferentes flujos ágiles.</a:t>
            </a:r>
            <a:endParaRPr b="1" i="0" sz="1000" u="none" cap="none" strike="noStrike">
              <a:solidFill>
                <a:srgbClr val="60170B"/>
              </a:solidFill>
              <a:latin typeface="Roboto"/>
              <a:ea typeface="Roboto"/>
              <a:cs typeface="Roboto"/>
              <a:sym typeface="Roboto"/>
            </a:endParaRPr>
          </a:p>
        </p:txBody>
      </p:sp>
      <p:sp>
        <p:nvSpPr>
          <p:cNvPr id="1991" name="Google Shape;1991;g29e745b8efd_1_2653"/>
          <p:cNvSpPr/>
          <p:nvPr/>
        </p:nvSpPr>
        <p:spPr>
          <a:xfrm>
            <a:off x="371850" y="1348852"/>
            <a:ext cx="694888" cy="1966886"/>
          </a:xfrm>
          <a:custGeom>
            <a:rect b="b" l="l" r="r" t="t"/>
            <a:pathLst>
              <a:path extrusionOk="0" h="1510085" w="694888">
                <a:moveTo>
                  <a:pt x="662737" y="0"/>
                </a:moveTo>
                <a:lnTo>
                  <a:pt x="694888" y="0"/>
                </a:lnTo>
                <a:lnTo>
                  <a:pt x="694888" y="1510085"/>
                </a:lnTo>
                <a:lnTo>
                  <a:pt x="344333" y="1510085"/>
                </a:lnTo>
                <a:lnTo>
                  <a:pt x="344333" y="394116"/>
                </a:lnTo>
                <a:lnTo>
                  <a:pt x="0" y="494719"/>
                </a:lnTo>
                <a:lnTo>
                  <a:pt x="0" y="229209"/>
                </a:lnTo>
                <a:lnTo>
                  <a:pt x="662737" y="0"/>
                </a:lnTo>
                <a:close/>
              </a:path>
            </a:pathLst>
          </a:custGeom>
          <a:solidFill>
            <a:srgbClr val="00584D"/>
          </a:solidFill>
          <a:ln cap="flat" cmpd="sng" w="101600">
            <a:solidFill>
              <a:srgbClr val="F0EE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2" name="Google Shape;1992;g29e745b8efd_1_2653"/>
          <p:cNvSpPr/>
          <p:nvPr/>
        </p:nvSpPr>
        <p:spPr>
          <a:xfrm>
            <a:off x="95050" y="4240000"/>
            <a:ext cx="1107672" cy="1966886"/>
          </a:xfrm>
          <a:custGeom>
            <a:rect b="b" l="l" r="r" t="t"/>
            <a:pathLst>
              <a:path extrusionOk="0" h="1510085" w="1107672">
                <a:moveTo>
                  <a:pt x="604656" y="0"/>
                </a:moveTo>
                <a:lnTo>
                  <a:pt x="954174" y="0"/>
                </a:lnTo>
                <a:lnTo>
                  <a:pt x="954174" y="919949"/>
                </a:lnTo>
                <a:lnTo>
                  <a:pt x="1107672" y="919949"/>
                </a:lnTo>
                <a:lnTo>
                  <a:pt x="1107672" y="1189607"/>
                </a:lnTo>
                <a:lnTo>
                  <a:pt x="954174" y="1189607"/>
                </a:lnTo>
                <a:lnTo>
                  <a:pt x="954174" y="1510085"/>
                </a:lnTo>
                <a:lnTo>
                  <a:pt x="604656" y="1510085"/>
                </a:lnTo>
                <a:lnTo>
                  <a:pt x="604656" y="1189607"/>
                </a:lnTo>
                <a:lnTo>
                  <a:pt x="20743" y="1189607"/>
                </a:lnTo>
                <a:lnTo>
                  <a:pt x="0" y="975955"/>
                </a:lnTo>
                <a:lnTo>
                  <a:pt x="604656" y="3112"/>
                </a:lnTo>
                <a:lnTo>
                  <a:pt x="604656" y="0"/>
                </a:lnTo>
                <a:close/>
                <a:moveTo>
                  <a:pt x="604656" y="455307"/>
                </a:moveTo>
                <a:lnTo>
                  <a:pt x="582876" y="490570"/>
                </a:lnTo>
                <a:lnTo>
                  <a:pt x="332924" y="919949"/>
                </a:lnTo>
                <a:lnTo>
                  <a:pt x="604656" y="919949"/>
                </a:lnTo>
                <a:lnTo>
                  <a:pt x="604656" y="455307"/>
                </a:lnTo>
                <a:close/>
              </a:path>
            </a:pathLst>
          </a:custGeom>
          <a:solidFill>
            <a:srgbClr val="846E0D"/>
          </a:solidFill>
          <a:ln cap="flat" cmpd="sng" w="101600">
            <a:solidFill>
              <a:srgbClr val="F0EE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3" name="Google Shape;1993;g29e745b8efd_1_2653"/>
          <p:cNvSpPr/>
          <p:nvPr/>
        </p:nvSpPr>
        <p:spPr>
          <a:xfrm>
            <a:off x="8141050" y="1348850"/>
            <a:ext cx="1097301" cy="2037798"/>
          </a:xfrm>
          <a:custGeom>
            <a:rect b="b" l="l" r="r" t="t"/>
            <a:pathLst>
              <a:path extrusionOk="0" h="1552608" w="1097301">
                <a:moveTo>
                  <a:pt x="533093" y="0"/>
                </a:moveTo>
                <a:cubicBezTo>
                  <a:pt x="701111" y="0"/>
                  <a:pt x="833174" y="38374"/>
                  <a:pt x="929283" y="115123"/>
                </a:cubicBezTo>
                <a:cubicBezTo>
                  <a:pt x="1025392" y="191872"/>
                  <a:pt x="1073446" y="297315"/>
                  <a:pt x="1073446" y="431453"/>
                </a:cubicBezTo>
                <a:cubicBezTo>
                  <a:pt x="1073446" y="496447"/>
                  <a:pt x="1053568" y="557812"/>
                  <a:pt x="1013810" y="615546"/>
                </a:cubicBezTo>
                <a:cubicBezTo>
                  <a:pt x="974053" y="673281"/>
                  <a:pt x="916146" y="720125"/>
                  <a:pt x="840088" y="756079"/>
                </a:cubicBezTo>
                <a:cubicBezTo>
                  <a:pt x="920294" y="785120"/>
                  <a:pt x="983214" y="829198"/>
                  <a:pt x="1028849" y="888316"/>
                </a:cubicBezTo>
                <a:cubicBezTo>
                  <a:pt x="1074483" y="947433"/>
                  <a:pt x="1097301" y="1020552"/>
                  <a:pt x="1097301" y="1107672"/>
                </a:cubicBezTo>
                <a:cubicBezTo>
                  <a:pt x="1097301" y="1242501"/>
                  <a:pt x="1045443" y="1350364"/>
                  <a:pt x="941729" y="1431262"/>
                </a:cubicBezTo>
                <a:cubicBezTo>
                  <a:pt x="838014" y="1512159"/>
                  <a:pt x="701802" y="1552608"/>
                  <a:pt x="533093" y="1552608"/>
                </a:cubicBezTo>
                <a:cubicBezTo>
                  <a:pt x="434219" y="1552608"/>
                  <a:pt x="342431" y="1533766"/>
                  <a:pt x="257731" y="1496083"/>
                </a:cubicBezTo>
                <a:cubicBezTo>
                  <a:pt x="173031" y="1458400"/>
                  <a:pt x="108900" y="1406197"/>
                  <a:pt x="65340" y="1339474"/>
                </a:cubicBezTo>
                <a:cubicBezTo>
                  <a:pt x="21780" y="1272751"/>
                  <a:pt x="0" y="1196867"/>
                  <a:pt x="0" y="1111821"/>
                </a:cubicBezTo>
                <a:lnTo>
                  <a:pt x="351593" y="1111821"/>
                </a:lnTo>
                <a:cubicBezTo>
                  <a:pt x="351593" y="1158146"/>
                  <a:pt x="370261" y="1198249"/>
                  <a:pt x="407598" y="1232130"/>
                </a:cubicBezTo>
                <a:cubicBezTo>
                  <a:pt x="444936" y="1266010"/>
                  <a:pt x="490916" y="1282950"/>
                  <a:pt x="545539" y="1282950"/>
                </a:cubicBezTo>
                <a:cubicBezTo>
                  <a:pt x="607076" y="1282950"/>
                  <a:pt x="656168" y="1265837"/>
                  <a:pt x="692814" y="1231611"/>
                </a:cubicBezTo>
                <a:cubicBezTo>
                  <a:pt x="729459" y="1197385"/>
                  <a:pt x="747782" y="1153652"/>
                  <a:pt x="747782" y="1100412"/>
                </a:cubicBezTo>
                <a:cubicBezTo>
                  <a:pt x="747782" y="1024355"/>
                  <a:pt x="728768" y="970423"/>
                  <a:pt x="690739" y="938617"/>
                </a:cubicBezTo>
                <a:cubicBezTo>
                  <a:pt x="652711" y="906811"/>
                  <a:pt x="600162" y="890908"/>
                  <a:pt x="533093" y="890908"/>
                </a:cubicBezTo>
                <a:lnTo>
                  <a:pt x="363001" y="890908"/>
                </a:lnTo>
                <a:lnTo>
                  <a:pt x="363001" y="630585"/>
                </a:lnTo>
                <a:lnTo>
                  <a:pt x="527907" y="630585"/>
                </a:lnTo>
                <a:cubicBezTo>
                  <a:pt x="658588" y="630585"/>
                  <a:pt x="723928" y="566627"/>
                  <a:pt x="723928" y="438713"/>
                </a:cubicBezTo>
                <a:cubicBezTo>
                  <a:pt x="723928" y="388930"/>
                  <a:pt x="708371" y="348308"/>
                  <a:pt x="677256" y="316848"/>
                </a:cubicBezTo>
                <a:cubicBezTo>
                  <a:pt x="646142" y="285388"/>
                  <a:pt x="602236" y="269658"/>
                  <a:pt x="545539" y="269658"/>
                </a:cubicBezTo>
                <a:cubicBezTo>
                  <a:pt x="499213" y="269658"/>
                  <a:pt x="458937" y="283141"/>
                  <a:pt x="424711" y="310107"/>
                </a:cubicBezTo>
                <a:cubicBezTo>
                  <a:pt x="390486" y="337072"/>
                  <a:pt x="373373" y="370607"/>
                  <a:pt x="373373" y="410710"/>
                </a:cubicBezTo>
                <a:lnTo>
                  <a:pt x="23854" y="410710"/>
                </a:lnTo>
                <a:cubicBezTo>
                  <a:pt x="23854" y="331195"/>
                  <a:pt x="45980" y="260324"/>
                  <a:pt x="90232" y="198095"/>
                </a:cubicBezTo>
                <a:cubicBezTo>
                  <a:pt x="134483" y="135866"/>
                  <a:pt x="195848" y="87293"/>
                  <a:pt x="274325" y="52376"/>
                </a:cubicBezTo>
                <a:cubicBezTo>
                  <a:pt x="352803" y="17459"/>
                  <a:pt x="439059" y="0"/>
                  <a:pt x="533093" y="0"/>
                </a:cubicBezTo>
                <a:close/>
              </a:path>
            </a:pathLst>
          </a:custGeom>
          <a:solidFill>
            <a:srgbClr val="064A5E"/>
          </a:solidFill>
          <a:ln cap="flat" cmpd="sng" w="101600">
            <a:solidFill>
              <a:srgbClr val="F0EE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4" name="Google Shape;1994;g29e745b8efd_1_2653"/>
          <p:cNvSpPr/>
          <p:nvPr/>
        </p:nvSpPr>
        <p:spPr>
          <a:xfrm>
            <a:off x="8147275" y="4158477"/>
            <a:ext cx="1084855" cy="2119310"/>
          </a:xfrm>
          <a:custGeom>
            <a:rect b="b" l="l" r="r" t="t"/>
            <a:pathLst>
              <a:path extrusionOk="0" h="1552608" w="1084855">
                <a:moveTo>
                  <a:pt x="797566" y="0"/>
                </a:moveTo>
                <a:lnTo>
                  <a:pt x="850460" y="0"/>
                </a:lnTo>
                <a:lnTo>
                  <a:pt x="850460" y="274844"/>
                </a:lnTo>
                <a:lnTo>
                  <a:pt x="834903" y="274844"/>
                </a:lnTo>
                <a:cubicBezTo>
                  <a:pt x="704222" y="274844"/>
                  <a:pt x="596878" y="306131"/>
                  <a:pt x="512869" y="368706"/>
                </a:cubicBezTo>
                <a:cubicBezTo>
                  <a:pt x="428860" y="431280"/>
                  <a:pt x="377176" y="518227"/>
                  <a:pt x="357816" y="629548"/>
                </a:cubicBezTo>
                <a:cubicBezTo>
                  <a:pt x="436639" y="552107"/>
                  <a:pt x="536205" y="513387"/>
                  <a:pt x="656514" y="513387"/>
                </a:cubicBezTo>
                <a:cubicBezTo>
                  <a:pt x="787194" y="513387"/>
                  <a:pt x="891254" y="561096"/>
                  <a:pt x="968695" y="656513"/>
                </a:cubicBezTo>
                <a:cubicBezTo>
                  <a:pt x="1046135" y="751931"/>
                  <a:pt x="1084855" y="877080"/>
                  <a:pt x="1084855" y="1031960"/>
                </a:cubicBezTo>
                <a:cubicBezTo>
                  <a:pt x="1084855" y="1128069"/>
                  <a:pt x="1062211" y="1216227"/>
                  <a:pt x="1016922" y="1296433"/>
                </a:cubicBezTo>
                <a:cubicBezTo>
                  <a:pt x="971633" y="1376639"/>
                  <a:pt x="908367" y="1439386"/>
                  <a:pt x="827124" y="1484675"/>
                </a:cubicBezTo>
                <a:cubicBezTo>
                  <a:pt x="745881" y="1529963"/>
                  <a:pt x="655822" y="1552608"/>
                  <a:pt x="556948" y="1552608"/>
                </a:cubicBezTo>
                <a:cubicBezTo>
                  <a:pt x="449776" y="1552608"/>
                  <a:pt x="354013" y="1528235"/>
                  <a:pt x="269658" y="1479489"/>
                </a:cubicBezTo>
                <a:cubicBezTo>
                  <a:pt x="185304" y="1430743"/>
                  <a:pt x="119618" y="1361081"/>
                  <a:pt x="72601" y="1270504"/>
                </a:cubicBezTo>
                <a:cubicBezTo>
                  <a:pt x="25583" y="1179926"/>
                  <a:pt x="1383" y="1075520"/>
                  <a:pt x="0" y="957286"/>
                </a:cubicBezTo>
                <a:lnTo>
                  <a:pt x="0" y="817271"/>
                </a:lnTo>
                <a:cubicBezTo>
                  <a:pt x="0" y="661699"/>
                  <a:pt x="33362" y="521857"/>
                  <a:pt x="100085" y="397746"/>
                </a:cubicBezTo>
                <a:cubicBezTo>
                  <a:pt x="166808" y="273634"/>
                  <a:pt x="262053" y="176315"/>
                  <a:pt x="385819" y="105789"/>
                </a:cubicBezTo>
                <a:cubicBezTo>
                  <a:pt x="509585" y="35263"/>
                  <a:pt x="646834" y="0"/>
                  <a:pt x="797566" y="0"/>
                </a:cubicBezTo>
                <a:close/>
                <a:moveTo>
                  <a:pt x="535168" y="783045"/>
                </a:moveTo>
                <a:cubicBezTo>
                  <a:pt x="488842" y="783045"/>
                  <a:pt x="450122" y="793719"/>
                  <a:pt x="419007" y="815067"/>
                </a:cubicBezTo>
                <a:cubicBezTo>
                  <a:pt x="387893" y="836415"/>
                  <a:pt x="364730" y="862581"/>
                  <a:pt x="349519" y="893566"/>
                </a:cubicBezTo>
                <a:lnTo>
                  <a:pt x="349519" y="997880"/>
                </a:lnTo>
                <a:cubicBezTo>
                  <a:pt x="349519" y="1187927"/>
                  <a:pt x="415550" y="1282950"/>
                  <a:pt x="547613" y="1282950"/>
                </a:cubicBezTo>
                <a:cubicBezTo>
                  <a:pt x="600854" y="1282950"/>
                  <a:pt x="645278" y="1259193"/>
                  <a:pt x="680887" y="1211678"/>
                </a:cubicBezTo>
                <a:cubicBezTo>
                  <a:pt x="716495" y="1164164"/>
                  <a:pt x="734300" y="1104604"/>
                  <a:pt x="734300" y="1032997"/>
                </a:cubicBezTo>
                <a:cubicBezTo>
                  <a:pt x="734300" y="959317"/>
                  <a:pt x="716150" y="899238"/>
                  <a:pt x="679850" y="852761"/>
                </a:cubicBezTo>
                <a:cubicBezTo>
                  <a:pt x="643549" y="806284"/>
                  <a:pt x="595322" y="783045"/>
                  <a:pt x="535168" y="783045"/>
                </a:cubicBezTo>
                <a:close/>
              </a:path>
            </a:pathLst>
          </a:custGeom>
          <a:solidFill>
            <a:srgbClr val="60170B"/>
          </a:solidFill>
          <a:ln cap="flat" cmpd="sng" w="101600">
            <a:solidFill>
              <a:srgbClr val="F0EE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5" name="Google Shape;1995;g29e745b8efd_1_2653"/>
          <p:cNvSpPr/>
          <p:nvPr/>
        </p:nvSpPr>
        <p:spPr>
          <a:xfrm>
            <a:off x="4351875" y="4239999"/>
            <a:ext cx="1054794" cy="2036001"/>
          </a:xfrm>
          <a:custGeom>
            <a:rect b="b" l="l" r="r" t="t"/>
            <a:pathLst>
              <a:path extrusionOk="0" h="1530828" w="1054794">
                <a:moveTo>
                  <a:pt x="121362" y="0"/>
                </a:moveTo>
                <a:lnTo>
                  <a:pt x="1003973" y="0"/>
                </a:lnTo>
                <a:lnTo>
                  <a:pt x="1003973" y="269658"/>
                </a:lnTo>
                <a:lnTo>
                  <a:pt x="405540" y="269658"/>
                </a:lnTo>
                <a:lnTo>
                  <a:pt x="371314" y="571711"/>
                </a:lnTo>
                <a:cubicBezTo>
                  <a:pt x="396206" y="557126"/>
                  <a:pt x="428876" y="544278"/>
                  <a:pt x="469325" y="533166"/>
                </a:cubicBezTo>
                <a:cubicBezTo>
                  <a:pt x="509773" y="522055"/>
                  <a:pt x="549358" y="516499"/>
                  <a:pt x="588078" y="516499"/>
                </a:cubicBezTo>
                <a:cubicBezTo>
                  <a:pt x="738118" y="516499"/>
                  <a:pt x="853414" y="560923"/>
                  <a:pt x="933966" y="649772"/>
                </a:cubicBezTo>
                <a:cubicBezTo>
                  <a:pt x="1014518" y="738621"/>
                  <a:pt x="1054794" y="863251"/>
                  <a:pt x="1054794" y="1023663"/>
                </a:cubicBezTo>
                <a:cubicBezTo>
                  <a:pt x="1054794" y="1120464"/>
                  <a:pt x="1033186" y="1208102"/>
                  <a:pt x="989972" y="1286580"/>
                </a:cubicBezTo>
                <a:cubicBezTo>
                  <a:pt x="946757" y="1365057"/>
                  <a:pt x="886084" y="1425384"/>
                  <a:pt x="807953" y="1467562"/>
                </a:cubicBezTo>
                <a:cubicBezTo>
                  <a:pt x="729821" y="1509739"/>
                  <a:pt x="637515" y="1530828"/>
                  <a:pt x="531035" y="1530828"/>
                </a:cubicBezTo>
                <a:cubicBezTo>
                  <a:pt x="436309" y="1530828"/>
                  <a:pt x="347460" y="1511311"/>
                  <a:pt x="264488" y="1472277"/>
                </a:cubicBezTo>
                <a:cubicBezTo>
                  <a:pt x="181517" y="1433244"/>
                  <a:pt x="116522" y="1379701"/>
                  <a:pt x="69505" y="1311649"/>
                </a:cubicBezTo>
                <a:cubicBezTo>
                  <a:pt x="22487" y="1243598"/>
                  <a:pt x="-675" y="1166741"/>
                  <a:pt x="16" y="1081079"/>
                </a:cubicBezTo>
                <a:lnTo>
                  <a:pt x="350571" y="1081079"/>
                </a:lnTo>
                <a:cubicBezTo>
                  <a:pt x="354029" y="1136275"/>
                  <a:pt x="371660" y="1180089"/>
                  <a:pt x="403466" y="1212521"/>
                </a:cubicBezTo>
                <a:cubicBezTo>
                  <a:pt x="435272" y="1244954"/>
                  <a:pt x="477103" y="1261170"/>
                  <a:pt x="528960" y="1261170"/>
                </a:cubicBezTo>
                <a:cubicBezTo>
                  <a:pt x="646504" y="1261170"/>
                  <a:pt x="705275" y="1174228"/>
                  <a:pt x="705275" y="1000344"/>
                </a:cubicBezTo>
                <a:cubicBezTo>
                  <a:pt x="705275" y="839575"/>
                  <a:pt x="633367" y="759191"/>
                  <a:pt x="489549" y="759191"/>
                </a:cubicBezTo>
                <a:cubicBezTo>
                  <a:pt x="407960" y="759191"/>
                  <a:pt x="347114" y="785411"/>
                  <a:pt x="307011" y="837852"/>
                </a:cubicBezTo>
                <a:lnTo>
                  <a:pt x="29056" y="772447"/>
                </a:lnTo>
                <a:lnTo>
                  <a:pt x="121362" y="0"/>
                </a:lnTo>
                <a:close/>
              </a:path>
            </a:pathLst>
          </a:custGeom>
          <a:solidFill>
            <a:srgbClr val="53622E"/>
          </a:solidFill>
          <a:ln cap="flat" cmpd="sng" w="101600">
            <a:solidFill>
              <a:srgbClr val="F0EE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6" name="Google Shape;1996;g29e745b8efd_1_2653"/>
          <p:cNvSpPr/>
          <p:nvPr/>
        </p:nvSpPr>
        <p:spPr>
          <a:xfrm>
            <a:off x="4336850" y="1348850"/>
            <a:ext cx="1084855" cy="1968447"/>
          </a:xfrm>
          <a:custGeom>
            <a:rect b="b" l="l" r="r" t="t"/>
            <a:pathLst>
              <a:path extrusionOk="0" h="1531865" w="1084855">
                <a:moveTo>
                  <a:pt x="538279" y="0"/>
                </a:moveTo>
                <a:cubicBezTo>
                  <a:pt x="701456" y="0"/>
                  <a:pt x="827124" y="37683"/>
                  <a:pt x="915281" y="113049"/>
                </a:cubicBezTo>
                <a:cubicBezTo>
                  <a:pt x="1003439" y="188415"/>
                  <a:pt x="1047517" y="296624"/>
                  <a:pt x="1047517" y="437676"/>
                </a:cubicBezTo>
                <a:cubicBezTo>
                  <a:pt x="1047517" y="497139"/>
                  <a:pt x="1036454" y="555046"/>
                  <a:pt x="1014329" y="611398"/>
                </a:cubicBezTo>
                <a:cubicBezTo>
                  <a:pt x="992203" y="667749"/>
                  <a:pt x="957804" y="726866"/>
                  <a:pt x="911133" y="788750"/>
                </a:cubicBezTo>
                <a:cubicBezTo>
                  <a:pt x="864461" y="850633"/>
                  <a:pt x="789268" y="933431"/>
                  <a:pt x="685553" y="1037146"/>
                </a:cubicBezTo>
                <a:lnTo>
                  <a:pt x="490570" y="1262207"/>
                </a:lnTo>
                <a:lnTo>
                  <a:pt x="1084855" y="1262207"/>
                </a:lnTo>
                <a:lnTo>
                  <a:pt x="1084855" y="1531865"/>
                </a:lnTo>
                <a:lnTo>
                  <a:pt x="31114" y="1531865"/>
                </a:lnTo>
                <a:lnTo>
                  <a:pt x="31114" y="1303693"/>
                </a:lnTo>
                <a:lnTo>
                  <a:pt x="516499" y="793417"/>
                </a:lnTo>
                <a:cubicBezTo>
                  <a:pt x="636116" y="657205"/>
                  <a:pt x="695925" y="548996"/>
                  <a:pt x="695925" y="468790"/>
                </a:cubicBezTo>
                <a:cubicBezTo>
                  <a:pt x="695925" y="403796"/>
                  <a:pt x="681750" y="354358"/>
                  <a:pt x="653402" y="320478"/>
                </a:cubicBezTo>
                <a:cubicBezTo>
                  <a:pt x="625053" y="286598"/>
                  <a:pt x="583913" y="269658"/>
                  <a:pt x="529981" y="269658"/>
                </a:cubicBezTo>
                <a:cubicBezTo>
                  <a:pt x="476741" y="269658"/>
                  <a:pt x="433527" y="292302"/>
                  <a:pt x="400338" y="337591"/>
                </a:cubicBezTo>
                <a:cubicBezTo>
                  <a:pt x="367149" y="382880"/>
                  <a:pt x="350555" y="439404"/>
                  <a:pt x="350555" y="507164"/>
                </a:cubicBezTo>
                <a:lnTo>
                  <a:pt x="0" y="507164"/>
                </a:lnTo>
                <a:cubicBezTo>
                  <a:pt x="0" y="414513"/>
                  <a:pt x="23163" y="328948"/>
                  <a:pt x="69489" y="250471"/>
                </a:cubicBezTo>
                <a:cubicBezTo>
                  <a:pt x="115814" y="171993"/>
                  <a:pt x="180117" y="110629"/>
                  <a:pt x="262398" y="66377"/>
                </a:cubicBezTo>
                <a:cubicBezTo>
                  <a:pt x="344678" y="22126"/>
                  <a:pt x="436638" y="0"/>
                  <a:pt x="538279" y="0"/>
                </a:cubicBezTo>
                <a:close/>
              </a:path>
            </a:pathLst>
          </a:custGeom>
          <a:solidFill>
            <a:srgbClr val="7C3606"/>
          </a:solidFill>
          <a:ln cap="flat" cmpd="sng" w="101600">
            <a:solidFill>
              <a:srgbClr val="F0EE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5"/>
                                        </p:tgtEl>
                                        <p:attrNameLst>
                                          <p:attrName>style.visibility</p:attrName>
                                        </p:attrNameLst>
                                      </p:cBhvr>
                                      <p:to>
                                        <p:strVal val="visible"/>
                                      </p:to>
                                    </p:set>
                                    <p:animEffect filter="fade" transition="in">
                                      <p:cBhvr>
                                        <p:cTn dur="1000"/>
                                        <p:tgtEl>
                                          <p:spTgt spid="1985"/>
                                        </p:tgtEl>
                                      </p:cBhvr>
                                    </p:animEffect>
                                  </p:childTnLst>
                                </p:cTn>
                              </p:par>
                              <p:par>
                                <p:cTn fill="hold" nodeType="withEffect" presetClass="entr" presetID="10" presetSubtype="0">
                                  <p:stCondLst>
                                    <p:cond delay="0"/>
                                  </p:stCondLst>
                                  <p:childTnLst>
                                    <p:set>
                                      <p:cBhvr>
                                        <p:cTn dur="1" fill="hold">
                                          <p:stCondLst>
                                            <p:cond delay="0"/>
                                          </p:stCondLst>
                                        </p:cTn>
                                        <p:tgtEl>
                                          <p:spTgt spid="1991"/>
                                        </p:tgtEl>
                                        <p:attrNameLst>
                                          <p:attrName>style.visibility</p:attrName>
                                        </p:attrNameLst>
                                      </p:cBhvr>
                                      <p:to>
                                        <p:strVal val="visible"/>
                                      </p:to>
                                    </p:set>
                                    <p:animEffect filter="fade" transition="in">
                                      <p:cBhvr>
                                        <p:cTn dur="1000"/>
                                        <p:tgtEl>
                                          <p:spTgt spid="1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6"/>
                                        </p:tgtEl>
                                        <p:attrNameLst>
                                          <p:attrName>style.visibility</p:attrName>
                                        </p:attrNameLst>
                                      </p:cBhvr>
                                      <p:to>
                                        <p:strVal val="visible"/>
                                      </p:to>
                                    </p:set>
                                    <p:animEffect filter="fade" transition="in">
                                      <p:cBhvr>
                                        <p:cTn dur="1000"/>
                                        <p:tgtEl>
                                          <p:spTgt spid="1986"/>
                                        </p:tgtEl>
                                      </p:cBhvr>
                                    </p:animEffect>
                                  </p:childTnLst>
                                </p:cTn>
                              </p:par>
                              <p:par>
                                <p:cTn fill="hold" nodeType="with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1000"/>
                                        <p:tgtEl>
                                          <p:spTgt spid="1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7"/>
                                        </p:tgtEl>
                                        <p:attrNameLst>
                                          <p:attrName>style.visibility</p:attrName>
                                        </p:attrNameLst>
                                      </p:cBhvr>
                                      <p:to>
                                        <p:strVal val="visible"/>
                                      </p:to>
                                    </p:set>
                                    <p:animEffect filter="fade" transition="in">
                                      <p:cBhvr>
                                        <p:cTn dur="1000"/>
                                        <p:tgtEl>
                                          <p:spTgt spid="1987"/>
                                        </p:tgtEl>
                                      </p:cBhvr>
                                    </p:animEffect>
                                  </p:childTnLst>
                                </p:cTn>
                              </p:par>
                              <p:par>
                                <p:cTn fill="hold" nodeType="with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1000"/>
                                        <p:tgtEl>
                                          <p:spTgt spid="1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gtEl>
                                        <p:attrNameLst>
                                          <p:attrName>style.visibility</p:attrName>
                                        </p:attrNameLst>
                                      </p:cBhvr>
                                      <p:to>
                                        <p:strVal val="visible"/>
                                      </p:to>
                                    </p:set>
                                    <p:animEffect filter="fade" transition="in">
                                      <p:cBhvr>
                                        <p:cTn dur="1000"/>
                                        <p:tgtEl>
                                          <p:spTgt spid="1988"/>
                                        </p:tgtEl>
                                      </p:cBhvr>
                                    </p:animEffect>
                                  </p:childTnLst>
                                </p:cTn>
                              </p:par>
                              <p:par>
                                <p:cTn fill="hold" nodeType="withEffect" presetClass="entr" presetID="10" presetSubtype="0">
                                  <p:stCondLst>
                                    <p:cond delay="0"/>
                                  </p:stCondLst>
                                  <p:childTnLst>
                                    <p:set>
                                      <p:cBhvr>
                                        <p:cTn dur="1" fill="hold">
                                          <p:stCondLst>
                                            <p:cond delay="0"/>
                                          </p:stCondLst>
                                        </p:cTn>
                                        <p:tgtEl>
                                          <p:spTgt spid="1992"/>
                                        </p:tgtEl>
                                        <p:attrNameLst>
                                          <p:attrName>style.visibility</p:attrName>
                                        </p:attrNameLst>
                                      </p:cBhvr>
                                      <p:to>
                                        <p:strVal val="visible"/>
                                      </p:to>
                                    </p:set>
                                    <p:animEffect filter="fade" transition="in">
                                      <p:cBhvr>
                                        <p:cTn dur="1000"/>
                                        <p:tgtEl>
                                          <p:spTgt spid="1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9"/>
                                        </p:tgtEl>
                                        <p:attrNameLst>
                                          <p:attrName>style.visibility</p:attrName>
                                        </p:attrNameLst>
                                      </p:cBhvr>
                                      <p:to>
                                        <p:strVal val="visible"/>
                                      </p:to>
                                    </p:set>
                                    <p:animEffect filter="fade" transition="in">
                                      <p:cBhvr>
                                        <p:cTn dur="1000"/>
                                        <p:tgtEl>
                                          <p:spTgt spid="1989"/>
                                        </p:tgtEl>
                                      </p:cBhvr>
                                    </p:animEffect>
                                  </p:childTnLst>
                                </p:cTn>
                              </p:par>
                              <p:par>
                                <p:cTn fill="hold" nodeType="with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1000"/>
                                        <p:tgtEl>
                                          <p:spTgt spid="19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0"/>
                                        </p:tgtEl>
                                        <p:attrNameLst>
                                          <p:attrName>style.visibility</p:attrName>
                                        </p:attrNameLst>
                                      </p:cBhvr>
                                      <p:to>
                                        <p:strVal val="visible"/>
                                      </p:to>
                                    </p:set>
                                    <p:animEffect filter="fade" transition="in">
                                      <p:cBhvr>
                                        <p:cTn dur="1000"/>
                                        <p:tgtEl>
                                          <p:spTgt spid="1990"/>
                                        </p:tgtEl>
                                      </p:cBhvr>
                                    </p:animEffect>
                                  </p:childTnLst>
                                </p:cTn>
                              </p:par>
                              <p:par>
                                <p:cTn fill="hold" nodeType="with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1000"/>
                                        <p:tgtEl>
                                          <p:spTgt spid="19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0" name="Shape 2000"/>
        <p:cNvGrpSpPr/>
        <p:nvPr/>
      </p:nvGrpSpPr>
      <p:grpSpPr>
        <a:xfrm>
          <a:off x="0" y="0"/>
          <a:ext cx="0" cy="0"/>
          <a:chOff x="0" y="0"/>
          <a:chExt cx="0" cy="0"/>
        </a:xfrm>
      </p:grpSpPr>
      <p:sp>
        <p:nvSpPr>
          <p:cNvPr id="2001" name="Google Shape;2001;g29e745b8efd_1_267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002" name="Google Shape;2002;g29e745b8efd_1_2671"/>
          <p:cNvSpPr txBox="1"/>
          <p:nvPr/>
        </p:nvSpPr>
        <p:spPr>
          <a:xfrm>
            <a:off x="843200" y="-27377"/>
            <a:ext cx="16256100" cy="6771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Ejecución de Sprint 1 a N: Kanban </a:t>
            </a:r>
            <a:r>
              <a:rPr b="1" i="0" lang="es-CO" sz="3600" u="none" cap="none" strike="noStrike">
                <a:solidFill>
                  <a:srgbClr val="377AF4"/>
                </a:solidFill>
                <a:latin typeface="Roboto"/>
                <a:ea typeface="Roboto"/>
                <a:cs typeface="Roboto"/>
                <a:sym typeface="Roboto"/>
                <a:extLst>
                  <a:ext uri="http://customooxmlschemas.google.com/">
                    <go:slidesCustomData xmlns:go="http://customooxmlschemas.google.com/" textRoundtripDataId="12"/>
                  </a:ext>
                </a:extLst>
              </a:rPr>
              <a:t>Sprint</a:t>
            </a:r>
            <a:endParaRPr b="0" i="0" sz="1900" u="none" cap="none" strike="noStrike">
              <a:solidFill>
                <a:srgbClr val="000000"/>
              </a:solidFill>
              <a:latin typeface="Arial"/>
              <a:ea typeface="Arial"/>
              <a:cs typeface="Arial"/>
              <a:sym typeface="Arial"/>
            </a:endParaRPr>
          </a:p>
        </p:txBody>
      </p:sp>
      <p:pic>
        <p:nvPicPr>
          <p:cNvPr id="2003" name="Google Shape;2003;g29e745b8efd_1_2671"/>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sp>
        <p:nvSpPr>
          <p:cNvPr id="2004" name="Google Shape;2004;g29e745b8efd_1_2671"/>
          <p:cNvSpPr txBox="1"/>
          <p:nvPr/>
        </p:nvSpPr>
        <p:spPr>
          <a:xfrm>
            <a:off x="656542" y="903892"/>
            <a:ext cx="10878900" cy="615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700"/>
              <a:buFont typeface="Arial"/>
              <a:buNone/>
            </a:pPr>
            <a:r>
              <a:rPr b="1" i="1" lang="es-CO" sz="1700" u="none" cap="none" strike="noStrike">
                <a:solidFill>
                  <a:srgbClr val="2F5496"/>
                </a:solidFill>
                <a:latin typeface="Roboto"/>
                <a:ea typeface="Roboto"/>
                <a:cs typeface="Roboto"/>
                <a:sym typeface="Roboto"/>
              </a:rPr>
              <a:t>“Kanban es un método para visualizar y administrar el flujo de Características y Capacidades desde la ideación hasta el análisis, la implementación y el lanzamiento a través del flujo de entrega continua”</a:t>
            </a:r>
            <a:endParaRPr b="0" i="0" sz="1500" u="none" cap="none" strike="noStrike">
              <a:solidFill>
                <a:srgbClr val="000000"/>
              </a:solidFill>
              <a:latin typeface="Roboto"/>
              <a:ea typeface="Roboto"/>
              <a:cs typeface="Roboto"/>
              <a:sym typeface="Roboto"/>
            </a:endParaRPr>
          </a:p>
        </p:txBody>
      </p:sp>
      <p:sp>
        <p:nvSpPr>
          <p:cNvPr id="2005" name="Google Shape;2005;g29e745b8efd_1_2671"/>
          <p:cNvSpPr txBox="1"/>
          <p:nvPr/>
        </p:nvSpPr>
        <p:spPr>
          <a:xfrm>
            <a:off x="9262877" y="2322025"/>
            <a:ext cx="2522700" cy="3540300"/>
          </a:xfrm>
          <a:prstGeom prst="rect">
            <a:avLst/>
          </a:prstGeom>
          <a:solidFill>
            <a:srgbClr val="D8E2F3"/>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chemeClr val="dk1"/>
                </a:solidFill>
                <a:latin typeface="Roboto"/>
                <a:ea typeface="Roboto"/>
                <a:cs typeface="Roboto"/>
                <a:sym typeface="Roboto"/>
              </a:rPr>
              <a:t>El sistema Kanban ayuda al equipo a adaptar la demanda a la capacidad en función de los límites y visualizar cuellos de botella en cada estado del proceso ayudando a identificar oportunidades de mejora. El sistema Kanban también incluye políticas que rigen la entrada y salida de elementos de trabajo en cada estado.</a:t>
            </a:r>
            <a:endParaRPr b="0" i="0" sz="1800" u="none" cap="none" strike="noStrike">
              <a:solidFill>
                <a:srgbClr val="000000"/>
              </a:solidFill>
              <a:latin typeface="Roboto"/>
              <a:ea typeface="Roboto"/>
              <a:cs typeface="Roboto"/>
              <a:sym typeface="Roboto"/>
            </a:endParaRPr>
          </a:p>
        </p:txBody>
      </p:sp>
      <p:pic>
        <p:nvPicPr>
          <p:cNvPr id="2006" name="Google Shape;2006;g29e745b8efd_1_2671"/>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pic>
        <p:nvPicPr>
          <p:cNvPr id="2007" name="Google Shape;2007;g29e745b8efd_1_2671"/>
          <p:cNvPicPr preferRelativeResize="0"/>
          <p:nvPr/>
        </p:nvPicPr>
        <p:blipFill rotWithShape="1">
          <a:blip r:embed="rId5">
            <a:alphaModFix/>
          </a:blip>
          <a:srcRect b="0" l="0" r="0" t="0"/>
          <a:stretch/>
        </p:blipFill>
        <p:spPr>
          <a:xfrm>
            <a:off x="272553" y="2028448"/>
            <a:ext cx="8686137" cy="35403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1" name="Shape 2011"/>
        <p:cNvGrpSpPr/>
        <p:nvPr/>
      </p:nvGrpSpPr>
      <p:grpSpPr>
        <a:xfrm>
          <a:off x="0" y="0"/>
          <a:ext cx="0" cy="0"/>
          <a:chOff x="0" y="0"/>
          <a:chExt cx="0" cy="0"/>
        </a:xfrm>
      </p:grpSpPr>
      <p:sp>
        <p:nvSpPr>
          <p:cNvPr id="2012" name="Google Shape;2012;g29e745b8efd_1_2681"/>
          <p:cNvSpPr txBox="1"/>
          <p:nvPr/>
        </p:nvSpPr>
        <p:spPr>
          <a:xfrm>
            <a:off x="4513749" y="720625"/>
            <a:ext cx="7487400" cy="6403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0" i="0" lang="es-CO" sz="1600" u="none" cap="none" strike="noStrike">
                <a:solidFill>
                  <a:srgbClr val="434343"/>
                </a:solidFill>
                <a:latin typeface="Roboto"/>
                <a:ea typeface="Roboto"/>
                <a:cs typeface="Roboto"/>
                <a:sym typeface="Roboto"/>
              </a:rPr>
              <a:t>En la planificación del sprint se definen las tareas a realizar  por el equipo que pueden estar relacionadas a (más no limitativas):</a:t>
            </a:r>
            <a:endParaRPr b="0" i="0" sz="1600" u="none" cap="none" strike="noStrike">
              <a:solidFill>
                <a:srgbClr val="434343"/>
              </a:solidFill>
              <a:latin typeface="Roboto"/>
              <a:ea typeface="Roboto"/>
              <a:cs typeface="Roboto"/>
              <a:sym typeface="Roboto"/>
            </a:endParaRPr>
          </a:p>
          <a:p>
            <a:pPr indent="-406400" lvl="0" marL="609600" marR="0" rtl="0" algn="l">
              <a:lnSpc>
                <a:spcPct val="100000"/>
              </a:lnSpc>
              <a:spcBef>
                <a:spcPts val="0"/>
              </a:spcBef>
              <a:spcAft>
                <a:spcPts val="0"/>
              </a:spcAft>
              <a:buClr>
                <a:srgbClr val="2A6AA0"/>
              </a:buClr>
              <a:buSzPts val="1600"/>
              <a:buFont typeface="Roboto"/>
              <a:buChar char="●"/>
            </a:pPr>
            <a:r>
              <a:rPr b="0" i="0" lang="es-CO" sz="1600" u="none" cap="none" strike="noStrike">
                <a:solidFill>
                  <a:srgbClr val="434343"/>
                </a:solidFill>
                <a:latin typeface="Roboto"/>
                <a:ea typeface="Roboto"/>
                <a:cs typeface="Roboto"/>
                <a:sym typeface="Roboto"/>
              </a:rPr>
              <a:t>Definición</a:t>
            </a:r>
            <a:endParaRPr b="0" i="0" sz="1600" u="none" cap="none" strike="noStrike">
              <a:solidFill>
                <a:srgbClr val="434343"/>
              </a:solidFill>
              <a:latin typeface="Roboto"/>
              <a:ea typeface="Roboto"/>
              <a:cs typeface="Roboto"/>
              <a:sym typeface="Roboto"/>
            </a:endParaRPr>
          </a:p>
          <a:p>
            <a:pPr indent="-406400" lvl="0" marL="609600" marR="0" rtl="0" algn="l">
              <a:lnSpc>
                <a:spcPct val="100000"/>
              </a:lnSpc>
              <a:spcBef>
                <a:spcPts val="0"/>
              </a:spcBef>
              <a:spcAft>
                <a:spcPts val="0"/>
              </a:spcAft>
              <a:buClr>
                <a:srgbClr val="2A6AA0"/>
              </a:buClr>
              <a:buSzPts val="1600"/>
              <a:buFont typeface="Roboto"/>
              <a:buChar char="●"/>
            </a:pPr>
            <a:r>
              <a:rPr b="0" i="0" lang="es-CO" sz="1600" u="none" cap="none" strike="noStrike">
                <a:solidFill>
                  <a:srgbClr val="434343"/>
                </a:solidFill>
                <a:latin typeface="Roboto"/>
                <a:ea typeface="Roboto"/>
                <a:cs typeface="Roboto"/>
                <a:sym typeface="Roboto"/>
              </a:rPr>
              <a:t>Desarrollo</a:t>
            </a:r>
            <a:endParaRPr b="0" i="0" sz="1600" u="none" cap="none" strike="noStrike">
              <a:solidFill>
                <a:srgbClr val="434343"/>
              </a:solidFill>
              <a:latin typeface="Roboto"/>
              <a:ea typeface="Roboto"/>
              <a:cs typeface="Roboto"/>
              <a:sym typeface="Roboto"/>
            </a:endParaRPr>
          </a:p>
          <a:p>
            <a:pPr indent="-406400" lvl="0" marL="609600" marR="0" rtl="0" algn="l">
              <a:lnSpc>
                <a:spcPct val="100000"/>
              </a:lnSpc>
              <a:spcBef>
                <a:spcPts val="0"/>
              </a:spcBef>
              <a:spcAft>
                <a:spcPts val="0"/>
              </a:spcAft>
              <a:buClr>
                <a:srgbClr val="2A6AA0"/>
              </a:buClr>
              <a:buSzPts val="1600"/>
              <a:buFont typeface="Roboto"/>
              <a:buChar char="●"/>
            </a:pPr>
            <a:r>
              <a:rPr b="0" i="0" lang="es-CO" sz="1600" u="none" cap="none" strike="noStrike">
                <a:solidFill>
                  <a:srgbClr val="434343"/>
                </a:solidFill>
                <a:latin typeface="Roboto"/>
                <a:ea typeface="Roboto"/>
                <a:cs typeface="Roboto"/>
                <a:sym typeface="Roboto"/>
              </a:rPr>
              <a:t>Pruebas</a:t>
            </a:r>
            <a:endParaRPr b="0" i="0" sz="1600" u="none" cap="none" strike="noStrike">
              <a:solidFill>
                <a:srgbClr val="434343"/>
              </a:solidFill>
              <a:latin typeface="Roboto"/>
              <a:ea typeface="Roboto"/>
              <a:cs typeface="Roboto"/>
              <a:sym typeface="Roboto"/>
            </a:endParaRPr>
          </a:p>
          <a:p>
            <a:pPr indent="-406400" lvl="0" marL="609600" marR="0" rtl="0" algn="l">
              <a:lnSpc>
                <a:spcPct val="100000"/>
              </a:lnSpc>
              <a:spcBef>
                <a:spcPts val="0"/>
              </a:spcBef>
              <a:spcAft>
                <a:spcPts val="0"/>
              </a:spcAft>
              <a:buClr>
                <a:srgbClr val="2A6AA0"/>
              </a:buClr>
              <a:buSzPts val="1600"/>
              <a:buFont typeface="Roboto"/>
              <a:buChar char="●"/>
            </a:pPr>
            <a:r>
              <a:rPr b="0" i="0" lang="es-CO" sz="1600" u="none" cap="none" strike="noStrike">
                <a:solidFill>
                  <a:srgbClr val="434343"/>
                </a:solidFill>
                <a:latin typeface="Roboto"/>
                <a:ea typeface="Roboto"/>
                <a:cs typeface="Roboto"/>
                <a:sym typeface="Roboto"/>
              </a:rPr>
              <a:t>Demo</a:t>
            </a:r>
            <a:endParaRPr b="0" i="0" sz="1600" u="none" cap="none" strike="noStrike">
              <a:solidFill>
                <a:srgbClr val="434343"/>
              </a:solidFill>
              <a:latin typeface="Roboto"/>
              <a:ea typeface="Roboto"/>
              <a:cs typeface="Roboto"/>
              <a:sym typeface="Roboto"/>
            </a:endParaRPr>
          </a:p>
          <a:p>
            <a:pPr indent="-406400" lvl="0" marL="609600" marR="0" rtl="0" algn="l">
              <a:lnSpc>
                <a:spcPct val="100000"/>
              </a:lnSpc>
              <a:spcBef>
                <a:spcPts val="0"/>
              </a:spcBef>
              <a:spcAft>
                <a:spcPts val="0"/>
              </a:spcAft>
              <a:buClr>
                <a:srgbClr val="2A6AA0"/>
              </a:buClr>
              <a:buSzPts val="1600"/>
              <a:buFont typeface="Roboto"/>
              <a:buChar char="●"/>
            </a:pPr>
            <a:r>
              <a:rPr b="0" i="0" lang="es-CO" sz="1600" u="none" cap="none" strike="noStrike">
                <a:solidFill>
                  <a:srgbClr val="434343"/>
                </a:solidFill>
                <a:latin typeface="Roboto"/>
                <a:ea typeface="Roboto"/>
                <a:cs typeface="Roboto"/>
                <a:sym typeface="Roboto"/>
              </a:rPr>
              <a:t>Despliegue</a:t>
            </a:r>
            <a:endParaRPr b="0" i="0" sz="1600" u="none" cap="none" strike="noStrike">
              <a:solidFill>
                <a:srgbClr val="434343"/>
              </a:solidFill>
              <a:latin typeface="Roboto"/>
              <a:ea typeface="Roboto"/>
              <a:cs typeface="Roboto"/>
              <a:sym typeface="Roboto"/>
            </a:endParaRPr>
          </a:p>
          <a:p>
            <a:pPr indent="-406400" lvl="0" marL="609600" marR="0" rtl="0" algn="l">
              <a:lnSpc>
                <a:spcPct val="100000"/>
              </a:lnSpc>
              <a:spcBef>
                <a:spcPts val="0"/>
              </a:spcBef>
              <a:spcAft>
                <a:spcPts val="0"/>
              </a:spcAft>
              <a:buClr>
                <a:srgbClr val="2A6AA0"/>
              </a:buClr>
              <a:buSzPts val="1600"/>
              <a:buFont typeface="Roboto"/>
              <a:buChar char="●"/>
            </a:pPr>
            <a:r>
              <a:rPr b="0" i="0" lang="es-CO" sz="1600" u="none" cap="none" strike="noStrike">
                <a:solidFill>
                  <a:srgbClr val="434343"/>
                </a:solidFill>
                <a:latin typeface="Roboto"/>
                <a:ea typeface="Roboto"/>
                <a:cs typeface="Roboto"/>
                <a:sym typeface="Roboto"/>
              </a:rPr>
              <a:t>Liberación</a:t>
            </a:r>
            <a:endParaRPr b="0" i="0" sz="1600" u="none" cap="none" strike="noStrike">
              <a:solidFill>
                <a:srgbClr val="434343"/>
              </a:solidFill>
              <a:latin typeface="Roboto"/>
              <a:ea typeface="Roboto"/>
              <a:cs typeface="Roboto"/>
              <a:sym typeface="Roboto"/>
            </a:endParaRPr>
          </a:p>
          <a:p>
            <a:pPr indent="-406400" lvl="0" marL="609600" marR="0" rtl="0" algn="l">
              <a:lnSpc>
                <a:spcPct val="100000"/>
              </a:lnSpc>
              <a:spcBef>
                <a:spcPts val="0"/>
              </a:spcBef>
              <a:spcAft>
                <a:spcPts val="0"/>
              </a:spcAft>
              <a:buClr>
                <a:srgbClr val="2A6AA0"/>
              </a:buClr>
              <a:buSzPts val="1600"/>
              <a:buFont typeface="Roboto"/>
              <a:buChar char="●"/>
            </a:pPr>
            <a:r>
              <a:rPr b="0" i="0" lang="es-CO" sz="1600" u="none" cap="none" strike="noStrike">
                <a:solidFill>
                  <a:srgbClr val="434343"/>
                </a:solidFill>
                <a:latin typeface="Roboto"/>
                <a:ea typeface="Roboto"/>
                <a:cs typeface="Roboto"/>
                <a:sym typeface="Roboto"/>
              </a:rPr>
              <a:t>Documentación</a:t>
            </a:r>
            <a:endParaRPr b="0" i="0" sz="16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6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i="0" lang="es-CO" sz="1600" u="none" cap="none" strike="noStrike">
                <a:solidFill>
                  <a:srgbClr val="01547A"/>
                </a:solidFill>
                <a:latin typeface="Roboto"/>
                <a:ea typeface="Roboto"/>
                <a:cs typeface="Roboto"/>
                <a:sym typeface="Roboto"/>
              </a:rPr>
              <a:t>Considerando que las mismas se realicen empleando prácticas que permitan mejorar el flujo de trabajo del equipo y con pensamiento de integración contínua y despliegue continúo, buscando que el sprint genere algún producto de valor al negocio, de no ser así por lo menos lograr obtener una demo en el sprint. Dependerá de la naturaleza del proyecto lograr este mínimo entregable por sprint.</a:t>
            </a:r>
            <a:endParaRPr b="1" i="0" sz="1600" u="none" cap="none" strike="noStrike">
              <a:solidFill>
                <a:srgbClr val="01547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6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s-CO" sz="1600" u="none" cap="none" strike="noStrike">
                <a:solidFill>
                  <a:srgbClr val="434343"/>
                </a:solidFill>
                <a:latin typeface="Roboto"/>
                <a:ea typeface="Roboto"/>
                <a:cs typeface="Roboto"/>
                <a:sym typeface="Roboto"/>
              </a:rPr>
              <a:t>Se da seguimiento mediante los Dailys Scrum..</a:t>
            </a:r>
            <a:endParaRPr b="0" i="0" sz="16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6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s-CO" sz="1600" u="none" cap="none" strike="noStrike">
                <a:solidFill>
                  <a:srgbClr val="434343"/>
                </a:solidFill>
                <a:latin typeface="Roboto"/>
                <a:ea typeface="Roboto"/>
                <a:cs typeface="Roboto"/>
                <a:sym typeface="Roboto"/>
              </a:rPr>
              <a:t>Si existe más de un flujo ágil, se deben definir Leaps Meeting entre equipos. El equipo que trabaja activamente en los diferentes flujos es el responsable de coordinarse con otros equipos, de ser necesario una coordinación asignada, que sean los líderes de proyectos los responsables en coordinación previa con el equipo de su flujo ágil.</a:t>
            </a:r>
            <a:endParaRPr b="0" i="0" sz="1600" u="none" cap="none" strike="noStrike">
              <a:solidFill>
                <a:srgbClr val="99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600" u="none" cap="none" strike="noStrike">
              <a:solidFill>
                <a:srgbClr val="990000"/>
              </a:solidFill>
              <a:latin typeface="Roboto"/>
              <a:ea typeface="Roboto"/>
              <a:cs typeface="Roboto"/>
              <a:sym typeface="Roboto"/>
            </a:endParaRPr>
          </a:p>
        </p:txBody>
      </p:sp>
      <p:sp>
        <p:nvSpPr>
          <p:cNvPr id="2013" name="Google Shape;2013;g29e745b8efd_1_268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014" name="Google Shape;2014;g29e745b8efd_1_2681"/>
          <p:cNvSpPr txBox="1"/>
          <p:nvPr/>
        </p:nvSpPr>
        <p:spPr>
          <a:xfrm>
            <a:off x="843200" y="-27377"/>
            <a:ext cx="16256100" cy="6771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Ejecución de Sprint 1 a N: Tareas</a:t>
            </a:r>
            <a:endParaRPr b="0" i="0" sz="1900" u="none" cap="none" strike="noStrike">
              <a:solidFill>
                <a:srgbClr val="000000"/>
              </a:solidFill>
              <a:latin typeface="Arial"/>
              <a:ea typeface="Arial"/>
              <a:cs typeface="Arial"/>
              <a:sym typeface="Arial"/>
            </a:endParaRPr>
          </a:p>
        </p:txBody>
      </p:sp>
      <p:pic>
        <p:nvPicPr>
          <p:cNvPr id="2015" name="Google Shape;2015;g29e745b8efd_1_2681"/>
          <p:cNvPicPr preferRelativeResize="0"/>
          <p:nvPr/>
        </p:nvPicPr>
        <p:blipFill rotWithShape="1">
          <a:blip r:embed="rId3">
            <a:alphaModFix/>
          </a:blip>
          <a:srcRect b="0" l="0" r="0" t="0"/>
          <a:stretch/>
        </p:blipFill>
        <p:spPr>
          <a:xfrm>
            <a:off x="561500" y="1485648"/>
            <a:ext cx="3524250" cy="4076700"/>
          </a:xfrm>
          <a:prstGeom prst="rect">
            <a:avLst/>
          </a:prstGeom>
          <a:noFill/>
          <a:ln>
            <a:noFill/>
          </a:ln>
        </p:spPr>
      </p:pic>
      <p:sp>
        <p:nvSpPr>
          <p:cNvPr id="2016" name="Google Shape;2016;g29e745b8efd_1_2681"/>
          <p:cNvSpPr/>
          <p:nvPr/>
        </p:nvSpPr>
        <p:spPr>
          <a:xfrm>
            <a:off x="1320800" y="2201325"/>
            <a:ext cx="1947300" cy="3285000"/>
          </a:xfrm>
          <a:prstGeom prst="ellipse">
            <a:avLst/>
          </a:prstGeom>
          <a:noFill/>
          <a:ln cap="flat" cmpd="sng" w="38100">
            <a:solidFill>
              <a:srgbClr val="C130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7" name="Google Shape;2017;g29e745b8efd_1_2681"/>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1" name="Shape 2021"/>
        <p:cNvGrpSpPr/>
        <p:nvPr/>
      </p:nvGrpSpPr>
      <p:grpSpPr>
        <a:xfrm>
          <a:off x="0" y="0"/>
          <a:ext cx="0" cy="0"/>
          <a:chOff x="0" y="0"/>
          <a:chExt cx="0" cy="0"/>
        </a:xfrm>
      </p:grpSpPr>
      <p:sp>
        <p:nvSpPr>
          <p:cNvPr id="2022" name="Google Shape;2022;g29e745b8efd_1_2690"/>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023" name="Google Shape;2023;g29e745b8efd_1_2690"/>
          <p:cNvSpPr txBox="1"/>
          <p:nvPr/>
        </p:nvSpPr>
        <p:spPr>
          <a:xfrm>
            <a:off x="843200" y="-27377"/>
            <a:ext cx="16256100" cy="6465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400"/>
              <a:buFont typeface="Arial"/>
              <a:buNone/>
            </a:pPr>
            <a:r>
              <a:rPr b="1" i="0" lang="es-CO" sz="3400" u="none" cap="none" strike="noStrike">
                <a:solidFill>
                  <a:srgbClr val="377AF4"/>
                </a:solidFill>
                <a:latin typeface="Roboto"/>
                <a:ea typeface="Roboto"/>
                <a:cs typeface="Roboto"/>
                <a:sym typeface="Roboto"/>
              </a:rPr>
              <a:t>Habilidades y/o prácticas: Integración continua</a:t>
            </a:r>
            <a:endParaRPr b="0" i="0" sz="1700" u="none" cap="none" strike="noStrike">
              <a:solidFill>
                <a:srgbClr val="000000"/>
              </a:solidFill>
              <a:latin typeface="Arial"/>
              <a:ea typeface="Arial"/>
              <a:cs typeface="Arial"/>
              <a:sym typeface="Arial"/>
            </a:endParaRPr>
          </a:p>
        </p:txBody>
      </p:sp>
      <p:pic>
        <p:nvPicPr>
          <p:cNvPr id="2024" name="Google Shape;2024;g29e745b8efd_1_2690"/>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sp>
        <p:nvSpPr>
          <p:cNvPr id="2025" name="Google Shape;2025;g29e745b8efd_1_2690"/>
          <p:cNvSpPr/>
          <p:nvPr/>
        </p:nvSpPr>
        <p:spPr>
          <a:xfrm>
            <a:off x="1344361" y="899150"/>
            <a:ext cx="9706200" cy="1616400"/>
          </a:xfrm>
          <a:prstGeom prst="rightArrow">
            <a:avLst>
              <a:gd fmla="val 50000" name="adj1"/>
              <a:gd fmla="val 50000" name="adj2"/>
            </a:avLst>
          </a:prstGeom>
          <a:solidFill>
            <a:srgbClr val="FFEECA"/>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26" name="Google Shape;2026;g29e745b8efd_1_2690"/>
          <p:cNvSpPr/>
          <p:nvPr/>
        </p:nvSpPr>
        <p:spPr>
          <a:xfrm>
            <a:off x="493624" y="1384020"/>
            <a:ext cx="2748900" cy="646500"/>
          </a:xfrm>
          <a:prstGeom prst="roundRect">
            <a:avLst>
              <a:gd fmla="val 16667" name="adj"/>
            </a:avLst>
          </a:prstGeom>
          <a:gradFill>
            <a:gsLst>
              <a:gs pos="0">
                <a:srgbClr val="FFFF74"/>
              </a:gs>
              <a:gs pos="35000">
                <a:srgbClr val="FFFF9F"/>
              </a:gs>
              <a:gs pos="100000">
                <a:srgbClr val="FFFFD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27" name="Google Shape;2027;g29e745b8efd_1_2690"/>
          <p:cNvSpPr txBox="1"/>
          <p:nvPr/>
        </p:nvSpPr>
        <p:spPr>
          <a:xfrm>
            <a:off x="530716" y="14155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Desarrollar</a:t>
            </a:r>
            <a:endParaRPr b="0" i="0" sz="2000" u="none" cap="none" strike="noStrike">
              <a:solidFill>
                <a:srgbClr val="000000"/>
              </a:solidFill>
              <a:latin typeface="Roboto"/>
              <a:ea typeface="Roboto"/>
              <a:cs typeface="Roboto"/>
              <a:sym typeface="Roboto"/>
            </a:endParaRPr>
          </a:p>
        </p:txBody>
      </p:sp>
      <p:sp>
        <p:nvSpPr>
          <p:cNvPr id="2028" name="Google Shape;2028;g29e745b8efd_1_2690"/>
          <p:cNvSpPr/>
          <p:nvPr/>
        </p:nvSpPr>
        <p:spPr>
          <a:xfrm>
            <a:off x="3379970" y="1384020"/>
            <a:ext cx="2748900" cy="646500"/>
          </a:xfrm>
          <a:prstGeom prst="roundRect">
            <a:avLst>
              <a:gd fmla="val 16667" name="adj"/>
            </a:avLst>
          </a:prstGeom>
          <a:gradFill>
            <a:gsLst>
              <a:gs pos="0">
                <a:srgbClr val="80FFFF"/>
              </a:gs>
              <a:gs pos="35000">
                <a:srgbClr val="A7FFFF"/>
              </a:gs>
              <a:gs pos="100000">
                <a:srgbClr val="DAFF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29" name="Google Shape;2029;g29e745b8efd_1_2690"/>
          <p:cNvSpPr txBox="1"/>
          <p:nvPr/>
        </p:nvSpPr>
        <p:spPr>
          <a:xfrm>
            <a:off x="3417062" y="14155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Compilar</a:t>
            </a:r>
            <a:endParaRPr b="0" i="0" sz="2000" u="none" cap="none" strike="noStrike">
              <a:solidFill>
                <a:srgbClr val="000000"/>
              </a:solidFill>
              <a:latin typeface="Roboto"/>
              <a:ea typeface="Roboto"/>
              <a:cs typeface="Roboto"/>
              <a:sym typeface="Roboto"/>
            </a:endParaRPr>
          </a:p>
        </p:txBody>
      </p:sp>
      <p:sp>
        <p:nvSpPr>
          <p:cNvPr id="2030" name="Google Shape;2030;g29e745b8efd_1_2690"/>
          <p:cNvSpPr/>
          <p:nvPr/>
        </p:nvSpPr>
        <p:spPr>
          <a:xfrm>
            <a:off x="6266314" y="1384020"/>
            <a:ext cx="2748900" cy="646500"/>
          </a:xfrm>
          <a:prstGeom prst="roundRect">
            <a:avLst>
              <a:gd fmla="val 16667" name="adj"/>
            </a:avLst>
          </a:prstGeom>
          <a:gradFill>
            <a:gsLst>
              <a:gs pos="0">
                <a:srgbClr val="79D7FF"/>
              </a:gs>
              <a:gs pos="35000">
                <a:srgbClr val="A2E2FF"/>
              </a:gs>
              <a:gs pos="100000">
                <a:srgbClr val="D9F1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31" name="Google Shape;2031;g29e745b8efd_1_2690"/>
          <p:cNvSpPr txBox="1"/>
          <p:nvPr/>
        </p:nvSpPr>
        <p:spPr>
          <a:xfrm>
            <a:off x="6303406" y="14155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Pruebas</a:t>
            </a:r>
            <a:endParaRPr b="0" i="0" sz="2000" u="none" cap="none" strike="noStrike">
              <a:solidFill>
                <a:srgbClr val="414042"/>
              </a:solidFill>
              <a:latin typeface="Roboto"/>
              <a:ea typeface="Roboto"/>
              <a:cs typeface="Roboto"/>
              <a:sym typeface="Roboto"/>
            </a:endParaRPr>
          </a:p>
        </p:txBody>
      </p:sp>
      <p:sp>
        <p:nvSpPr>
          <p:cNvPr id="2032" name="Google Shape;2032;g29e745b8efd_1_2690"/>
          <p:cNvSpPr/>
          <p:nvPr/>
        </p:nvSpPr>
        <p:spPr>
          <a:xfrm>
            <a:off x="9152659" y="1384020"/>
            <a:ext cx="2748900" cy="646500"/>
          </a:xfrm>
          <a:prstGeom prst="roundRect">
            <a:avLst>
              <a:gd fmla="val 16667" name="adj"/>
            </a:avLst>
          </a:prstGeom>
          <a:gradFill>
            <a:gsLst>
              <a:gs pos="0">
                <a:srgbClr val="A8BDDD"/>
              </a:gs>
              <a:gs pos="35000">
                <a:srgbClr val="C3CFE7"/>
              </a:gs>
              <a:gs pos="100000">
                <a:srgbClr val="E8EBF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33" name="Google Shape;2033;g29e745b8efd_1_2690"/>
          <p:cNvSpPr txBox="1"/>
          <p:nvPr/>
        </p:nvSpPr>
        <p:spPr>
          <a:xfrm>
            <a:off x="9189750" y="14155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Preproducción</a:t>
            </a:r>
            <a:endParaRPr b="0" i="0" sz="2000" u="none" cap="none" strike="noStrike">
              <a:solidFill>
                <a:srgbClr val="414042"/>
              </a:solidFill>
              <a:latin typeface="Roboto"/>
              <a:ea typeface="Roboto"/>
              <a:cs typeface="Roboto"/>
              <a:sym typeface="Roboto"/>
            </a:endParaRPr>
          </a:p>
        </p:txBody>
      </p:sp>
      <p:sp>
        <p:nvSpPr>
          <p:cNvPr id="2034" name="Google Shape;2034;g29e745b8efd_1_2690"/>
          <p:cNvSpPr/>
          <p:nvPr/>
        </p:nvSpPr>
        <p:spPr>
          <a:xfrm>
            <a:off x="493625" y="2222225"/>
            <a:ext cx="2748900" cy="1385400"/>
          </a:xfrm>
          <a:prstGeom prst="roundRect">
            <a:avLst>
              <a:gd fmla="val 16667" name="adj"/>
            </a:avLst>
          </a:prstGeom>
          <a:gradFill>
            <a:gsLst>
              <a:gs pos="0">
                <a:srgbClr val="FFFF74"/>
              </a:gs>
              <a:gs pos="35000">
                <a:srgbClr val="FFFF9F"/>
              </a:gs>
              <a:gs pos="100000">
                <a:srgbClr val="FFFFD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35" name="Google Shape;2035;g29e745b8efd_1_2690"/>
          <p:cNvSpPr txBox="1"/>
          <p:nvPr/>
        </p:nvSpPr>
        <p:spPr>
          <a:xfrm>
            <a:off x="530717" y="2289853"/>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414042"/>
                </a:solidFill>
                <a:latin typeface="Roboto"/>
                <a:ea typeface="Roboto"/>
                <a:cs typeface="Roboto"/>
                <a:sym typeface="Roboto"/>
              </a:rPr>
              <a:t>Cubre las habilidades necesarias para implementar historias de usuario y comprometer el código y los componentes de la aplicación</a:t>
            </a:r>
            <a:endParaRPr b="0" i="0" sz="2000" u="none" cap="none" strike="noStrike">
              <a:solidFill>
                <a:srgbClr val="000000"/>
              </a:solidFill>
              <a:latin typeface="Roboto"/>
              <a:ea typeface="Roboto"/>
              <a:cs typeface="Roboto"/>
              <a:sym typeface="Roboto"/>
            </a:endParaRPr>
          </a:p>
        </p:txBody>
      </p:sp>
      <p:sp>
        <p:nvSpPr>
          <p:cNvPr id="2036" name="Google Shape;2036;g29e745b8efd_1_2690"/>
          <p:cNvSpPr/>
          <p:nvPr/>
        </p:nvSpPr>
        <p:spPr>
          <a:xfrm>
            <a:off x="417425" y="3690325"/>
            <a:ext cx="2748900" cy="3119400"/>
          </a:xfrm>
          <a:prstGeom prst="roundRect">
            <a:avLst>
              <a:gd fmla="val 16667" name="adj"/>
            </a:avLst>
          </a:prstGeom>
          <a:gradFill>
            <a:gsLst>
              <a:gs pos="0">
                <a:srgbClr val="FFFF74"/>
              </a:gs>
              <a:gs pos="35000">
                <a:srgbClr val="FFFF9F"/>
              </a:gs>
              <a:gs pos="100000">
                <a:srgbClr val="FFFFD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037" name="Google Shape;2037;g29e745b8efd_1_2690"/>
          <p:cNvSpPr txBox="1"/>
          <p:nvPr/>
        </p:nvSpPr>
        <p:spPr>
          <a:xfrm>
            <a:off x="454517" y="3842602"/>
            <a:ext cx="2674800" cy="28140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División de características en las historias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Desarrollo guiado por pruebas (TDD)</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Control de versiones </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Calidad incorporada (Built in Quality)</a:t>
            </a:r>
            <a:endParaRPr b="0" i="0" sz="1600" u="none" cap="none" strike="noStrike">
              <a:solidFill>
                <a:srgbClr val="414042"/>
              </a:solidFill>
              <a:latin typeface="Roboto"/>
              <a:ea typeface="Roboto"/>
              <a:cs typeface="Roboto"/>
              <a:sym typeface="Roboto"/>
            </a:endParaRPr>
          </a:p>
        </p:txBody>
      </p:sp>
      <p:sp>
        <p:nvSpPr>
          <p:cNvPr id="2038" name="Google Shape;2038;g29e745b8efd_1_2690"/>
          <p:cNvSpPr/>
          <p:nvPr/>
        </p:nvSpPr>
        <p:spPr>
          <a:xfrm>
            <a:off x="3379975" y="2222230"/>
            <a:ext cx="2748900" cy="1385400"/>
          </a:xfrm>
          <a:prstGeom prst="roundRect">
            <a:avLst>
              <a:gd fmla="val 16667" name="adj"/>
            </a:avLst>
          </a:prstGeom>
          <a:gradFill>
            <a:gsLst>
              <a:gs pos="0">
                <a:srgbClr val="80FFFF"/>
              </a:gs>
              <a:gs pos="35000">
                <a:srgbClr val="A7FFFF"/>
              </a:gs>
              <a:gs pos="100000">
                <a:srgbClr val="DAFF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39" name="Google Shape;2039;g29e745b8efd_1_2690"/>
          <p:cNvSpPr txBox="1"/>
          <p:nvPr/>
        </p:nvSpPr>
        <p:spPr>
          <a:xfrm>
            <a:off x="3417067" y="2289858"/>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414042"/>
                </a:solidFill>
                <a:latin typeface="Roboto"/>
                <a:ea typeface="Roboto"/>
                <a:cs typeface="Roboto"/>
                <a:sym typeface="Roboto"/>
              </a:rPr>
              <a:t>Cubre las habilidades necesarias para crear binarios desplegables y fusionar las ramas de desarrollo</a:t>
            </a:r>
            <a:endParaRPr b="0" i="0" sz="2000" u="none" cap="none" strike="noStrike">
              <a:solidFill>
                <a:srgbClr val="000000"/>
              </a:solidFill>
              <a:latin typeface="Roboto"/>
              <a:ea typeface="Roboto"/>
              <a:cs typeface="Roboto"/>
              <a:sym typeface="Roboto"/>
            </a:endParaRPr>
          </a:p>
        </p:txBody>
      </p:sp>
      <p:sp>
        <p:nvSpPr>
          <p:cNvPr id="2040" name="Google Shape;2040;g29e745b8efd_1_2690"/>
          <p:cNvSpPr/>
          <p:nvPr/>
        </p:nvSpPr>
        <p:spPr>
          <a:xfrm>
            <a:off x="3379975" y="3771985"/>
            <a:ext cx="2748900" cy="3037800"/>
          </a:xfrm>
          <a:prstGeom prst="roundRect">
            <a:avLst>
              <a:gd fmla="val 16667" name="adj"/>
            </a:avLst>
          </a:prstGeom>
          <a:gradFill>
            <a:gsLst>
              <a:gs pos="0">
                <a:srgbClr val="80FFFF"/>
              </a:gs>
              <a:gs pos="35000">
                <a:srgbClr val="A7FFFF"/>
              </a:gs>
              <a:gs pos="100000">
                <a:srgbClr val="DAFF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041" name="Google Shape;2041;g29e745b8efd_1_2690"/>
          <p:cNvSpPr txBox="1"/>
          <p:nvPr/>
        </p:nvSpPr>
        <p:spPr>
          <a:xfrm>
            <a:off x="3417067" y="3920274"/>
            <a:ext cx="2674800" cy="27405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Integración contínua del código</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Automatización de compilación y pruebas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Seguridad de la aplicación</a:t>
            </a:r>
            <a:endParaRPr b="0" i="0" sz="1600" u="none" cap="none" strike="noStrike">
              <a:solidFill>
                <a:srgbClr val="414042"/>
              </a:solidFill>
              <a:latin typeface="Roboto"/>
              <a:ea typeface="Roboto"/>
              <a:cs typeface="Roboto"/>
              <a:sym typeface="Roboto"/>
            </a:endParaRPr>
          </a:p>
        </p:txBody>
      </p:sp>
      <p:sp>
        <p:nvSpPr>
          <p:cNvPr id="2042" name="Google Shape;2042;g29e745b8efd_1_2690"/>
          <p:cNvSpPr/>
          <p:nvPr/>
        </p:nvSpPr>
        <p:spPr>
          <a:xfrm>
            <a:off x="6266325" y="2222231"/>
            <a:ext cx="2748900" cy="1385400"/>
          </a:xfrm>
          <a:prstGeom prst="roundRect">
            <a:avLst>
              <a:gd fmla="val 16667" name="adj"/>
            </a:avLst>
          </a:prstGeom>
          <a:gradFill>
            <a:gsLst>
              <a:gs pos="0">
                <a:srgbClr val="79D7FF"/>
              </a:gs>
              <a:gs pos="35000">
                <a:srgbClr val="A2E2FF"/>
              </a:gs>
              <a:gs pos="100000">
                <a:srgbClr val="D9F1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43" name="Google Shape;2043;g29e745b8efd_1_2690"/>
          <p:cNvSpPr txBox="1"/>
          <p:nvPr/>
        </p:nvSpPr>
        <p:spPr>
          <a:xfrm>
            <a:off x="6303417" y="2289859"/>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414042"/>
                </a:solidFill>
                <a:latin typeface="Roboto"/>
                <a:ea typeface="Roboto"/>
                <a:cs typeface="Roboto"/>
                <a:sym typeface="Roboto"/>
              </a:rPr>
              <a:t>Cubre las habilidades necesarias para validar la solución en el entorno de prueba</a:t>
            </a:r>
            <a:endParaRPr b="0" i="0" sz="2000" u="none" cap="none" strike="noStrike">
              <a:solidFill>
                <a:srgbClr val="414042"/>
              </a:solidFill>
              <a:latin typeface="Roboto"/>
              <a:ea typeface="Roboto"/>
              <a:cs typeface="Roboto"/>
              <a:sym typeface="Roboto"/>
            </a:endParaRPr>
          </a:p>
        </p:txBody>
      </p:sp>
      <p:sp>
        <p:nvSpPr>
          <p:cNvPr id="2044" name="Google Shape;2044;g29e745b8efd_1_2690"/>
          <p:cNvSpPr/>
          <p:nvPr/>
        </p:nvSpPr>
        <p:spPr>
          <a:xfrm>
            <a:off x="6266325" y="3771977"/>
            <a:ext cx="2748900" cy="3037800"/>
          </a:xfrm>
          <a:prstGeom prst="roundRect">
            <a:avLst>
              <a:gd fmla="val 16667" name="adj"/>
            </a:avLst>
          </a:prstGeom>
          <a:gradFill>
            <a:gsLst>
              <a:gs pos="0">
                <a:srgbClr val="79D7FF"/>
              </a:gs>
              <a:gs pos="35000">
                <a:srgbClr val="A2E2FF"/>
              </a:gs>
              <a:gs pos="100000">
                <a:srgbClr val="D9F1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045" name="Google Shape;2045;g29e745b8efd_1_2690"/>
          <p:cNvSpPr txBox="1"/>
          <p:nvPr/>
        </p:nvSpPr>
        <p:spPr>
          <a:xfrm>
            <a:off x="6303417" y="3920269"/>
            <a:ext cx="2674800" cy="27405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Congruencia del entorno de prueba y producción</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Automatización de pruebas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Gestión de datos de prueba</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Servicio de virtualización</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Pruebas de requisitos no funcionales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Integración contínua con los proveedores</a:t>
            </a:r>
            <a:endParaRPr b="0" i="0" sz="1600" u="none" cap="none" strike="noStrike">
              <a:solidFill>
                <a:srgbClr val="414042"/>
              </a:solidFill>
              <a:latin typeface="Roboto"/>
              <a:ea typeface="Roboto"/>
              <a:cs typeface="Roboto"/>
              <a:sym typeface="Roboto"/>
            </a:endParaRPr>
          </a:p>
        </p:txBody>
      </p:sp>
      <p:sp>
        <p:nvSpPr>
          <p:cNvPr id="2046" name="Google Shape;2046;g29e745b8efd_1_2690"/>
          <p:cNvSpPr/>
          <p:nvPr/>
        </p:nvSpPr>
        <p:spPr>
          <a:xfrm>
            <a:off x="9152650" y="2222231"/>
            <a:ext cx="2748900" cy="1385400"/>
          </a:xfrm>
          <a:prstGeom prst="roundRect">
            <a:avLst>
              <a:gd fmla="val 16667" name="adj"/>
            </a:avLst>
          </a:prstGeom>
          <a:gradFill>
            <a:gsLst>
              <a:gs pos="0">
                <a:srgbClr val="A8BDDD"/>
              </a:gs>
              <a:gs pos="35000">
                <a:srgbClr val="C3CFE7"/>
              </a:gs>
              <a:gs pos="100000">
                <a:srgbClr val="E8EBF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47" name="Google Shape;2047;g29e745b8efd_1_2690"/>
          <p:cNvSpPr txBox="1"/>
          <p:nvPr/>
        </p:nvSpPr>
        <p:spPr>
          <a:xfrm>
            <a:off x="9189741" y="2289858"/>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414042"/>
                </a:solidFill>
                <a:latin typeface="Roboto"/>
                <a:ea typeface="Roboto"/>
                <a:cs typeface="Roboto"/>
                <a:sym typeface="Roboto"/>
              </a:rPr>
              <a:t>Cubre las habilidades para alojar y validar la solución en un entorno de prueba, antes de la producción</a:t>
            </a:r>
            <a:endParaRPr b="0" i="0" sz="2000" u="none" cap="none" strike="noStrike">
              <a:solidFill>
                <a:srgbClr val="414042"/>
              </a:solidFill>
              <a:latin typeface="Roboto"/>
              <a:ea typeface="Roboto"/>
              <a:cs typeface="Roboto"/>
              <a:sym typeface="Roboto"/>
            </a:endParaRPr>
          </a:p>
        </p:txBody>
      </p:sp>
      <p:sp>
        <p:nvSpPr>
          <p:cNvPr id="2048" name="Google Shape;2048;g29e745b8efd_1_2690"/>
          <p:cNvSpPr/>
          <p:nvPr/>
        </p:nvSpPr>
        <p:spPr>
          <a:xfrm>
            <a:off x="9152650" y="3771977"/>
            <a:ext cx="2748900" cy="3037800"/>
          </a:xfrm>
          <a:prstGeom prst="roundRect">
            <a:avLst>
              <a:gd fmla="val 16667" name="adj"/>
            </a:avLst>
          </a:prstGeom>
          <a:gradFill>
            <a:gsLst>
              <a:gs pos="0">
                <a:srgbClr val="A8BDDD"/>
              </a:gs>
              <a:gs pos="35000">
                <a:srgbClr val="C3CFE7"/>
              </a:gs>
              <a:gs pos="100000">
                <a:srgbClr val="E8EBF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049" name="Google Shape;2049;g29e745b8efd_1_2690"/>
          <p:cNvSpPr txBox="1"/>
          <p:nvPr/>
        </p:nvSpPr>
        <p:spPr>
          <a:xfrm>
            <a:off x="9189741" y="3920269"/>
            <a:ext cx="2674800" cy="27405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Integración frecuente</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Hacer visibles los resultados de la integración</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Reparar las integraciones fallidas es una prioridad</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Desarrolle y mantenga una infraestructura adecuada</a:t>
            </a:r>
            <a:endParaRPr b="0" i="0" sz="1600" u="none" cap="none" strike="noStrike">
              <a:solidFill>
                <a:srgbClr val="414042"/>
              </a:solidFill>
              <a:latin typeface="Roboto"/>
              <a:ea typeface="Roboto"/>
              <a:cs typeface="Roboto"/>
              <a:sym typeface="Roboto"/>
            </a:endParaRPr>
          </a:p>
        </p:txBody>
      </p:sp>
      <p:sp>
        <p:nvSpPr>
          <p:cNvPr id="2050" name="Google Shape;2050;g29e745b8efd_1_2690"/>
          <p:cNvSpPr txBox="1"/>
          <p:nvPr/>
        </p:nvSpPr>
        <p:spPr>
          <a:xfrm>
            <a:off x="862563" y="607325"/>
            <a:ext cx="99957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414042"/>
                </a:solidFill>
                <a:latin typeface="Open Sans"/>
                <a:ea typeface="Open Sans"/>
                <a:cs typeface="Open Sans"/>
                <a:sym typeface="Open Sans"/>
              </a:rPr>
              <a:t>El Despliegue Continuo es el proceso que toma las características validadas de la Integración Continua y las despliega en el entorno de producción, donde se prueban y se preparan para el lanzamiento.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1000"/>
                                        <p:tgtEl>
                                          <p:spTgt spid="2025"/>
                                        </p:tgtEl>
                                      </p:cBhvr>
                                    </p:animEffect>
                                  </p:childTnLst>
                                </p:cTn>
                              </p:par>
                              <p:par>
                                <p:cTn fill="hold" nodeType="withEffect" presetClass="entr" presetID="10" presetSubtype="0">
                                  <p:stCondLst>
                                    <p:cond delay="0"/>
                                  </p:stCondLst>
                                  <p:childTnLst>
                                    <p:set>
                                      <p:cBhvr>
                                        <p:cTn dur="1" fill="hold">
                                          <p:stCondLst>
                                            <p:cond delay="0"/>
                                          </p:stCondLst>
                                        </p:cTn>
                                        <p:tgtEl>
                                          <p:spTgt spid="2026"/>
                                        </p:tgtEl>
                                        <p:attrNameLst>
                                          <p:attrName>style.visibility</p:attrName>
                                        </p:attrNameLst>
                                      </p:cBhvr>
                                      <p:to>
                                        <p:strVal val="visible"/>
                                      </p:to>
                                    </p:set>
                                    <p:animEffect filter="fade" transition="in">
                                      <p:cBhvr>
                                        <p:cTn dur="1000"/>
                                        <p:tgtEl>
                                          <p:spTgt spid="2026"/>
                                        </p:tgtEl>
                                      </p:cBhvr>
                                    </p:animEffect>
                                  </p:childTnLst>
                                </p:cTn>
                              </p:par>
                              <p:par>
                                <p:cTn fill="hold" nodeType="withEffect" presetClass="entr" presetID="10" presetSubtype="0">
                                  <p:stCondLst>
                                    <p:cond delay="0"/>
                                  </p:stCondLst>
                                  <p:childTnLst>
                                    <p:set>
                                      <p:cBhvr>
                                        <p:cTn dur="1" fill="hold">
                                          <p:stCondLst>
                                            <p:cond delay="0"/>
                                          </p:stCondLst>
                                        </p:cTn>
                                        <p:tgtEl>
                                          <p:spTgt spid="2027"/>
                                        </p:tgtEl>
                                        <p:attrNameLst>
                                          <p:attrName>style.visibility</p:attrName>
                                        </p:attrNameLst>
                                      </p:cBhvr>
                                      <p:to>
                                        <p:strVal val="visible"/>
                                      </p:to>
                                    </p:set>
                                    <p:animEffect filter="fade" transition="in">
                                      <p:cBhvr>
                                        <p:cTn dur="1000"/>
                                        <p:tgtEl>
                                          <p:spTgt spid="2027"/>
                                        </p:tgtEl>
                                      </p:cBhvr>
                                    </p:animEffect>
                                  </p:childTnLst>
                                </p:cTn>
                              </p:par>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1000"/>
                                        <p:tgtEl>
                                          <p:spTgt spid="2034"/>
                                        </p:tgtEl>
                                      </p:cBhvr>
                                    </p:animEffect>
                                  </p:childTnLst>
                                </p:cTn>
                              </p:par>
                              <p:par>
                                <p:cTn fill="hold" nodeType="withEffect" presetClass="entr" presetID="10" presetSubtype="0">
                                  <p:stCondLst>
                                    <p:cond delay="0"/>
                                  </p:stCondLst>
                                  <p:childTnLst>
                                    <p:set>
                                      <p:cBhvr>
                                        <p:cTn dur="1" fill="hold">
                                          <p:stCondLst>
                                            <p:cond delay="0"/>
                                          </p:stCondLst>
                                        </p:cTn>
                                        <p:tgtEl>
                                          <p:spTgt spid="2035"/>
                                        </p:tgtEl>
                                        <p:attrNameLst>
                                          <p:attrName>style.visibility</p:attrName>
                                        </p:attrNameLst>
                                      </p:cBhvr>
                                      <p:to>
                                        <p:strVal val="visible"/>
                                      </p:to>
                                    </p:set>
                                    <p:animEffect filter="fade" transition="in">
                                      <p:cBhvr>
                                        <p:cTn dur="1000"/>
                                        <p:tgtEl>
                                          <p:spTgt spid="2035"/>
                                        </p:tgtEl>
                                      </p:cBhvr>
                                    </p:animEffect>
                                  </p:childTnLst>
                                </p:cTn>
                              </p:par>
                              <p:par>
                                <p:cTn fill="hold" nodeType="withEffect" presetClass="entr" presetID="10" presetSubtype="0">
                                  <p:stCondLst>
                                    <p:cond delay="0"/>
                                  </p:stCondLst>
                                  <p:childTnLst>
                                    <p:set>
                                      <p:cBhvr>
                                        <p:cTn dur="1" fill="hold">
                                          <p:stCondLst>
                                            <p:cond delay="0"/>
                                          </p:stCondLst>
                                        </p:cTn>
                                        <p:tgtEl>
                                          <p:spTgt spid="2036"/>
                                        </p:tgtEl>
                                        <p:attrNameLst>
                                          <p:attrName>style.visibility</p:attrName>
                                        </p:attrNameLst>
                                      </p:cBhvr>
                                      <p:to>
                                        <p:strVal val="visible"/>
                                      </p:to>
                                    </p:set>
                                    <p:animEffect filter="fade" transition="in">
                                      <p:cBhvr>
                                        <p:cTn dur="1000"/>
                                        <p:tgtEl>
                                          <p:spTgt spid="2036"/>
                                        </p:tgtEl>
                                      </p:cBhvr>
                                    </p:animEffect>
                                  </p:childTnLst>
                                </p:cTn>
                              </p:par>
                              <p:par>
                                <p:cTn fill="hold" nodeType="withEffect" presetClass="entr" presetID="10" presetSubtype="0">
                                  <p:stCondLst>
                                    <p:cond delay="0"/>
                                  </p:stCondLst>
                                  <p:childTnLst>
                                    <p:set>
                                      <p:cBhvr>
                                        <p:cTn dur="1" fill="hold">
                                          <p:stCondLst>
                                            <p:cond delay="0"/>
                                          </p:stCondLst>
                                        </p:cTn>
                                        <p:tgtEl>
                                          <p:spTgt spid="2037"/>
                                        </p:tgtEl>
                                        <p:attrNameLst>
                                          <p:attrName>style.visibility</p:attrName>
                                        </p:attrNameLst>
                                      </p:cBhvr>
                                      <p:to>
                                        <p:strVal val="visible"/>
                                      </p:to>
                                    </p:set>
                                    <p:animEffect filter="fade" transition="in">
                                      <p:cBhvr>
                                        <p:cTn dur="1000"/>
                                        <p:tgtEl>
                                          <p:spTgt spid="20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1000"/>
                                        <p:tgtEl>
                                          <p:spTgt spid="2025"/>
                                        </p:tgtEl>
                                      </p:cBhvr>
                                    </p:animEffect>
                                  </p:childTnLst>
                                </p:cTn>
                              </p:par>
                              <p:par>
                                <p:cTn fill="hold" nodeType="withEffect" presetClass="entr" presetID="10" presetSubtype="0">
                                  <p:stCondLst>
                                    <p:cond delay="0"/>
                                  </p:stCondLst>
                                  <p:childTnLst>
                                    <p:set>
                                      <p:cBhvr>
                                        <p:cTn dur="1" fill="hold">
                                          <p:stCondLst>
                                            <p:cond delay="0"/>
                                          </p:stCondLst>
                                        </p:cTn>
                                        <p:tgtEl>
                                          <p:spTgt spid="2028"/>
                                        </p:tgtEl>
                                        <p:attrNameLst>
                                          <p:attrName>style.visibility</p:attrName>
                                        </p:attrNameLst>
                                      </p:cBhvr>
                                      <p:to>
                                        <p:strVal val="visible"/>
                                      </p:to>
                                    </p:set>
                                    <p:animEffect filter="fade" transition="in">
                                      <p:cBhvr>
                                        <p:cTn dur="1000"/>
                                        <p:tgtEl>
                                          <p:spTgt spid="2028"/>
                                        </p:tgtEl>
                                      </p:cBhvr>
                                    </p:animEffect>
                                  </p:childTnLst>
                                </p:cTn>
                              </p:par>
                              <p:par>
                                <p:cTn fill="hold" nodeType="withEffect" presetClass="entr" presetID="10" presetSubtype="0">
                                  <p:stCondLst>
                                    <p:cond delay="0"/>
                                  </p:stCondLst>
                                  <p:childTnLst>
                                    <p:set>
                                      <p:cBhvr>
                                        <p:cTn dur="1" fill="hold">
                                          <p:stCondLst>
                                            <p:cond delay="0"/>
                                          </p:stCondLst>
                                        </p:cTn>
                                        <p:tgtEl>
                                          <p:spTgt spid="2029"/>
                                        </p:tgtEl>
                                        <p:attrNameLst>
                                          <p:attrName>style.visibility</p:attrName>
                                        </p:attrNameLst>
                                      </p:cBhvr>
                                      <p:to>
                                        <p:strVal val="visible"/>
                                      </p:to>
                                    </p:set>
                                    <p:animEffect filter="fade" transition="in">
                                      <p:cBhvr>
                                        <p:cTn dur="1000"/>
                                        <p:tgtEl>
                                          <p:spTgt spid="2029"/>
                                        </p:tgtEl>
                                      </p:cBhvr>
                                    </p:animEffect>
                                  </p:childTnLst>
                                </p:cTn>
                              </p:par>
                              <p:par>
                                <p:cTn fill="hold" nodeType="withEffect" presetClass="entr" presetID="10" presetSubtype="0">
                                  <p:stCondLst>
                                    <p:cond delay="0"/>
                                  </p:stCondLst>
                                  <p:childTnLst>
                                    <p:set>
                                      <p:cBhvr>
                                        <p:cTn dur="1" fill="hold">
                                          <p:stCondLst>
                                            <p:cond delay="0"/>
                                          </p:stCondLst>
                                        </p:cTn>
                                        <p:tgtEl>
                                          <p:spTgt spid="2038"/>
                                        </p:tgtEl>
                                        <p:attrNameLst>
                                          <p:attrName>style.visibility</p:attrName>
                                        </p:attrNameLst>
                                      </p:cBhvr>
                                      <p:to>
                                        <p:strVal val="visible"/>
                                      </p:to>
                                    </p:set>
                                    <p:animEffect filter="fade" transition="in">
                                      <p:cBhvr>
                                        <p:cTn dur="1000"/>
                                        <p:tgtEl>
                                          <p:spTgt spid="2038"/>
                                        </p:tgtEl>
                                      </p:cBhvr>
                                    </p:animEffect>
                                  </p:childTnLst>
                                </p:cTn>
                              </p:par>
                              <p:par>
                                <p:cTn fill="hold" nodeType="withEffect" presetClass="entr" presetID="10" presetSubtype="0">
                                  <p:stCondLst>
                                    <p:cond delay="0"/>
                                  </p:stCondLst>
                                  <p:childTnLst>
                                    <p:set>
                                      <p:cBhvr>
                                        <p:cTn dur="1" fill="hold">
                                          <p:stCondLst>
                                            <p:cond delay="0"/>
                                          </p:stCondLst>
                                        </p:cTn>
                                        <p:tgtEl>
                                          <p:spTgt spid="2039"/>
                                        </p:tgtEl>
                                        <p:attrNameLst>
                                          <p:attrName>style.visibility</p:attrName>
                                        </p:attrNameLst>
                                      </p:cBhvr>
                                      <p:to>
                                        <p:strVal val="visible"/>
                                      </p:to>
                                    </p:set>
                                    <p:animEffect filter="fade" transition="in">
                                      <p:cBhvr>
                                        <p:cTn dur="1000"/>
                                        <p:tgtEl>
                                          <p:spTgt spid="2039"/>
                                        </p:tgtEl>
                                      </p:cBhvr>
                                    </p:animEffect>
                                  </p:childTnLst>
                                </p:cTn>
                              </p:par>
                              <p:par>
                                <p:cTn fill="hold" nodeType="withEffect" presetClass="entr" presetID="10" presetSubtype="0">
                                  <p:stCondLst>
                                    <p:cond delay="0"/>
                                  </p:stCondLst>
                                  <p:childTnLst>
                                    <p:set>
                                      <p:cBhvr>
                                        <p:cTn dur="1" fill="hold">
                                          <p:stCondLst>
                                            <p:cond delay="0"/>
                                          </p:stCondLst>
                                        </p:cTn>
                                        <p:tgtEl>
                                          <p:spTgt spid="2040"/>
                                        </p:tgtEl>
                                        <p:attrNameLst>
                                          <p:attrName>style.visibility</p:attrName>
                                        </p:attrNameLst>
                                      </p:cBhvr>
                                      <p:to>
                                        <p:strVal val="visible"/>
                                      </p:to>
                                    </p:set>
                                    <p:animEffect filter="fade" transition="in">
                                      <p:cBhvr>
                                        <p:cTn dur="1000"/>
                                        <p:tgtEl>
                                          <p:spTgt spid="2040"/>
                                        </p:tgtEl>
                                      </p:cBhvr>
                                    </p:animEffect>
                                  </p:childTnLst>
                                </p:cTn>
                              </p:par>
                              <p:par>
                                <p:cTn fill="hold" nodeType="with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1000"/>
                                        <p:tgtEl>
                                          <p:spTgt spid="2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1000"/>
                                        <p:tgtEl>
                                          <p:spTgt spid="2025"/>
                                        </p:tgtEl>
                                      </p:cBhvr>
                                    </p:animEffect>
                                  </p:childTnLst>
                                </p:cTn>
                              </p:par>
                              <p:par>
                                <p:cTn fill="hold" nodeType="withEffect" presetClass="entr" presetID="10" presetSubtype="0">
                                  <p:stCondLst>
                                    <p:cond delay="0"/>
                                  </p:stCondLst>
                                  <p:childTnLst>
                                    <p:set>
                                      <p:cBhvr>
                                        <p:cTn dur="1" fill="hold">
                                          <p:stCondLst>
                                            <p:cond delay="0"/>
                                          </p:stCondLst>
                                        </p:cTn>
                                        <p:tgtEl>
                                          <p:spTgt spid="2030"/>
                                        </p:tgtEl>
                                        <p:attrNameLst>
                                          <p:attrName>style.visibility</p:attrName>
                                        </p:attrNameLst>
                                      </p:cBhvr>
                                      <p:to>
                                        <p:strVal val="visible"/>
                                      </p:to>
                                    </p:set>
                                    <p:animEffect filter="fade" transition="in">
                                      <p:cBhvr>
                                        <p:cTn dur="1000"/>
                                        <p:tgtEl>
                                          <p:spTgt spid="2030"/>
                                        </p:tgtEl>
                                      </p:cBhvr>
                                    </p:animEffect>
                                  </p:childTnLst>
                                </p:cTn>
                              </p:par>
                              <p:par>
                                <p:cTn fill="hold" nodeType="withEffect" presetClass="entr" presetID="10" presetSubtype="0">
                                  <p:stCondLst>
                                    <p:cond delay="0"/>
                                  </p:stCondLst>
                                  <p:childTnLst>
                                    <p:set>
                                      <p:cBhvr>
                                        <p:cTn dur="1" fill="hold">
                                          <p:stCondLst>
                                            <p:cond delay="0"/>
                                          </p:stCondLst>
                                        </p:cTn>
                                        <p:tgtEl>
                                          <p:spTgt spid="2031"/>
                                        </p:tgtEl>
                                        <p:attrNameLst>
                                          <p:attrName>style.visibility</p:attrName>
                                        </p:attrNameLst>
                                      </p:cBhvr>
                                      <p:to>
                                        <p:strVal val="visible"/>
                                      </p:to>
                                    </p:set>
                                    <p:animEffect filter="fade" transition="in">
                                      <p:cBhvr>
                                        <p:cTn dur="1000"/>
                                        <p:tgtEl>
                                          <p:spTgt spid="2031"/>
                                        </p:tgtEl>
                                      </p:cBhvr>
                                    </p:animEffect>
                                  </p:childTnLst>
                                </p:cTn>
                              </p:par>
                              <p:par>
                                <p:cTn fill="hold" nodeType="withEffect" presetClass="entr" presetID="10" presetSubtype="0">
                                  <p:stCondLst>
                                    <p:cond delay="0"/>
                                  </p:stCondLst>
                                  <p:childTnLst>
                                    <p:set>
                                      <p:cBhvr>
                                        <p:cTn dur="1" fill="hold">
                                          <p:stCondLst>
                                            <p:cond delay="0"/>
                                          </p:stCondLst>
                                        </p:cTn>
                                        <p:tgtEl>
                                          <p:spTgt spid="2042"/>
                                        </p:tgtEl>
                                        <p:attrNameLst>
                                          <p:attrName>style.visibility</p:attrName>
                                        </p:attrNameLst>
                                      </p:cBhvr>
                                      <p:to>
                                        <p:strVal val="visible"/>
                                      </p:to>
                                    </p:set>
                                    <p:animEffect filter="fade" transition="in">
                                      <p:cBhvr>
                                        <p:cTn dur="1000"/>
                                        <p:tgtEl>
                                          <p:spTgt spid="2042"/>
                                        </p:tgtEl>
                                      </p:cBhvr>
                                    </p:animEffect>
                                  </p:childTnLst>
                                </p:cTn>
                              </p:par>
                              <p:par>
                                <p:cTn fill="hold" nodeType="withEffect" presetClass="entr" presetID="10" presetSubtype="0">
                                  <p:stCondLst>
                                    <p:cond delay="0"/>
                                  </p:stCondLst>
                                  <p:childTnLst>
                                    <p:set>
                                      <p:cBhvr>
                                        <p:cTn dur="1" fill="hold">
                                          <p:stCondLst>
                                            <p:cond delay="0"/>
                                          </p:stCondLst>
                                        </p:cTn>
                                        <p:tgtEl>
                                          <p:spTgt spid="2043"/>
                                        </p:tgtEl>
                                        <p:attrNameLst>
                                          <p:attrName>style.visibility</p:attrName>
                                        </p:attrNameLst>
                                      </p:cBhvr>
                                      <p:to>
                                        <p:strVal val="visible"/>
                                      </p:to>
                                    </p:set>
                                    <p:animEffect filter="fade" transition="in">
                                      <p:cBhvr>
                                        <p:cTn dur="1000"/>
                                        <p:tgtEl>
                                          <p:spTgt spid="2043"/>
                                        </p:tgtEl>
                                      </p:cBhvr>
                                    </p:animEffect>
                                  </p:childTnLst>
                                </p:cTn>
                              </p:par>
                              <p:par>
                                <p:cTn fill="hold" nodeType="withEffect" presetClass="entr" presetID="10" presetSubtype="0">
                                  <p:stCondLst>
                                    <p:cond delay="0"/>
                                  </p:stCondLst>
                                  <p:childTnLst>
                                    <p:set>
                                      <p:cBhvr>
                                        <p:cTn dur="1" fill="hold">
                                          <p:stCondLst>
                                            <p:cond delay="0"/>
                                          </p:stCondLst>
                                        </p:cTn>
                                        <p:tgtEl>
                                          <p:spTgt spid="2044"/>
                                        </p:tgtEl>
                                        <p:attrNameLst>
                                          <p:attrName>style.visibility</p:attrName>
                                        </p:attrNameLst>
                                      </p:cBhvr>
                                      <p:to>
                                        <p:strVal val="visible"/>
                                      </p:to>
                                    </p:set>
                                    <p:animEffect filter="fade" transition="in">
                                      <p:cBhvr>
                                        <p:cTn dur="1000"/>
                                        <p:tgtEl>
                                          <p:spTgt spid="2044"/>
                                        </p:tgtEl>
                                      </p:cBhvr>
                                    </p:animEffect>
                                  </p:childTnLst>
                                </p:cTn>
                              </p:par>
                              <p:par>
                                <p:cTn fill="hold" nodeType="withEffect" presetClass="entr" presetID="10" presetSubtype="0">
                                  <p:stCondLst>
                                    <p:cond delay="0"/>
                                  </p:stCondLst>
                                  <p:childTnLst>
                                    <p:set>
                                      <p:cBhvr>
                                        <p:cTn dur="1" fill="hold">
                                          <p:stCondLst>
                                            <p:cond delay="0"/>
                                          </p:stCondLst>
                                        </p:cTn>
                                        <p:tgtEl>
                                          <p:spTgt spid="2045"/>
                                        </p:tgtEl>
                                        <p:attrNameLst>
                                          <p:attrName>style.visibility</p:attrName>
                                        </p:attrNameLst>
                                      </p:cBhvr>
                                      <p:to>
                                        <p:strVal val="visible"/>
                                      </p:to>
                                    </p:set>
                                    <p:animEffect filter="fade" transition="in">
                                      <p:cBhvr>
                                        <p:cTn dur="1000"/>
                                        <p:tgtEl>
                                          <p:spTgt spid="2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1000"/>
                                        <p:tgtEl>
                                          <p:spTgt spid="2025"/>
                                        </p:tgtEl>
                                      </p:cBhvr>
                                    </p:animEffect>
                                  </p:childTnLst>
                                </p:cTn>
                              </p:par>
                              <p:par>
                                <p:cTn fill="hold" nodeType="withEffect" presetClass="entr" presetID="10" presetSubtype="0">
                                  <p:stCondLst>
                                    <p:cond delay="0"/>
                                  </p:stCondLst>
                                  <p:childTnLst>
                                    <p:set>
                                      <p:cBhvr>
                                        <p:cTn dur="1" fill="hold">
                                          <p:stCondLst>
                                            <p:cond delay="0"/>
                                          </p:stCondLst>
                                        </p:cTn>
                                        <p:tgtEl>
                                          <p:spTgt spid="2032"/>
                                        </p:tgtEl>
                                        <p:attrNameLst>
                                          <p:attrName>style.visibility</p:attrName>
                                        </p:attrNameLst>
                                      </p:cBhvr>
                                      <p:to>
                                        <p:strVal val="visible"/>
                                      </p:to>
                                    </p:set>
                                    <p:animEffect filter="fade" transition="in">
                                      <p:cBhvr>
                                        <p:cTn dur="1000"/>
                                        <p:tgtEl>
                                          <p:spTgt spid="2032"/>
                                        </p:tgtEl>
                                      </p:cBhvr>
                                    </p:animEffect>
                                  </p:childTnLst>
                                </p:cTn>
                              </p:par>
                              <p:par>
                                <p:cTn fill="hold" nodeType="with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1000"/>
                                        <p:tgtEl>
                                          <p:spTgt spid="2033"/>
                                        </p:tgtEl>
                                      </p:cBhvr>
                                    </p:animEffect>
                                  </p:childTnLst>
                                </p:cTn>
                              </p:par>
                              <p:par>
                                <p:cTn fill="hold" nodeType="withEffect" presetClass="entr" presetID="10" presetSubtype="0">
                                  <p:stCondLst>
                                    <p:cond delay="0"/>
                                  </p:stCondLst>
                                  <p:childTnLst>
                                    <p:set>
                                      <p:cBhvr>
                                        <p:cTn dur="1" fill="hold">
                                          <p:stCondLst>
                                            <p:cond delay="0"/>
                                          </p:stCondLst>
                                        </p:cTn>
                                        <p:tgtEl>
                                          <p:spTgt spid="2046"/>
                                        </p:tgtEl>
                                        <p:attrNameLst>
                                          <p:attrName>style.visibility</p:attrName>
                                        </p:attrNameLst>
                                      </p:cBhvr>
                                      <p:to>
                                        <p:strVal val="visible"/>
                                      </p:to>
                                    </p:set>
                                    <p:animEffect filter="fade" transition="in">
                                      <p:cBhvr>
                                        <p:cTn dur="1000"/>
                                        <p:tgtEl>
                                          <p:spTgt spid="2046"/>
                                        </p:tgtEl>
                                      </p:cBhvr>
                                    </p:animEffect>
                                  </p:childTnLst>
                                </p:cTn>
                              </p:par>
                              <p:par>
                                <p:cTn fill="hold" nodeType="with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1000"/>
                                        <p:tgtEl>
                                          <p:spTgt spid="2047"/>
                                        </p:tgtEl>
                                      </p:cBhvr>
                                    </p:animEffect>
                                  </p:childTnLst>
                                </p:cTn>
                              </p:par>
                              <p:par>
                                <p:cTn fill="hold" nodeType="withEffect" presetClass="entr" presetID="10" presetSubtype="0">
                                  <p:stCondLst>
                                    <p:cond delay="0"/>
                                  </p:stCondLst>
                                  <p:childTnLst>
                                    <p:set>
                                      <p:cBhvr>
                                        <p:cTn dur="1" fill="hold">
                                          <p:stCondLst>
                                            <p:cond delay="0"/>
                                          </p:stCondLst>
                                        </p:cTn>
                                        <p:tgtEl>
                                          <p:spTgt spid="2048"/>
                                        </p:tgtEl>
                                        <p:attrNameLst>
                                          <p:attrName>style.visibility</p:attrName>
                                        </p:attrNameLst>
                                      </p:cBhvr>
                                      <p:to>
                                        <p:strVal val="visible"/>
                                      </p:to>
                                    </p:set>
                                    <p:animEffect filter="fade" transition="in">
                                      <p:cBhvr>
                                        <p:cTn dur="1000"/>
                                        <p:tgtEl>
                                          <p:spTgt spid="2048"/>
                                        </p:tgtEl>
                                      </p:cBhvr>
                                    </p:animEffect>
                                  </p:childTnLst>
                                </p:cTn>
                              </p:par>
                              <p:par>
                                <p:cTn fill="hold" nodeType="withEffect" presetClass="entr" presetID="10" presetSubtype="0">
                                  <p:stCondLst>
                                    <p:cond delay="0"/>
                                  </p:stCondLst>
                                  <p:childTnLst>
                                    <p:set>
                                      <p:cBhvr>
                                        <p:cTn dur="1" fill="hold">
                                          <p:stCondLst>
                                            <p:cond delay="0"/>
                                          </p:stCondLst>
                                        </p:cTn>
                                        <p:tgtEl>
                                          <p:spTgt spid="2049"/>
                                        </p:tgtEl>
                                        <p:attrNameLst>
                                          <p:attrName>style.visibility</p:attrName>
                                        </p:attrNameLst>
                                      </p:cBhvr>
                                      <p:to>
                                        <p:strVal val="visible"/>
                                      </p:to>
                                    </p:set>
                                    <p:animEffect filter="fade" transition="in">
                                      <p:cBhvr>
                                        <p:cTn dur="1000"/>
                                        <p:tgtEl>
                                          <p:spTgt spid="20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4" name="Shape 2054"/>
        <p:cNvGrpSpPr/>
        <p:nvPr/>
      </p:nvGrpSpPr>
      <p:grpSpPr>
        <a:xfrm>
          <a:off x="0" y="0"/>
          <a:ext cx="0" cy="0"/>
          <a:chOff x="0" y="0"/>
          <a:chExt cx="0" cy="0"/>
        </a:xfrm>
      </p:grpSpPr>
      <p:sp>
        <p:nvSpPr>
          <p:cNvPr id="2055" name="Google Shape;2055;g29e745b8efd_1_2722"/>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056" name="Google Shape;2056;g29e745b8efd_1_2722"/>
          <p:cNvSpPr txBox="1"/>
          <p:nvPr/>
        </p:nvSpPr>
        <p:spPr>
          <a:xfrm>
            <a:off x="843200" y="-27377"/>
            <a:ext cx="16256100" cy="6465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400"/>
              <a:buFont typeface="Arial"/>
              <a:buNone/>
            </a:pPr>
            <a:r>
              <a:rPr b="1" i="0" lang="es-CO" sz="3400" u="none" cap="none" strike="noStrike">
                <a:solidFill>
                  <a:srgbClr val="377AF4"/>
                </a:solidFill>
                <a:latin typeface="Roboto"/>
                <a:ea typeface="Roboto"/>
                <a:cs typeface="Roboto"/>
                <a:sym typeface="Roboto"/>
              </a:rPr>
              <a:t>Habilidades y/o prácticas: Despliegue continuo</a:t>
            </a:r>
            <a:endParaRPr b="0" i="0" sz="1700" u="none" cap="none" strike="noStrike">
              <a:solidFill>
                <a:srgbClr val="000000"/>
              </a:solidFill>
              <a:latin typeface="Arial"/>
              <a:ea typeface="Arial"/>
              <a:cs typeface="Arial"/>
              <a:sym typeface="Arial"/>
            </a:endParaRPr>
          </a:p>
        </p:txBody>
      </p:sp>
      <p:pic>
        <p:nvPicPr>
          <p:cNvPr id="2057" name="Google Shape;2057;g29e745b8efd_1_2722"/>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sp>
        <p:nvSpPr>
          <p:cNvPr id="2058" name="Google Shape;2058;g29e745b8efd_1_2722"/>
          <p:cNvSpPr/>
          <p:nvPr/>
        </p:nvSpPr>
        <p:spPr>
          <a:xfrm>
            <a:off x="1344361" y="899150"/>
            <a:ext cx="9706200" cy="1616400"/>
          </a:xfrm>
          <a:prstGeom prst="rightArrow">
            <a:avLst>
              <a:gd fmla="val 50000" name="adj1"/>
              <a:gd fmla="val 50000" name="adj2"/>
            </a:avLst>
          </a:prstGeom>
          <a:solidFill>
            <a:srgbClr val="FFEECA"/>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59" name="Google Shape;2059;g29e745b8efd_1_2722"/>
          <p:cNvSpPr/>
          <p:nvPr/>
        </p:nvSpPr>
        <p:spPr>
          <a:xfrm>
            <a:off x="493624" y="1384020"/>
            <a:ext cx="2748900" cy="646500"/>
          </a:xfrm>
          <a:prstGeom prst="roundRect">
            <a:avLst>
              <a:gd fmla="val 16667" name="adj"/>
            </a:avLst>
          </a:prstGeom>
          <a:gradFill>
            <a:gsLst>
              <a:gs pos="0">
                <a:srgbClr val="FFFF74"/>
              </a:gs>
              <a:gs pos="35000">
                <a:srgbClr val="FFFF9F"/>
              </a:gs>
              <a:gs pos="100000">
                <a:srgbClr val="FFFFD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60" name="Google Shape;2060;g29e745b8efd_1_2722"/>
          <p:cNvSpPr txBox="1"/>
          <p:nvPr/>
        </p:nvSpPr>
        <p:spPr>
          <a:xfrm>
            <a:off x="530716" y="14155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Despliegue</a:t>
            </a:r>
            <a:endParaRPr b="0" i="0" sz="2000" u="none" cap="none" strike="noStrike">
              <a:solidFill>
                <a:srgbClr val="000000"/>
              </a:solidFill>
              <a:latin typeface="Roboto"/>
              <a:ea typeface="Roboto"/>
              <a:cs typeface="Roboto"/>
              <a:sym typeface="Roboto"/>
            </a:endParaRPr>
          </a:p>
        </p:txBody>
      </p:sp>
      <p:sp>
        <p:nvSpPr>
          <p:cNvPr id="2061" name="Google Shape;2061;g29e745b8efd_1_2722"/>
          <p:cNvSpPr/>
          <p:nvPr/>
        </p:nvSpPr>
        <p:spPr>
          <a:xfrm>
            <a:off x="3379970" y="1384020"/>
            <a:ext cx="2748900" cy="646500"/>
          </a:xfrm>
          <a:prstGeom prst="roundRect">
            <a:avLst>
              <a:gd fmla="val 16667" name="adj"/>
            </a:avLst>
          </a:prstGeom>
          <a:gradFill>
            <a:gsLst>
              <a:gs pos="0">
                <a:srgbClr val="80FFFF"/>
              </a:gs>
              <a:gs pos="35000">
                <a:srgbClr val="A7FFFF"/>
              </a:gs>
              <a:gs pos="100000">
                <a:srgbClr val="DAFF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62" name="Google Shape;2062;g29e745b8efd_1_2722"/>
          <p:cNvSpPr txBox="1"/>
          <p:nvPr/>
        </p:nvSpPr>
        <p:spPr>
          <a:xfrm>
            <a:off x="3417062" y="14155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Verificar</a:t>
            </a:r>
            <a:endParaRPr b="0" i="0" sz="2000" u="none" cap="none" strike="noStrike">
              <a:solidFill>
                <a:srgbClr val="000000"/>
              </a:solidFill>
              <a:latin typeface="Roboto"/>
              <a:ea typeface="Roboto"/>
              <a:cs typeface="Roboto"/>
              <a:sym typeface="Roboto"/>
            </a:endParaRPr>
          </a:p>
        </p:txBody>
      </p:sp>
      <p:sp>
        <p:nvSpPr>
          <p:cNvPr id="2063" name="Google Shape;2063;g29e745b8efd_1_2722"/>
          <p:cNvSpPr/>
          <p:nvPr/>
        </p:nvSpPr>
        <p:spPr>
          <a:xfrm>
            <a:off x="6266314" y="1384020"/>
            <a:ext cx="2748900" cy="646500"/>
          </a:xfrm>
          <a:prstGeom prst="roundRect">
            <a:avLst>
              <a:gd fmla="val 16667" name="adj"/>
            </a:avLst>
          </a:prstGeom>
          <a:gradFill>
            <a:gsLst>
              <a:gs pos="0">
                <a:srgbClr val="79D7FF"/>
              </a:gs>
              <a:gs pos="35000">
                <a:srgbClr val="A2E2FF"/>
              </a:gs>
              <a:gs pos="100000">
                <a:srgbClr val="D9F1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64" name="Google Shape;2064;g29e745b8efd_1_2722"/>
          <p:cNvSpPr txBox="1"/>
          <p:nvPr/>
        </p:nvSpPr>
        <p:spPr>
          <a:xfrm>
            <a:off x="6303406" y="14155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Monitorear</a:t>
            </a:r>
            <a:endParaRPr b="0" i="0" sz="2000" u="none" cap="none" strike="noStrike">
              <a:solidFill>
                <a:srgbClr val="414042"/>
              </a:solidFill>
              <a:latin typeface="Roboto"/>
              <a:ea typeface="Roboto"/>
              <a:cs typeface="Roboto"/>
              <a:sym typeface="Roboto"/>
            </a:endParaRPr>
          </a:p>
        </p:txBody>
      </p:sp>
      <p:sp>
        <p:nvSpPr>
          <p:cNvPr id="2065" name="Google Shape;2065;g29e745b8efd_1_2722"/>
          <p:cNvSpPr/>
          <p:nvPr/>
        </p:nvSpPr>
        <p:spPr>
          <a:xfrm>
            <a:off x="9152659" y="1384020"/>
            <a:ext cx="2748900" cy="646500"/>
          </a:xfrm>
          <a:prstGeom prst="roundRect">
            <a:avLst>
              <a:gd fmla="val 16667" name="adj"/>
            </a:avLst>
          </a:prstGeom>
          <a:gradFill>
            <a:gsLst>
              <a:gs pos="0">
                <a:srgbClr val="A8BDDD"/>
              </a:gs>
              <a:gs pos="35000">
                <a:srgbClr val="C3CFE7"/>
              </a:gs>
              <a:gs pos="100000">
                <a:srgbClr val="E8EBF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66" name="Google Shape;2066;g29e745b8efd_1_2722"/>
          <p:cNvSpPr txBox="1"/>
          <p:nvPr/>
        </p:nvSpPr>
        <p:spPr>
          <a:xfrm>
            <a:off x="9189750" y="14155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Responder y recuperar</a:t>
            </a:r>
            <a:endParaRPr b="0" i="0" sz="2000" u="none" cap="none" strike="noStrike">
              <a:solidFill>
                <a:srgbClr val="414042"/>
              </a:solidFill>
              <a:latin typeface="Roboto"/>
              <a:ea typeface="Roboto"/>
              <a:cs typeface="Roboto"/>
              <a:sym typeface="Roboto"/>
            </a:endParaRPr>
          </a:p>
        </p:txBody>
      </p:sp>
      <p:sp>
        <p:nvSpPr>
          <p:cNvPr id="2067" name="Google Shape;2067;g29e745b8efd_1_2722"/>
          <p:cNvSpPr/>
          <p:nvPr/>
        </p:nvSpPr>
        <p:spPr>
          <a:xfrm>
            <a:off x="493625" y="2222225"/>
            <a:ext cx="2748900" cy="1385400"/>
          </a:xfrm>
          <a:prstGeom prst="roundRect">
            <a:avLst>
              <a:gd fmla="val 16667" name="adj"/>
            </a:avLst>
          </a:prstGeom>
          <a:gradFill>
            <a:gsLst>
              <a:gs pos="0">
                <a:srgbClr val="FFFF74"/>
              </a:gs>
              <a:gs pos="35000">
                <a:srgbClr val="FFFF9F"/>
              </a:gs>
              <a:gs pos="100000">
                <a:srgbClr val="FFFFD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68" name="Google Shape;2068;g29e745b8efd_1_2722"/>
          <p:cNvSpPr txBox="1"/>
          <p:nvPr/>
        </p:nvSpPr>
        <p:spPr>
          <a:xfrm>
            <a:off x="530717" y="2289853"/>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414042"/>
                </a:solidFill>
                <a:latin typeface="Roboto"/>
                <a:ea typeface="Roboto"/>
                <a:cs typeface="Roboto"/>
                <a:sym typeface="Roboto"/>
              </a:rPr>
              <a:t>Cubre las habilidades necesarias para implementar una solución en un entorno de producción.</a:t>
            </a:r>
            <a:endParaRPr b="0" i="0" sz="14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414042"/>
              </a:solidFill>
              <a:latin typeface="Roboto"/>
              <a:ea typeface="Roboto"/>
              <a:cs typeface="Roboto"/>
              <a:sym typeface="Roboto"/>
            </a:endParaRPr>
          </a:p>
        </p:txBody>
      </p:sp>
      <p:sp>
        <p:nvSpPr>
          <p:cNvPr id="2069" name="Google Shape;2069;g29e745b8efd_1_2722"/>
          <p:cNvSpPr/>
          <p:nvPr/>
        </p:nvSpPr>
        <p:spPr>
          <a:xfrm>
            <a:off x="417425" y="3690325"/>
            <a:ext cx="2748900" cy="3119400"/>
          </a:xfrm>
          <a:prstGeom prst="roundRect">
            <a:avLst>
              <a:gd fmla="val 16667" name="adj"/>
            </a:avLst>
          </a:prstGeom>
          <a:gradFill>
            <a:gsLst>
              <a:gs pos="0">
                <a:srgbClr val="FFFF74"/>
              </a:gs>
              <a:gs pos="35000">
                <a:srgbClr val="FFFF9F"/>
              </a:gs>
              <a:gs pos="100000">
                <a:srgbClr val="FFFFD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070" name="Google Shape;2070;g29e745b8efd_1_2722"/>
          <p:cNvSpPr txBox="1"/>
          <p:nvPr/>
        </p:nvSpPr>
        <p:spPr>
          <a:xfrm>
            <a:off x="454517" y="3842602"/>
            <a:ext cx="2674800" cy="28140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Despliegues en modo “dark” (sin liberar a usuarios finales)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Automatización del despliegue</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Control de versiones</a:t>
            </a:r>
            <a:endParaRPr b="0" i="0" sz="1600" u="none" cap="none" strike="noStrike">
              <a:solidFill>
                <a:srgbClr val="414042"/>
              </a:solidFill>
              <a:latin typeface="Roboto"/>
              <a:ea typeface="Roboto"/>
              <a:cs typeface="Roboto"/>
              <a:sym typeface="Roboto"/>
            </a:endParaRPr>
          </a:p>
        </p:txBody>
      </p:sp>
      <p:sp>
        <p:nvSpPr>
          <p:cNvPr id="2071" name="Google Shape;2071;g29e745b8efd_1_2722"/>
          <p:cNvSpPr/>
          <p:nvPr/>
        </p:nvSpPr>
        <p:spPr>
          <a:xfrm>
            <a:off x="3379975" y="2222230"/>
            <a:ext cx="2748900" cy="1385400"/>
          </a:xfrm>
          <a:prstGeom prst="roundRect">
            <a:avLst>
              <a:gd fmla="val 16667" name="adj"/>
            </a:avLst>
          </a:prstGeom>
          <a:gradFill>
            <a:gsLst>
              <a:gs pos="0">
                <a:srgbClr val="80FFFF"/>
              </a:gs>
              <a:gs pos="35000">
                <a:srgbClr val="A7FFFF"/>
              </a:gs>
              <a:gs pos="100000">
                <a:srgbClr val="DAFF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72" name="Google Shape;2072;g29e745b8efd_1_2722"/>
          <p:cNvSpPr txBox="1"/>
          <p:nvPr/>
        </p:nvSpPr>
        <p:spPr>
          <a:xfrm>
            <a:off x="3417067" y="2289858"/>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414042"/>
                </a:solidFill>
                <a:latin typeface="Roboto"/>
                <a:ea typeface="Roboto"/>
                <a:cs typeface="Roboto"/>
                <a:sym typeface="Roboto"/>
              </a:rPr>
              <a:t>Que la solución cubra las funciones necesarias para asegurarse que los cambios operen en producción según lo previsto antes de ser entregados a los clientes.</a:t>
            </a:r>
            <a:endParaRPr b="0" i="0" sz="2000" u="none" cap="none" strike="noStrike">
              <a:solidFill>
                <a:srgbClr val="000000"/>
              </a:solidFill>
              <a:latin typeface="Roboto"/>
              <a:ea typeface="Roboto"/>
              <a:cs typeface="Roboto"/>
              <a:sym typeface="Roboto"/>
            </a:endParaRPr>
          </a:p>
        </p:txBody>
      </p:sp>
      <p:sp>
        <p:nvSpPr>
          <p:cNvPr id="2073" name="Google Shape;2073;g29e745b8efd_1_2722"/>
          <p:cNvSpPr/>
          <p:nvPr/>
        </p:nvSpPr>
        <p:spPr>
          <a:xfrm>
            <a:off x="3379975" y="3771985"/>
            <a:ext cx="2748900" cy="3037800"/>
          </a:xfrm>
          <a:prstGeom prst="roundRect">
            <a:avLst>
              <a:gd fmla="val 16667" name="adj"/>
            </a:avLst>
          </a:prstGeom>
          <a:gradFill>
            <a:gsLst>
              <a:gs pos="0">
                <a:srgbClr val="80FFFF"/>
              </a:gs>
              <a:gs pos="35000">
                <a:srgbClr val="A7FFFF"/>
              </a:gs>
              <a:gs pos="100000">
                <a:srgbClr val="DAFF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074" name="Google Shape;2074;g29e745b8efd_1_2722"/>
          <p:cNvSpPr txBox="1"/>
          <p:nvPr/>
        </p:nvSpPr>
        <p:spPr>
          <a:xfrm>
            <a:off x="3417067" y="3920274"/>
            <a:ext cx="2674800" cy="27405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Automatización de pruebas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Gestión de datos de prueba</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Pruebas de requerimientos no funcionales</a:t>
            </a:r>
            <a:endParaRPr b="0" i="0" sz="1600" u="none" cap="none" strike="noStrike">
              <a:solidFill>
                <a:srgbClr val="414042"/>
              </a:solidFill>
              <a:latin typeface="Roboto"/>
              <a:ea typeface="Roboto"/>
              <a:cs typeface="Roboto"/>
              <a:sym typeface="Roboto"/>
            </a:endParaRPr>
          </a:p>
        </p:txBody>
      </p:sp>
      <p:sp>
        <p:nvSpPr>
          <p:cNvPr id="2075" name="Google Shape;2075;g29e745b8efd_1_2722"/>
          <p:cNvSpPr/>
          <p:nvPr/>
        </p:nvSpPr>
        <p:spPr>
          <a:xfrm>
            <a:off x="6266325" y="2222231"/>
            <a:ext cx="2748900" cy="1385400"/>
          </a:xfrm>
          <a:prstGeom prst="roundRect">
            <a:avLst>
              <a:gd fmla="val 16667" name="adj"/>
            </a:avLst>
          </a:prstGeom>
          <a:gradFill>
            <a:gsLst>
              <a:gs pos="0">
                <a:srgbClr val="79D7FF"/>
              </a:gs>
              <a:gs pos="35000">
                <a:srgbClr val="A2E2FF"/>
              </a:gs>
              <a:gs pos="100000">
                <a:srgbClr val="D9F1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76" name="Google Shape;2076;g29e745b8efd_1_2722"/>
          <p:cNvSpPr txBox="1"/>
          <p:nvPr/>
        </p:nvSpPr>
        <p:spPr>
          <a:xfrm>
            <a:off x="6303417" y="2289859"/>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414042"/>
                </a:solidFill>
                <a:latin typeface="Roboto"/>
                <a:ea typeface="Roboto"/>
                <a:cs typeface="Roboto"/>
                <a:sym typeface="Roboto"/>
              </a:rPr>
              <a:t>Para detectar problemas en el uso de las nuevas características y funciones e informar su comportamiento.</a:t>
            </a:r>
            <a:endParaRPr b="0" i="0" sz="2000" u="none" cap="none" strike="noStrike">
              <a:solidFill>
                <a:srgbClr val="414042"/>
              </a:solidFill>
              <a:latin typeface="Roboto"/>
              <a:ea typeface="Roboto"/>
              <a:cs typeface="Roboto"/>
              <a:sym typeface="Roboto"/>
            </a:endParaRPr>
          </a:p>
        </p:txBody>
      </p:sp>
      <p:sp>
        <p:nvSpPr>
          <p:cNvPr id="2077" name="Google Shape;2077;g29e745b8efd_1_2722"/>
          <p:cNvSpPr/>
          <p:nvPr/>
        </p:nvSpPr>
        <p:spPr>
          <a:xfrm>
            <a:off x="6266325" y="3771977"/>
            <a:ext cx="2748900" cy="3037800"/>
          </a:xfrm>
          <a:prstGeom prst="roundRect">
            <a:avLst>
              <a:gd fmla="val 16667" name="adj"/>
            </a:avLst>
          </a:prstGeom>
          <a:gradFill>
            <a:gsLst>
              <a:gs pos="0">
                <a:srgbClr val="79D7FF"/>
              </a:gs>
              <a:gs pos="35000">
                <a:srgbClr val="A2E2FF"/>
              </a:gs>
              <a:gs pos="100000">
                <a:srgbClr val="D9F1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078" name="Google Shape;2078;g29e745b8efd_1_2722"/>
          <p:cNvSpPr txBox="1"/>
          <p:nvPr/>
        </p:nvSpPr>
        <p:spPr>
          <a:xfrm>
            <a:off x="6303417" y="3920269"/>
            <a:ext cx="2674800" cy="27405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Full-stack de monitoreo (todas las plataformas y componentes)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Pantallas visuales (indicadores y mediciones automatizadas)</a:t>
            </a:r>
            <a:endParaRPr b="0" i="0" sz="1600" u="none" cap="none" strike="noStrike">
              <a:solidFill>
                <a:srgbClr val="414042"/>
              </a:solidFill>
              <a:latin typeface="Roboto"/>
              <a:ea typeface="Roboto"/>
              <a:cs typeface="Roboto"/>
              <a:sym typeface="Roboto"/>
            </a:endParaRPr>
          </a:p>
        </p:txBody>
      </p:sp>
      <p:sp>
        <p:nvSpPr>
          <p:cNvPr id="2079" name="Google Shape;2079;g29e745b8efd_1_2722"/>
          <p:cNvSpPr/>
          <p:nvPr/>
        </p:nvSpPr>
        <p:spPr>
          <a:xfrm>
            <a:off x="9152650" y="2222231"/>
            <a:ext cx="2748900" cy="1385400"/>
          </a:xfrm>
          <a:prstGeom prst="roundRect">
            <a:avLst>
              <a:gd fmla="val 16667" name="adj"/>
            </a:avLst>
          </a:prstGeom>
          <a:gradFill>
            <a:gsLst>
              <a:gs pos="0">
                <a:srgbClr val="A8BDDD"/>
              </a:gs>
              <a:gs pos="35000">
                <a:srgbClr val="C3CFE7"/>
              </a:gs>
              <a:gs pos="100000">
                <a:srgbClr val="E8EBF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80" name="Google Shape;2080;g29e745b8efd_1_2722"/>
          <p:cNvSpPr txBox="1"/>
          <p:nvPr/>
        </p:nvSpPr>
        <p:spPr>
          <a:xfrm>
            <a:off x="9189741" y="2289858"/>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414042"/>
                </a:solidFill>
                <a:latin typeface="Roboto"/>
                <a:ea typeface="Roboto"/>
                <a:cs typeface="Roboto"/>
                <a:sym typeface="Roboto"/>
              </a:rPr>
              <a:t>Abarca las habilidades para abordar rápidamente cualquier problema que ocurra durante el despliegue.</a:t>
            </a:r>
            <a:endParaRPr b="0" i="0" sz="2000" u="none" cap="none" strike="noStrike">
              <a:solidFill>
                <a:srgbClr val="414042"/>
              </a:solidFill>
              <a:latin typeface="Roboto"/>
              <a:ea typeface="Roboto"/>
              <a:cs typeface="Roboto"/>
              <a:sym typeface="Roboto"/>
            </a:endParaRPr>
          </a:p>
        </p:txBody>
      </p:sp>
      <p:sp>
        <p:nvSpPr>
          <p:cNvPr id="2081" name="Google Shape;2081;g29e745b8efd_1_2722"/>
          <p:cNvSpPr/>
          <p:nvPr/>
        </p:nvSpPr>
        <p:spPr>
          <a:xfrm>
            <a:off x="9152650" y="3771977"/>
            <a:ext cx="2748900" cy="3037800"/>
          </a:xfrm>
          <a:prstGeom prst="roundRect">
            <a:avLst>
              <a:gd fmla="val 16667" name="adj"/>
            </a:avLst>
          </a:prstGeom>
          <a:gradFill>
            <a:gsLst>
              <a:gs pos="0">
                <a:srgbClr val="A8BDDD"/>
              </a:gs>
              <a:gs pos="35000">
                <a:srgbClr val="C3CFE7"/>
              </a:gs>
              <a:gs pos="100000">
                <a:srgbClr val="E8EBF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082" name="Google Shape;2082;g29e745b8efd_1_2722"/>
          <p:cNvSpPr txBox="1"/>
          <p:nvPr/>
        </p:nvSpPr>
        <p:spPr>
          <a:xfrm>
            <a:off x="9189741" y="3920269"/>
            <a:ext cx="2674800" cy="27405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Detección proactiva de problemas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Colaboración entre equipos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Revertir y corregir</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Control de versiones</a:t>
            </a:r>
            <a:endParaRPr b="0" i="0" sz="1600" u="none" cap="none" strike="noStrike">
              <a:solidFill>
                <a:srgbClr val="414042"/>
              </a:solidFill>
              <a:latin typeface="Roboto"/>
              <a:ea typeface="Roboto"/>
              <a:cs typeface="Roboto"/>
              <a:sym typeface="Roboto"/>
            </a:endParaRPr>
          </a:p>
        </p:txBody>
      </p:sp>
      <p:sp>
        <p:nvSpPr>
          <p:cNvPr id="2083" name="Google Shape;2083;g29e745b8efd_1_2722"/>
          <p:cNvSpPr txBox="1"/>
          <p:nvPr/>
        </p:nvSpPr>
        <p:spPr>
          <a:xfrm>
            <a:off x="862563" y="607325"/>
            <a:ext cx="99957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414042"/>
                </a:solidFill>
                <a:latin typeface="Open Sans"/>
                <a:ea typeface="Open Sans"/>
                <a:cs typeface="Open Sans"/>
                <a:sym typeface="Open Sans"/>
              </a:rPr>
              <a:t>El Despliegue Continuo es el proceso que toma las características validadas de la Integración Continua y las despliega en el entorno de producción, donde se prueban y se preparan para el lanzamiento.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8"/>
                                        </p:tgtEl>
                                        <p:attrNameLst>
                                          <p:attrName>style.visibility</p:attrName>
                                        </p:attrNameLst>
                                      </p:cBhvr>
                                      <p:to>
                                        <p:strVal val="visible"/>
                                      </p:to>
                                    </p:set>
                                    <p:animEffect filter="fade" transition="in">
                                      <p:cBhvr>
                                        <p:cTn dur="1000"/>
                                        <p:tgtEl>
                                          <p:spTgt spid="2058"/>
                                        </p:tgtEl>
                                      </p:cBhvr>
                                    </p:animEffect>
                                  </p:childTnLst>
                                </p:cTn>
                              </p:par>
                              <p:par>
                                <p:cTn fill="hold" nodeType="withEffect" presetClass="entr" presetID="10" presetSubtype="0">
                                  <p:stCondLst>
                                    <p:cond delay="0"/>
                                  </p:stCondLst>
                                  <p:childTnLst>
                                    <p:set>
                                      <p:cBhvr>
                                        <p:cTn dur="1" fill="hold">
                                          <p:stCondLst>
                                            <p:cond delay="0"/>
                                          </p:stCondLst>
                                        </p:cTn>
                                        <p:tgtEl>
                                          <p:spTgt spid="2059"/>
                                        </p:tgtEl>
                                        <p:attrNameLst>
                                          <p:attrName>style.visibility</p:attrName>
                                        </p:attrNameLst>
                                      </p:cBhvr>
                                      <p:to>
                                        <p:strVal val="visible"/>
                                      </p:to>
                                    </p:set>
                                    <p:animEffect filter="fade" transition="in">
                                      <p:cBhvr>
                                        <p:cTn dur="1000"/>
                                        <p:tgtEl>
                                          <p:spTgt spid="2059"/>
                                        </p:tgtEl>
                                      </p:cBhvr>
                                    </p:animEffect>
                                  </p:childTnLst>
                                </p:cTn>
                              </p:par>
                              <p:par>
                                <p:cTn fill="hold" nodeType="withEffect" presetClass="entr" presetID="10" presetSubtype="0">
                                  <p:stCondLst>
                                    <p:cond delay="0"/>
                                  </p:stCondLst>
                                  <p:childTnLst>
                                    <p:set>
                                      <p:cBhvr>
                                        <p:cTn dur="1" fill="hold">
                                          <p:stCondLst>
                                            <p:cond delay="0"/>
                                          </p:stCondLst>
                                        </p:cTn>
                                        <p:tgtEl>
                                          <p:spTgt spid="2060"/>
                                        </p:tgtEl>
                                        <p:attrNameLst>
                                          <p:attrName>style.visibility</p:attrName>
                                        </p:attrNameLst>
                                      </p:cBhvr>
                                      <p:to>
                                        <p:strVal val="visible"/>
                                      </p:to>
                                    </p:set>
                                    <p:animEffect filter="fade" transition="in">
                                      <p:cBhvr>
                                        <p:cTn dur="1000"/>
                                        <p:tgtEl>
                                          <p:spTgt spid="2060"/>
                                        </p:tgtEl>
                                      </p:cBhvr>
                                    </p:animEffect>
                                  </p:childTnLst>
                                </p:cTn>
                              </p:par>
                              <p:par>
                                <p:cTn fill="hold" nodeType="with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1000"/>
                                        <p:tgtEl>
                                          <p:spTgt spid="2067"/>
                                        </p:tgtEl>
                                      </p:cBhvr>
                                    </p:animEffect>
                                  </p:childTnLst>
                                </p:cTn>
                              </p:par>
                              <p:par>
                                <p:cTn fill="hold" nodeType="withEffect" presetClass="entr" presetID="10" presetSubtype="0">
                                  <p:stCondLst>
                                    <p:cond delay="0"/>
                                  </p:stCondLst>
                                  <p:childTnLst>
                                    <p:set>
                                      <p:cBhvr>
                                        <p:cTn dur="1" fill="hold">
                                          <p:stCondLst>
                                            <p:cond delay="0"/>
                                          </p:stCondLst>
                                        </p:cTn>
                                        <p:tgtEl>
                                          <p:spTgt spid="2068"/>
                                        </p:tgtEl>
                                        <p:attrNameLst>
                                          <p:attrName>style.visibility</p:attrName>
                                        </p:attrNameLst>
                                      </p:cBhvr>
                                      <p:to>
                                        <p:strVal val="visible"/>
                                      </p:to>
                                    </p:set>
                                    <p:animEffect filter="fade" transition="in">
                                      <p:cBhvr>
                                        <p:cTn dur="1000"/>
                                        <p:tgtEl>
                                          <p:spTgt spid="2068"/>
                                        </p:tgtEl>
                                      </p:cBhvr>
                                    </p:animEffect>
                                  </p:childTnLst>
                                </p:cTn>
                              </p:par>
                              <p:par>
                                <p:cTn fill="hold" nodeType="withEffect" presetClass="entr" presetID="10" presetSubtype="0">
                                  <p:stCondLst>
                                    <p:cond delay="0"/>
                                  </p:stCondLst>
                                  <p:childTnLst>
                                    <p:set>
                                      <p:cBhvr>
                                        <p:cTn dur="1" fill="hold">
                                          <p:stCondLst>
                                            <p:cond delay="0"/>
                                          </p:stCondLst>
                                        </p:cTn>
                                        <p:tgtEl>
                                          <p:spTgt spid="2069"/>
                                        </p:tgtEl>
                                        <p:attrNameLst>
                                          <p:attrName>style.visibility</p:attrName>
                                        </p:attrNameLst>
                                      </p:cBhvr>
                                      <p:to>
                                        <p:strVal val="visible"/>
                                      </p:to>
                                    </p:set>
                                    <p:animEffect filter="fade" transition="in">
                                      <p:cBhvr>
                                        <p:cTn dur="1000"/>
                                        <p:tgtEl>
                                          <p:spTgt spid="2069"/>
                                        </p:tgtEl>
                                      </p:cBhvr>
                                    </p:animEffect>
                                  </p:childTnLst>
                                </p:cTn>
                              </p:par>
                              <p:par>
                                <p:cTn fill="hold" nodeType="withEffect" presetClass="entr" presetID="10" presetSubtype="0">
                                  <p:stCondLst>
                                    <p:cond delay="0"/>
                                  </p:stCondLst>
                                  <p:childTnLst>
                                    <p:set>
                                      <p:cBhvr>
                                        <p:cTn dur="1" fill="hold">
                                          <p:stCondLst>
                                            <p:cond delay="0"/>
                                          </p:stCondLst>
                                        </p:cTn>
                                        <p:tgtEl>
                                          <p:spTgt spid="2070"/>
                                        </p:tgtEl>
                                        <p:attrNameLst>
                                          <p:attrName>style.visibility</p:attrName>
                                        </p:attrNameLst>
                                      </p:cBhvr>
                                      <p:to>
                                        <p:strVal val="visible"/>
                                      </p:to>
                                    </p:set>
                                    <p:animEffect filter="fade" transition="in">
                                      <p:cBhvr>
                                        <p:cTn dur="1000"/>
                                        <p:tgtEl>
                                          <p:spTgt spid="2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8"/>
                                        </p:tgtEl>
                                        <p:attrNameLst>
                                          <p:attrName>style.visibility</p:attrName>
                                        </p:attrNameLst>
                                      </p:cBhvr>
                                      <p:to>
                                        <p:strVal val="visible"/>
                                      </p:to>
                                    </p:set>
                                    <p:animEffect filter="fade" transition="in">
                                      <p:cBhvr>
                                        <p:cTn dur="1000"/>
                                        <p:tgtEl>
                                          <p:spTgt spid="2058"/>
                                        </p:tgtEl>
                                      </p:cBhvr>
                                    </p:animEffect>
                                  </p:childTnLst>
                                </p:cTn>
                              </p:par>
                              <p:par>
                                <p:cTn fill="hold" nodeType="withEffect" presetClass="entr" presetID="10" presetSubtype="0">
                                  <p:stCondLst>
                                    <p:cond delay="0"/>
                                  </p:stCondLst>
                                  <p:childTnLst>
                                    <p:set>
                                      <p:cBhvr>
                                        <p:cTn dur="1" fill="hold">
                                          <p:stCondLst>
                                            <p:cond delay="0"/>
                                          </p:stCondLst>
                                        </p:cTn>
                                        <p:tgtEl>
                                          <p:spTgt spid="2061"/>
                                        </p:tgtEl>
                                        <p:attrNameLst>
                                          <p:attrName>style.visibility</p:attrName>
                                        </p:attrNameLst>
                                      </p:cBhvr>
                                      <p:to>
                                        <p:strVal val="visible"/>
                                      </p:to>
                                    </p:set>
                                    <p:animEffect filter="fade" transition="in">
                                      <p:cBhvr>
                                        <p:cTn dur="1000"/>
                                        <p:tgtEl>
                                          <p:spTgt spid="2061"/>
                                        </p:tgtEl>
                                      </p:cBhvr>
                                    </p:animEffect>
                                  </p:childTnLst>
                                </p:cTn>
                              </p:par>
                              <p:par>
                                <p:cTn fill="hold" nodeType="withEffect" presetClass="entr" presetID="10" presetSubtype="0">
                                  <p:stCondLst>
                                    <p:cond delay="0"/>
                                  </p:stCondLst>
                                  <p:childTnLst>
                                    <p:set>
                                      <p:cBhvr>
                                        <p:cTn dur="1" fill="hold">
                                          <p:stCondLst>
                                            <p:cond delay="0"/>
                                          </p:stCondLst>
                                        </p:cTn>
                                        <p:tgtEl>
                                          <p:spTgt spid="2062"/>
                                        </p:tgtEl>
                                        <p:attrNameLst>
                                          <p:attrName>style.visibility</p:attrName>
                                        </p:attrNameLst>
                                      </p:cBhvr>
                                      <p:to>
                                        <p:strVal val="visible"/>
                                      </p:to>
                                    </p:set>
                                    <p:animEffect filter="fade" transition="in">
                                      <p:cBhvr>
                                        <p:cTn dur="1000"/>
                                        <p:tgtEl>
                                          <p:spTgt spid="2062"/>
                                        </p:tgtEl>
                                      </p:cBhvr>
                                    </p:animEffect>
                                  </p:childTnLst>
                                </p:cTn>
                              </p:par>
                              <p:par>
                                <p:cTn fill="hold" nodeType="withEffect" presetClass="entr" presetID="10" presetSubtype="0">
                                  <p:stCondLst>
                                    <p:cond delay="0"/>
                                  </p:stCondLst>
                                  <p:childTnLst>
                                    <p:set>
                                      <p:cBhvr>
                                        <p:cTn dur="1" fill="hold">
                                          <p:stCondLst>
                                            <p:cond delay="0"/>
                                          </p:stCondLst>
                                        </p:cTn>
                                        <p:tgtEl>
                                          <p:spTgt spid="2071"/>
                                        </p:tgtEl>
                                        <p:attrNameLst>
                                          <p:attrName>style.visibility</p:attrName>
                                        </p:attrNameLst>
                                      </p:cBhvr>
                                      <p:to>
                                        <p:strVal val="visible"/>
                                      </p:to>
                                    </p:set>
                                    <p:animEffect filter="fade" transition="in">
                                      <p:cBhvr>
                                        <p:cTn dur="1000"/>
                                        <p:tgtEl>
                                          <p:spTgt spid="2071"/>
                                        </p:tgtEl>
                                      </p:cBhvr>
                                    </p:animEffect>
                                  </p:childTnLst>
                                </p:cTn>
                              </p:par>
                              <p:par>
                                <p:cTn fill="hold" nodeType="with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1000"/>
                                        <p:tgtEl>
                                          <p:spTgt spid="2072"/>
                                        </p:tgtEl>
                                      </p:cBhvr>
                                    </p:animEffect>
                                  </p:childTnLst>
                                </p:cTn>
                              </p:par>
                              <p:par>
                                <p:cTn fill="hold" nodeType="withEffect" presetClass="entr" presetID="10" presetSubtype="0">
                                  <p:stCondLst>
                                    <p:cond delay="0"/>
                                  </p:stCondLst>
                                  <p:childTnLst>
                                    <p:set>
                                      <p:cBhvr>
                                        <p:cTn dur="1" fill="hold">
                                          <p:stCondLst>
                                            <p:cond delay="0"/>
                                          </p:stCondLst>
                                        </p:cTn>
                                        <p:tgtEl>
                                          <p:spTgt spid="2073"/>
                                        </p:tgtEl>
                                        <p:attrNameLst>
                                          <p:attrName>style.visibility</p:attrName>
                                        </p:attrNameLst>
                                      </p:cBhvr>
                                      <p:to>
                                        <p:strVal val="visible"/>
                                      </p:to>
                                    </p:set>
                                    <p:animEffect filter="fade" transition="in">
                                      <p:cBhvr>
                                        <p:cTn dur="1000"/>
                                        <p:tgtEl>
                                          <p:spTgt spid="2073"/>
                                        </p:tgtEl>
                                      </p:cBhvr>
                                    </p:animEffect>
                                  </p:childTnLst>
                                </p:cTn>
                              </p:par>
                              <p:par>
                                <p:cTn fill="hold" nodeType="withEffect" presetClass="entr" presetID="10" presetSubtype="0">
                                  <p:stCondLst>
                                    <p:cond delay="0"/>
                                  </p:stCondLst>
                                  <p:childTnLst>
                                    <p:set>
                                      <p:cBhvr>
                                        <p:cTn dur="1" fill="hold">
                                          <p:stCondLst>
                                            <p:cond delay="0"/>
                                          </p:stCondLst>
                                        </p:cTn>
                                        <p:tgtEl>
                                          <p:spTgt spid="2074"/>
                                        </p:tgtEl>
                                        <p:attrNameLst>
                                          <p:attrName>style.visibility</p:attrName>
                                        </p:attrNameLst>
                                      </p:cBhvr>
                                      <p:to>
                                        <p:strVal val="visible"/>
                                      </p:to>
                                    </p:set>
                                    <p:animEffect filter="fade" transition="in">
                                      <p:cBhvr>
                                        <p:cTn dur="1000"/>
                                        <p:tgtEl>
                                          <p:spTgt spid="20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8"/>
                                        </p:tgtEl>
                                        <p:attrNameLst>
                                          <p:attrName>style.visibility</p:attrName>
                                        </p:attrNameLst>
                                      </p:cBhvr>
                                      <p:to>
                                        <p:strVal val="visible"/>
                                      </p:to>
                                    </p:set>
                                    <p:animEffect filter="fade" transition="in">
                                      <p:cBhvr>
                                        <p:cTn dur="1000"/>
                                        <p:tgtEl>
                                          <p:spTgt spid="2058"/>
                                        </p:tgtEl>
                                      </p:cBhvr>
                                    </p:animEffect>
                                  </p:childTnLst>
                                </p:cTn>
                              </p:par>
                              <p:par>
                                <p:cTn fill="hold" nodeType="withEffect" presetClass="entr" presetID="10" presetSubtype="0">
                                  <p:stCondLst>
                                    <p:cond delay="0"/>
                                  </p:stCondLst>
                                  <p:childTnLst>
                                    <p:set>
                                      <p:cBhvr>
                                        <p:cTn dur="1" fill="hold">
                                          <p:stCondLst>
                                            <p:cond delay="0"/>
                                          </p:stCondLst>
                                        </p:cTn>
                                        <p:tgtEl>
                                          <p:spTgt spid="2063"/>
                                        </p:tgtEl>
                                        <p:attrNameLst>
                                          <p:attrName>style.visibility</p:attrName>
                                        </p:attrNameLst>
                                      </p:cBhvr>
                                      <p:to>
                                        <p:strVal val="visible"/>
                                      </p:to>
                                    </p:set>
                                    <p:animEffect filter="fade" transition="in">
                                      <p:cBhvr>
                                        <p:cTn dur="1000"/>
                                        <p:tgtEl>
                                          <p:spTgt spid="2063"/>
                                        </p:tgtEl>
                                      </p:cBhvr>
                                    </p:animEffect>
                                  </p:childTnLst>
                                </p:cTn>
                              </p:par>
                              <p:par>
                                <p:cTn fill="hold" nodeType="with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1000"/>
                                        <p:tgtEl>
                                          <p:spTgt spid="2064"/>
                                        </p:tgtEl>
                                      </p:cBhvr>
                                    </p:animEffect>
                                  </p:childTnLst>
                                </p:cTn>
                              </p:par>
                              <p:par>
                                <p:cTn fill="hold" nodeType="withEffect" presetClass="entr" presetID="10" presetSubtype="0">
                                  <p:stCondLst>
                                    <p:cond delay="0"/>
                                  </p:stCondLst>
                                  <p:childTnLst>
                                    <p:set>
                                      <p:cBhvr>
                                        <p:cTn dur="1" fill="hold">
                                          <p:stCondLst>
                                            <p:cond delay="0"/>
                                          </p:stCondLst>
                                        </p:cTn>
                                        <p:tgtEl>
                                          <p:spTgt spid="2075"/>
                                        </p:tgtEl>
                                        <p:attrNameLst>
                                          <p:attrName>style.visibility</p:attrName>
                                        </p:attrNameLst>
                                      </p:cBhvr>
                                      <p:to>
                                        <p:strVal val="visible"/>
                                      </p:to>
                                    </p:set>
                                    <p:animEffect filter="fade" transition="in">
                                      <p:cBhvr>
                                        <p:cTn dur="1000"/>
                                        <p:tgtEl>
                                          <p:spTgt spid="2075"/>
                                        </p:tgtEl>
                                      </p:cBhvr>
                                    </p:animEffect>
                                  </p:childTnLst>
                                </p:cTn>
                              </p:par>
                              <p:par>
                                <p:cTn fill="hold" nodeType="withEffect" presetClass="entr" presetID="10" presetSubtype="0">
                                  <p:stCondLst>
                                    <p:cond delay="0"/>
                                  </p:stCondLst>
                                  <p:childTnLst>
                                    <p:set>
                                      <p:cBhvr>
                                        <p:cTn dur="1" fill="hold">
                                          <p:stCondLst>
                                            <p:cond delay="0"/>
                                          </p:stCondLst>
                                        </p:cTn>
                                        <p:tgtEl>
                                          <p:spTgt spid="2076"/>
                                        </p:tgtEl>
                                        <p:attrNameLst>
                                          <p:attrName>style.visibility</p:attrName>
                                        </p:attrNameLst>
                                      </p:cBhvr>
                                      <p:to>
                                        <p:strVal val="visible"/>
                                      </p:to>
                                    </p:set>
                                    <p:animEffect filter="fade" transition="in">
                                      <p:cBhvr>
                                        <p:cTn dur="1000"/>
                                        <p:tgtEl>
                                          <p:spTgt spid="2076"/>
                                        </p:tgtEl>
                                      </p:cBhvr>
                                    </p:animEffect>
                                  </p:childTnLst>
                                </p:cTn>
                              </p:par>
                              <p:par>
                                <p:cTn fill="hold" nodeType="withEffect" presetClass="entr" presetID="10" presetSubtype="0">
                                  <p:stCondLst>
                                    <p:cond delay="0"/>
                                  </p:stCondLst>
                                  <p:childTnLst>
                                    <p:set>
                                      <p:cBhvr>
                                        <p:cTn dur="1" fill="hold">
                                          <p:stCondLst>
                                            <p:cond delay="0"/>
                                          </p:stCondLst>
                                        </p:cTn>
                                        <p:tgtEl>
                                          <p:spTgt spid="2077"/>
                                        </p:tgtEl>
                                        <p:attrNameLst>
                                          <p:attrName>style.visibility</p:attrName>
                                        </p:attrNameLst>
                                      </p:cBhvr>
                                      <p:to>
                                        <p:strVal val="visible"/>
                                      </p:to>
                                    </p:set>
                                    <p:animEffect filter="fade" transition="in">
                                      <p:cBhvr>
                                        <p:cTn dur="1000"/>
                                        <p:tgtEl>
                                          <p:spTgt spid="2077"/>
                                        </p:tgtEl>
                                      </p:cBhvr>
                                    </p:animEffect>
                                  </p:childTnLst>
                                </p:cTn>
                              </p:par>
                              <p:par>
                                <p:cTn fill="hold" nodeType="withEffect" presetClass="entr" presetID="10" presetSubtype="0">
                                  <p:stCondLst>
                                    <p:cond delay="0"/>
                                  </p:stCondLst>
                                  <p:childTnLst>
                                    <p:set>
                                      <p:cBhvr>
                                        <p:cTn dur="1" fill="hold">
                                          <p:stCondLst>
                                            <p:cond delay="0"/>
                                          </p:stCondLst>
                                        </p:cTn>
                                        <p:tgtEl>
                                          <p:spTgt spid="2078"/>
                                        </p:tgtEl>
                                        <p:attrNameLst>
                                          <p:attrName>style.visibility</p:attrName>
                                        </p:attrNameLst>
                                      </p:cBhvr>
                                      <p:to>
                                        <p:strVal val="visible"/>
                                      </p:to>
                                    </p:set>
                                    <p:animEffect filter="fade" transition="in">
                                      <p:cBhvr>
                                        <p:cTn dur="1000"/>
                                        <p:tgtEl>
                                          <p:spTgt spid="20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8"/>
                                        </p:tgtEl>
                                        <p:attrNameLst>
                                          <p:attrName>style.visibility</p:attrName>
                                        </p:attrNameLst>
                                      </p:cBhvr>
                                      <p:to>
                                        <p:strVal val="visible"/>
                                      </p:to>
                                    </p:set>
                                    <p:animEffect filter="fade" transition="in">
                                      <p:cBhvr>
                                        <p:cTn dur="1000"/>
                                        <p:tgtEl>
                                          <p:spTgt spid="2058"/>
                                        </p:tgtEl>
                                      </p:cBhvr>
                                    </p:animEffect>
                                  </p:childTnLst>
                                </p:cTn>
                              </p:par>
                              <p:par>
                                <p:cTn fill="hold" nodeType="withEffect" presetClass="entr" presetID="10" presetSubtype="0">
                                  <p:stCondLst>
                                    <p:cond delay="0"/>
                                  </p:stCondLst>
                                  <p:childTnLst>
                                    <p:set>
                                      <p:cBhvr>
                                        <p:cTn dur="1" fill="hold">
                                          <p:stCondLst>
                                            <p:cond delay="0"/>
                                          </p:stCondLst>
                                        </p:cTn>
                                        <p:tgtEl>
                                          <p:spTgt spid="2065"/>
                                        </p:tgtEl>
                                        <p:attrNameLst>
                                          <p:attrName>style.visibility</p:attrName>
                                        </p:attrNameLst>
                                      </p:cBhvr>
                                      <p:to>
                                        <p:strVal val="visible"/>
                                      </p:to>
                                    </p:set>
                                    <p:animEffect filter="fade" transition="in">
                                      <p:cBhvr>
                                        <p:cTn dur="1000"/>
                                        <p:tgtEl>
                                          <p:spTgt spid="2065"/>
                                        </p:tgtEl>
                                      </p:cBhvr>
                                    </p:animEffect>
                                  </p:childTnLst>
                                </p:cTn>
                              </p:par>
                              <p:par>
                                <p:cTn fill="hold" nodeType="withEffect" presetClass="entr" presetID="10" presetSubtype="0">
                                  <p:stCondLst>
                                    <p:cond delay="0"/>
                                  </p:stCondLst>
                                  <p:childTnLst>
                                    <p:set>
                                      <p:cBhvr>
                                        <p:cTn dur="1" fill="hold">
                                          <p:stCondLst>
                                            <p:cond delay="0"/>
                                          </p:stCondLst>
                                        </p:cTn>
                                        <p:tgtEl>
                                          <p:spTgt spid="2066"/>
                                        </p:tgtEl>
                                        <p:attrNameLst>
                                          <p:attrName>style.visibility</p:attrName>
                                        </p:attrNameLst>
                                      </p:cBhvr>
                                      <p:to>
                                        <p:strVal val="visible"/>
                                      </p:to>
                                    </p:set>
                                    <p:animEffect filter="fade" transition="in">
                                      <p:cBhvr>
                                        <p:cTn dur="1000"/>
                                        <p:tgtEl>
                                          <p:spTgt spid="2066"/>
                                        </p:tgtEl>
                                      </p:cBhvr>
                                    </p:animEffect>
                                  </p:childTnLst>
                                </p:cTn>
                              </p:par>
                              <p:par>
                                <p:cTn fill="hold" nodeType="with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1000"/>
                                        <p:tgtEl>
                                          <p:spTgt spid="2079"/>
                                        </p:tgtEl>
                                      </p:cBhvr>
                                    </p:animEffect>
                                  </p:childTnLst>
                                </p:cTn>
                              </p:par>
                              <p:par>
                                <p:cTn fill="hold" nodeType="withEffect" presetClass="entr" presetID="10" presetSubtype="0">
                                  <p:stCondLst>
                                    <p:cond delay="0"/>
                                  </p:stCondLst>
                                  <p:childTnLst>
                                    <p:set>
                                      <p:cBhvr>
                                        <p:cTn dur="1" fill="hold">
                                          <p:stCondLst>
                                            <p:cond delay="0"/>
                                          </p:stCondLst>
                                        </p:cTn>
                                        <p:tgtEl>
                                          <p:spTgt spid="2080"/>
                                        </p:tgtEl>
                                        <p:attrNameLst>
                                          <p:attrName>style.visibility</p:attrName>
                                        </p:attrNameLst>
                                      </p:cBhvr>
                                      <p:to>
                                        <p:strVal val="visible"/>
                                      </p:to>
                                    </p:set>
                                    <p:animEffect filter="fade" transition="in">
                                      <p:cBhvr>
                                        <p:cTn dur="1000"/>
                                        <p:tgtEl>
                                          <p:spTgt spid="2080"/>
                                        </p:tgtEl>
                                      </p:cBhvr>
                                    </p:animEffect>
                                  </p:childTnLst>
                                </p:cTn>
                              </p:par>
                              <p:par>
                                <p:cTn fill="hold" nodeType="with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1000"/>
                                        <p:tgtEl>
                                          <p:spTgt spid="2081"/>
                                        </p:tgtEl>
                                      </p:cBhvr>
                                    </p:animEffect>
                                  </p:childTnLst>
                                </p:cTn>
                              </p:par>
                              <p:par>
                                <p:cTn fill="hold" nodeType="with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1000"/>
                                        <p:tgtEl>
                                          <p:spTgt spid="2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7" name="Shape 2087"/>
        <p:cNvGrpSpPr/>
        <p:nvPr/>
      </p:nvGrpSpPr>
      <p:grpSpPr>
        <a:xfrm>
          <a:off x="0" y="0"/>
          <a:ext cx="0" cy="0"/>
          <a:chOff x="0" y="0"/>
          <a:chExt cx="0" cy="0"/>
        </a:xfrm>
      </p:grpSpPr>
      <p:sp>
        <p:nvSpPr>
          <p:cNvPr id="2088" name="Google Shape;2088;g29e745b8efd_1_2754"/>
          <p:cNvSpPr txBox="1"/>
          <p:nvPr/>
        </p:nvSpPr>
        <p:spPr>
          <a:xfrm>
            <a:off x="5165900" y="1881888"/>
            <a:ext cx="6299100" cy="33525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1200"/>
              </a:spcBef>
              <a:spcAft>
                <a:spcPts val="0"/>
              </a:spcAft>
              <a:buClr>
                <a:schemeClr val="dk1"/>
              </a:buClr>
              <a:buSzPts val="1300"/>
              <a:buFont typeface="Arial"/>
              <a:buNone/>
            </a:pPr>
            <a:r>
              <a:rPr b="0" i="0" lang="es-CO" sz="2200" u="none" cap="none" strike="noStrike">
                <a:solidFill>
                  <a:srgbClr val="434343"/>
                </a:solidFill>
                <a:latin typeface="Roboto"/>
                <a:ea typeface="Roboto"/>
                <a:cs typeface="Roboto"/>
                <a:sym typeface="Roboto"/>
              </a:rPr>
              <a:t>Un concepto que abraza el </a:t>
            </a:r>
            <a:r>
              <a:rPr b="1" i="0" lang="es-CO" sz="2200" u="none" cap="none" strike="noStrike">
                <a:solidFill>
                  <a:srgbClr val="205F82"/>
                </a:solidFill>
                <a:latin typeface="Roboto"/>
                <a:ea typeface="Roboto"/>
                <a:cs typeface="Roboto"/>
                <a:sym typeface="Roboto"/>
              </a:rPr>
              <a:t>Centro de Desarrollo es el de “Built in Quality” o “Calidad integrada”</a:t>
            </a:r>
            <a:r>
              <a:rPr b="0" i="0" lang="es-CO" sz="2200" u="none" cap="none" strike="noStrike">
                <a:solidFill>
                  <a:srgbClr val="434343"/>
                </a:solidFill>
                <a:latin typeface="Roboto"/>
                <a:ea typeface="Roboto"/>
                <a:cs typeface="Roboto"/>
                <a:sym typeface="Roboto"/>
              </a:rPr>
              <a:t> en el que no se considera la calidad como un elemento externo al proceso de diseño y desarrollo, sino que es abordado desde el Diseño hasta la Liberación.</a:t>
            </a:r>
            <a:endParaRPr b="0" i="0" sz="22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25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2500" u="none" cap="none" strike="noStrike">
              <a:solidFill>
                <a:srgbClr val="990000"/>
              </a:solidFill>
              <a:latin typeface="Roboto"/>
              <a:ea typeface="Roboto"/>
              <a:cs typeface="Roboto"/>
              <a:sym typeface="Roboto"/>
            </a:endParaRPr>
          </a:p>
        </p:txBody>
      </p:sp>
      <p:pic>
        <p:nvPicPr>
          <p:cNvPr id="2089" name="Google Shape;2089;g29e745b8efd_1_2754"/>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2090" name="Google Shape;2090;g29e745b8efd_1_2754"/>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091" name="Google Shape;2091;g29e745b8efd_1_2754"/>
          <p:cNvSpPr txBox="1"/>
          <p:nvPr/>
        </p:nvSpPr>
        <p:spPr>
          <a:xfrm>
            <a:off x="843200" y="-27377"/>
            <a:ext cx="16256100" cy="6771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Ejecución de Sprint 1 a N: Built in Quality</a:t>
            </a:r>
            <a:endParaRPr b="0" i="0" sz="1900" u="none" cap="none" strike="noStrike">
              <a:solidFill>
                <a:srgbClr val="000000"/>
              </a:solidFill>
              <a:latin typeface="Arial"/>
              <a:ea typeface="Arial"/>
              <a:cs typeface="Arial"/>
              <a:sym typeface="Arial"/>
            </a:endParaRPr>
          </a:p>
        </p:txBody>
      </p:sp>
      <p:pic>
        <p:nvPicPr>
          <p:cNvPr id="2092" name="Google Shape;2092;g29e745b8efd_1_2754"/>
          <p:cNvPicPr preferRelativeResize="0"/>
          <p:nvPr/>
        </p:nvPicPr>
        <p:blipFill rotWithShape="1">
          <a:blip r:embed="rId4">
            <a:alphaModFix/>
          </a:blip>
          <a:srcRect b="0" l="0" r="0" t="0"/>
          <a:stretch/>
        </p:blipFill>
        <p:spPr>
          <a:xfrm>
            <a:off x="561500" y="1485648"/>
            <a:ext cx="3524250" cy="4076700"/>
          </a:xfrm>
          <a:prstGeom prst="rect">
            <a:avLst/>
          </a:prstGeom>
          <a:noFill/>
          <a:ln>
            <a:noFill/>
          </a:ln>
        </p:spPr>
      </p:pic>
      <p:sp>
        <p:nvSpPr>
          <p:cNvPr id="2093" name="Google Shape;2093;g29e745b8efd_1_2754"/>
          <p:cNvSpPr/>
          <p:nvPr/>
        </p:nvSpPr>
        <p:spPr>
          <a:xfrm>
            <a:off x="2566450" y="2201325"/>
            <a:ext cx="1947300" cy="3285000"/>
          </a:xfrm>
          <a:prstGeom prst="ellipse">
            <a:avLst/>
          </a:prstGeom>
          <a:noFill/>
          <a:ln cap="flat" cmpd="sng" w="38100">
            <a:solidFill>
              <a:srgbClr val="C130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4" name="Google Shape;2094;g29e745b8efd_1_2754"/>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g29eaaeb3f5d_0_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990"/>
              <a:buNone/>
            </a:pPr>
            <a:r>
              <a:t/>
            </a:r>
            <a:endParaRPr sz="3200"/>
          </a:p>
          <a:p>
            <a:pPr indent="0" lvl="0" marL="0" rtl="0" algn="ctr">
              <a:lnSpc>
                <a:spcPct val="90000"/>
              </a:lnSpc>
              <a:spcBef>
                <a:spcPts val="0"/>
              </a:spcBef>
              <a:spcAft>
                <a:spcPts val="0"/>
              </a:spcAft>
              <a:buSzPts val="990"/>
              <a:buNone/>
            </a:pPr>
            <a:r>
              <a:rPr lang="es-CO" sz="3200"/>
              <a:t>Pipeline de calidad</a:t>
            </a:r>
            <a:endParaRPr sz="3200"/>
          </a:p>
          <a:p>
            <a:pPr indent="0" lvl="0" marL="0" rtl="0" algn="ctr">
              <a:lnSpc>
                <a:spcPct val="90000"/>
              </a:lnSpc>
              <a:spcBef>
                <a:spcPts val="0"/>
              </a:spcBef>
              <a:spcAft>
                <a:spcPts val="0"/>
              </a:spcAft>
              <a:buSzPts val="990"/>
              <a:buNone/>
            </a:pPr>
            <a:r>
              <a:rPr lang="es-CO" sz="3200"/>
              <a:t>Detalle teórico - Capacitación</a:t>
            </a:r>
            <a:endParaRPr sz="3200"/>
          </a:p>
          <a:p>
            <a:pPr indent="0" lvl="0" marL="0" rtl="0" algn="ctr">
              <a:lnSpc>
                <a:spcPct val="90000"/>
              </a:lnSpc>
              <a:spcBef>
                <a:spcPts val="0"/>
              </a:spcBef>
              <a:spcAft>
                <a:spcPts val="0"/>
              </a:spcAft>
              <a:buSzPts val="990"/>
              <a:buNone/>
            </a:pPr>
            <a:r>
              <a:rPr lang="es-CO" sz="3200"/>
              <a:t>Como integrarnos con los diferentes frentes (software con gesión, análsisis, ejecución, operación)</a:t>
            </a:r>
            <a:endParaRPr sz="3200"/>
          </a:p>
          <a:p>
            <a:pPr indent="0" lvl="0" marL="0" rtl="0" algn="ctr">
              <a:lnSpc>
                <a:spcPct val="90000"/>
              </a:lnSpc>
              <a:spcBef>
                <a:spcPts val="0"/>
              </a:spcBef>
              <a:spcAft>
                <a:spcPts val="0"/>
              </a:spcAft>
              <a:buSzPts val="990"/>
              <a:buNone/>
            </a:pPr>
            <a:r>
              <a:rPr lang="es-CO" sz="3200"/>
              <a:t>herramienta gratis</a:t>
            </a:r>
            <a:endParaRPr sz="3200"/>
          </a:p>
        </p:txBody>
      </p:sp>
      <p:sp>
        <p:nvSpPr>
          <p:cNvPr id="2101" name="Google Shape;2101;g29eaaeb3f5d_0_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g29e745b8efd_1_382"/>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68" name="Google Shape;268;g29e745b8efd_1_382"/>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Agile Mindset</a:t>
            </a:r>
            <a:endParaRPr b="0" i="0" sz="4000" u="none" cap="none" strike="noStrike">
              <a:solidFill>
                <a:srgbClr val="377AF4"/>
              </a:solidFill>
              <a:latin typeface="Roboto"/>
              <a:ea typeface="Roboto"/>
              <a:cs typeface="Roboto"/>
              <a:sym typeface="Roboto"/>
            </a:endParaRPr>
          </a:p>
        </p:txBody>
      </p:sp>
      <p:pic>
        <p:nvPicPr>
          <p:cNvPr id="269" name="Google Shape;269;g29e745b8efd_1_382"/>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pic>
        <p:nvPicPr>
          <p:cNvPr id="270" name="Google Shape;270;g29e745b8efd_1_382"/>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g29e745b8efd_1_2840"/>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005E85"/>
                </a:solidFill>
                <a:latin typeface="Open Sans"/>
                <a:ea typeface="Open Sans"/>
                <a:cs typeface="Open Sans"/>
                <a:sym typeface="Open Sans"/>
              </a:rPr>
              <a:t> </a:t>
            </a:r>
            <a:endParaRPr b="0" i="0" sz="3600" u="none" cap="none" strike="noStrike">
              <a:solidFill>
                <a:srgbClr val="005E85"/>
              </a:solidFill>
              <a:latin typeface="Open Sans"/>
              <a:ea typeface="Open Sans"/>
              <a:cs typeface="Open Sans"/>
              <a:sym typeface="Open Sans"/>
            </a:endParaRPr>
          </a:p>
        </p:txBody>
      </p:sp>
      <p:sp>
        <p:nvSpPr>
          <p:cNvPr id="2107" name="Google Shape;2107;g29e745b8efd_1_2840"/>
          <p:cNvSpPr/>
          <p:nvPr/>
        </p:nvSpPr>
        <p:spPr>
          <a:xfrm rot="5400000">
            <a:off x="10445009" y="-768815"/>
            <a:ext cx="1694100" cy="1901400"/>
          </a:xfrm>
          <a:prstGeom prst="rect">
            <a:avLst/>
          </a:prstGeom>
          <a:gradFill>
            <a:gsLst>
              <a:gs pos="0">
                <a:srgbClr val="005E85"/>
              </a:gs>
              <a:gs pos="16000">
                <a:srgbClr val="005E85"/>
              </a:gs>
              <a:gs pos="86440">
                <a:srgbClr val="92C0E9"/>
              </a:gs>
              <a:gs pos="100000">
                <a:srgbClr val="92C0E9"/>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08" name="Google Shape;2108;g29e745b8efd_1_2840"/>
          <p:cNvGrpSpPr/>
          <p:nvPr/>
        </p:nvGrpSpPr>
        <p:grpSpPr>
          <a:xfrm>
            <a:off x="9802430" y="-1661481"/>
            <a:ext cx="1113600" cy="2385342"/>
            <a:chOff x="894008" y="490984"/>
            <a:chExt cx="1113600" cy="2385342"/>
          </a:xfrm>
        </p:grpSpPr>
        <p:cxnSp>
          <p:nvCxnSpPr>
            <p:cNvPr id="2109" name="Google Shape;2109;g29e745b8efd_1_2840"/>
            <p:cNvCxnSpPr/>
            <p:nvPr/>
          </p:nvCxnSpPr>
          <p:spPr>
            <a:xfrm>
              <a:off x="894008" y="1493950"/>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0" name="Google Shape;2110;g29e745b8efd_1_2840"/>
            <p:cNvCxnSpPr/>
            <p:nvPr/>
          </p:nvCxnSpPr>
          <p:spPr>
            <a:xfrm>
              <a:off x="894008" y="1403797"/>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1" name="Google Shape;2111;g29e745b8efd_1_2840"/>
            <p:cNvCxnSpPr/>
            <p:nvPr/>
          </p:nvCxnSpPr>
          <p:spPr>
            <a:xfrm>
              <a:off x="894008" y="131172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2" name="Google Shape;2112;g29e745b8efd_1_2840"/>
            <p:cNvCxnSpPr/>
            <p:nvPr/>
          </p:nvCxnSpPr>
          <p:spPr>
            <a:xfrm>
              <a:off x="894008" y="122282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3" name="Google Shape;2113;g29e745b8efd_1_2840"/>
            <p:cNvCxnSpPr/>
            <p:nvPr/>
          </p:nvCxnSpPr>
          <p:spPr>
            <a:xfrm>
              <a:off x="894008" y="1128825"/>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4" name="Google Shape;2114;g29e745b8efd_1_2840"/>
            <p:cNvCxnSpPr/>
            <p:nvPr/>
          </p:nvCxnSpPr>
          <p:spPr>
            <a:xfrm>
              <a:off x="894008" y="103867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5" name="Google Shape;2115;g29e745b8efd_1_2840"/>
            <p:cNvCxnSpPr/>
            <p:nvPr/>
          </p:nvCxnSpPr>
          <p:spPr>
            <a:xfrm>
              <a:off x="894008" y="946597"/>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6" name="Google Shape;2116;g29e745b8efd_1_2840"/>
            <p:cNvCxnSpPr/>
            <p:nvPr/>
          </p:nvCxnSpPr>
          <p:spPr>
            <a:xfrm>
              <a:off x="894008" y="857697"/>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7" name="Google Shape;2117;g29e745b8efd_1_2840"/>
            <p:cNvCxnSpPr/>
            <p:nvPr/>
          </p:nvCxnSpPr>
          <p:spPr>
            <a:xfrm>
              <a:off x="894008" y="76211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8" name="Google Shape;2118;g29e745b8efd_1_2840"/>
            <p:cNvCxnSpPr/>
            <p:nvPr/>
          </p:nvCxnSpPr>
          <p:spPr>
            <a:xfrm>
              <a:off x="894008" y="671959"/>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19" name="Google Shape;2119;g29e745b8efd_1_2840"/>
            <p:cNvCxnSpPr/>
            <p:nvPr/>
          </p:nvCxnSpPr>
          <p:spPr>
            <a:xfrm>
              <a:off x="894008" y="579884"/>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0" name="Google Shape;2120;g29e745b8efd_1_2840"/>
            <p:cNvCxnSpPr/>
            <p:nvPr/>
          </p:nvCxnSpPr>
          <p:spPr>
            <a:xfrm>
              <a:off x="894008" y="490984"/>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1" name="Google Shape;2121;g29e745b8efd_1_2840"/>
            <p:cNvCxnSpPr/>
            <p:nvPr/>
          </p:nvCxnSpPr>
          <p:spPr>
            <a:xfrm>
              <a:off x="894008" y="2588654"/>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2" name="Google Shape;2122;g29e745b8efd_1_2840"/>
            <p:cNvCxnSpPr/>
            <p:nvPr/>
          </p:nvCxnSpPr>
          <p:spPr>
            <a:xfrm>
              <a:off x="894008" y="2498501"/>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3" name="Google Shape;2123;g29e745b8efd_1_2840"/>
            <p:cNvCxnSpPr/>
            <p:nvPr/>
          </p:nvCxnSpPr>
          <p:spPr>
            <a:xfrm>
              <a:off x="894008" y="24064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4" name="Google Shape;2124;g29e745b8efd_1_2840"/>
            <p:cNvCxnSpPr/>
            <p:nvPr/>
          </p:nvCxnSpPr>
          <p:spPr>
            <a:xfrm>
              <a:off x="894008" y="23175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5" name="Google Shape;2125;g29e745b8efd_1_2840"/>
            <p:cNvCxnSpPr/>
            <p:nvPr/>
          </p:nvCxnSpPr>
          <p:spPr>
            <a:xfrm>
              <a:off x="894008" y="2223529"/>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6" name="Google Shape;2126;g29e745b8efd_1_2840"/>
            <p:cNvCxnSpPr/>
            <p:nvPr/>
          </p:nvCxnSpPr>
          <p:spPr>
            <a:xfrm>
              <a:off x="894008" y="213337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7" name="Google Shape;2127;g29e745b8efd_1_2840"/>
            <p:cNvCxnSpPr/>
            <p:nvPr/>
          </p:nvCxnSpPr>
          <p:spPr>
            <a:xfrm>
              <a:off x="894008" y="2041301"/>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8" name="Google Shape;2128;g29e745b8efd_1_2840"/>
            <p:cNvCxnSpPr/>
            <p:nvPr/>
          </p:nvCxnSpPr>
          <p:spPr>
            <a:xfrm>
              <a:off x="894008" y="1952401"/>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29" name="Google Shape;2129;g29e745b8efd_1_2840"/>
            <p:cNvCxnSpPr/>
            <p:nvPr/>
          </p:nvCxnSpPr>
          <p:spPr>
            <a:xfrm>
              <a:off x="894008" y="185681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30" name="Google Shape;2130;g29e745b8efd_1_2840"/>
            <p:cNvCxnSpPr/>
            <p:nvPr/>
          </p:nvCxnSpPr>
          <p:spPr>
            <a:xfrm>
              <a:off x="894008" y="1766663"/>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31" name="Google Shape;2131;g29e745b8efd_1_2840"/>
            <p:cNvCxnSpPr/>
            <p:nvPr/>
          </p:nvCxnSpPr>
          <p:spPr>
            <a:xfrm>
              <a:off x="894008" y="1674588"/>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32" name="Google Shape;2132;g29e745b8efd_1_2840"/>
            <p:cNvCxnSpPr/>
            <p:nvPr/>
          </p:nvCxnSpPr>
          <p:spPr>
            <a:xfrm>
              <a:off x="894008" y="1585688"/>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33" name="Google Shape;2133;g29e745b8efd_1_2840"/>
            <p:cNvCxnSpPr/>
            <p:nvPr/>
          </p:nvCxnSpPr>
          <p:spPr>
            <a:xfrm>
              <a:off x="894008" y="28763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34" name="Google Shape;2134;g29e745b8efd_1_2840"/>
            <p:cNvCxnSpPr/>
            <p:nvPr/>
          </p:nvCxnSpPr>
          <p:spPr>
            <a:xfrm>
              <a:off x="894008" y="27874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135" name="Google Shape;2135;g29e745b8efd_1_2840"/>
            <p:cNvCxnSpPr/>
            <p:nvPr/>
          </p:nvCxnSpPr>
          <p:spPr>
            <a:xfrm>
              <a:off x="894008" y="2693429"/>
              <a:ext cx="1113600" cy="0"/>
            </a:xfrm>
            <a:prstGeom prst="straightConnector1">
              <a:avLst/>
            </a:prstGeom>
            <a:noFill/>
            <a:ln cap="flat" cmpd="sng" w="28575">
              <a:solidFill>
                <a:srgbClr val="005E85"/>
              </a:solidFill>
              <a:prstDash val="dot"/>
              <a:miter lim="800000"/>
              <a:headEnd len="sm" w="sm" type="none"/>
              <a:tailEnd len="sm" w="sm" type="none"/>
            </a:ln>
          </p:spPr>
        </p:cxnSp>
      </p:grpSp>
      <p:pic>
        <p:nvPicPr>
          <p:cNvPr id="2136" name="Google Shape;2136;g29e745b8efd_1_2840"/>
          <p:cNvPicPr preferRelativeResize="0"/>
          <p:nvPr/>
        </p:nvPicPr>
        <p:blipFill rotWithShape="1">
          <a:blip r:embed="rId3">
            <a:alphaModFix/>
          </a:blip>
          <a:srcRect b="0" l="0" r="0" t="0"/>
          <a:stretch/>
        </p:blipFill>
        <p:spPr>
          <a:xfrm>
            <a:off x="3924300" y="131925"/>
            <a:ext cx="1630636" cy="775225"/>
          </a:xfrm>
          <a:prstGeom prst="rect">
            <a:avLst/>
          </a:prstGeom>
          <a:noFill/>
          <a:ln>
            <a:noFill/>
          </a:ln>
        </p:spPr>
      </p:pic>
      <p:sp>
        <p:nvSpPr>
          <p:cNvPr id="2137" name="Google Shape;2137;g29e745b8efd_1_2840"/>
          <p:cNvSpPr txBox="1"/>
          <p:nvPr/>
        </p:nvSpPr>
        <p:spPr>
          <a:xfrm>
            <a:off x="55549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CO" sz="3600" u="none" cap="none" strike="noStrike">
                <a:solidFill>
                  <a:srgbClr val="377AF4"/>
                </a:solidFill>
                <a:latin typeface="Roboto"/>
                <a:ea typeface="Roboto"/>
                <a:cs typeface="Roboto"/>
                <a:sym typeface="Roboto"/>
              </a:rPr>
              <a:t>: Release On Demand</a:t>
            </a:r>
            <a:endParaRPr b="0" i="0" sz="2800" u="none" cap="none" strike="noStrike">
              <a:solidFill>
                <a:srgbClr val="005E85"/>
              </a:solidFill>
              <a:latin typeface="Open Sans"/>
              <a:ea typeface="Open Sans"/>
              <a:cs typeface="Open Sans"/>
              <a:sym typeface="Open Sans"/>
            </a:endParaRPr>
          </a:p>
        </p:txBody>
      </p:sp>
      <p:sp>
        <p:nvSpPr>
          <p:cNvPr id="2138" name="Google Shape;2138;g29e745b8efd_1_2840"/>
          <p:cNvSpPr txBox="1"/>
          <p:nvPr/>
        </p:nvSpPr>
        <p:spPr>
          <a:xfrm>
            <a:off x="432450" y="1811050"/>
            <a:ext cx="6781500" cy="1781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chemeClr val="dk1"/>
              </a:buClr>
              <a:buSzPts val="1100"/>
              <a:buFont typeface="Arial"/>
              <a:buNone/>
            </a:pPr>
            <a:r>
              <a:rPr b="1" i="0" lang="es-CO" sz="1300" u="none" cap="none" strike="noStrike">
                <a:solidFill>
                  <a:srgbClr val="205F82"/>
                </a:solidFill>
                <a:latin typeface="Open Sans"/>
                <a:ea typeface="Open Sans"/>
                <a:cs typeface="Open Sans"/>
                <a:sym typeface="Open Sans"/>
              </a:rPr>
              <a:t>El “Release” es el punto cúlmine de un ciclo de desarrollo ágil y es la concreción de la entrega de valor. </a:t>
            </a:r>
            <a:endParaRPr b="1" i="0" sz="1300" u="none" cap="none" strike="noStrike">
              <a:solidFill>
                <a:srgbClr val="205F82"/>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rPr b="0" i="0" lang="es-CO" sz="1300" u="none" cap="none" strike="noStrike">
                <a:solidFill>
                  <a:srgbClr val="434343"/>
                </a:solidFill>
                <a:latin typeface="Open Sans"/>
                <a:ea typeface="Open Sans"/>
                <a:cs typeface="Open Sans"/>
                <a:sym typeface="Open Sans"/>
              </a:rPr>
              <a:t>En el marco establecido el “Release” puede darse, según la naturaleza y complejidad del producto, a nivel de sprint (desde el 1 en adelante) o a nivel de “Agile Flow”.  Por ejemplo, Si se aborda un conjunto de características pequeñas es posible configurar que al finalizar cada sprint se realice el “Release” o liberación de las características del producto en producción para su utilización. Pero si se aborda un conjunto de características más complejas, a veces el término de un sprint no genera un incremento significativo para justificar un “release”, en estos casos se agrupan sprints en un “Agile Flow” y al finalizar el “Agile Flow” se produce el “release” del producto.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rPr b="1" i="0" lang="es-CO" sz="1300" u="none" cap="none" strike="noStrike">
                <a:solidFill>
                  <a:srgbClr val="205F82"/>
                </a:solidFill>
                <a:latin typeface="Open Sans"/>
                <a:ea typeface="Open Sans"/>
                <a:cs typeface="Open Sans"/>
                <a:sym typeface="Open Sans"/>
              </a:rPr>
              <a:t>El término “Release on Demand” obedece a una aspiración que se logra en un estado avanzado de madurez en el que los equipos despliegan en producción como parte de un flujo de integración y despliegue continuo, pero es el negocio el que realiza el “Release” bajo demanda según el contexto en el que se encuentre</a:t>
            </a:r>
            <a:r>
              <a:rPr b="0" i="0" lang="es-CO" sz="1300" u="none" cap="none" strike="noStrike">
                <a:solidFill>
                  <a:srgbClr val="434343"/>
                </a:solidFill>
                <a:latin typeface="Open Sans"/>
                <a:ea typeface="Open Sans"/>
                <a:cs typeface="Open Sans"/>
                <a:sym typeface="Open Sans"/>
              </a:rPr>
              <a:t>.</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3600"/>
              <a:buFont typeface="Arial"/>
              <a:buNone/>
            </a:pPr>
            <a:r>
              <a:t/>
            </a:r>
            <a:endParaRPr b="0" i="0" sz="36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grpSp>
        <p:nvGrpSpPr>
          <p:cNvPr id="2139" name="Google Shape;2139;g29e745b8efd_1_2840"/>
          <p:cNvGrpSpPr/>
          <p:nvPr/>
        </p:nvGrpSpPr>
        <p:grpSpPr>
          <a:xfrm>
            <a:off x="7017874" y="1213880"/>
            <a:ext cx="4827500" cy="4867618"/>
            <a:chOff x="6349149" y="123380"/>
            <a:chExt cx="4827500" cy="4867618"/>
          </a:xfrm>
        </p:grpSpPr>
        <p:grpSp>
          <p:nvGrpSpPr>
            <p:cNvPr id="2140" name="Google Shape;2140;g29e745b8efd_1_2840"/>
            <p:cNvGrpSpPr/>
            <p:nvPr/>
          </p:nvGrpSpPr>
          <p:grpSpPr>
            <a:xfrm>
              <a:off x="7813458" y="2061151"/>
              <a:ext cx="1124194" cy="1809174"/>
              <a:chOff x="4405313" y="3475038"/>
              <a:chExt cx="1466850" cy="2360614"/>
            </a:xfrm>
          </p:grpSpPr>
          <p:sp>
            <p:nvSpPr>
              <p:cNvPr id="2141" name="Google Shape;2141;g29e745b8efd_1_2840"/>
              <p:cNvSpPr/>
              <p:nvPr/>
            </p:nvSpPr>
            <p:spPr>
              <a:xfrm>
                <a:off x="4405313" y="3475038"/>
                <a:ext cx="1466850" cy="2360614"/>
              </a:xfrm>
              <a:custGeom>
                <a:rect b="b" l="l" r="r" t="t"/>
                <a:pathLst>
                  <a:path extrusionOk="0" h="619" w="385">
                    <a:moveTo>
                      <a:pt x="236" y="502"/>
                    </a:moveTo>
                    <a:cubicBezTo>
                      <a:pt x="385" y="502"/>
                      <a:pt x="385" y="502"/>
                      <a:pt x="385" y="502"/>
                    </a:cubicBezTo>
                    <a:cubicBezTo>
                      <a:pt x="385" y="348"/>
                      <a:pt x="385" y="348"/>
                      <a:pt x="385" y="348"/>
                    </a:cubicBezTo>
                    <a:cubicBezTo>
                      <a:pt x="383" y="334"/>
                      <a:pt x="366" y="325"/>
                      <a:pt x="353" y="334"/>
                    </a:cubicBezTo>
                    <a:cubicBezTo>
                      <a:pt x="347" y="337"/>
                      <a:pt x="342" y="342"/>
                      <a:pt x="338" y="347"/>
                    </a:cubicBezTo>
                    <a:cubicBezTo>
                      <a:pt x="330" y="358"/>
                      <a:pt x="317" y="370"/>
                      <a:pt x="303" y="367"/>
                    </a:cubicBezTo>
                    <a:cubicBezTo>
                      <a:pt x="288" y="365"/>
                      <a:pt x="278" y="350"/>
                      <a:pt x="273" y="337"/>
                    </a:cubicBezTo>
                    <a:cubicBezTo>
                      <a:pt x="270" y="328"/>
                      <a:pt x="269" y="319"/>
                      <a:pt x="269" y="309"/>
                    </a:cubicBezTo>
                    <a:cubicBezTo>
                      <a:pt x="269" y="299"/>
                      <a:pt x="270" y="290"/>
                      <a:pt x="273" y="282"/>
                    </a:cubicBezTo>
                    <a:cubicBezTo>
                      <a:pt x="278" y="268"/>
                      <a:pt x="288" y="254"/>
                      <a:pt x="303" y="251"/>
                    </a:cubicBezTo>
                    <a:cubicBezTo>
                      <a:pt x="317" y="249"/>
                      <a:pt x="330" y="260"/>
                      <a:pt x="338" y="271"/>
                    </a:cubicBezTo>
                    <a:cubicBezTo>
                      <a:pt x="342" y="277"/>
                      <a:pt x="347" y="281"/>
                      <a:pt x="353" y="285"/>
                    </a:cubicBezTo>
                    <a:cubicBezTo>
                      <a:pt x="366" y="293"/>
                      <a:pt x="383" y="285"/>
                      <a:pt x="385" y="270"/>
                    </a:cubicBezTo>
                    <a:cubicBezTo>
                      <a:pt x="385" y="117"/>
                      <a:pt x="385" y="117"/>
                      <a:pt x="385" y="117"/>
                    </a:cubicBezTo>
                    <a:cubicBezTo>
                      <a:pt x="236" y="117"/>
                      <a:pt x="236" y="117"/>
                      <a:pt x="236" y="117"/>
                    </a:cubicBezTo>
                    <a:cubicBezTo>
                      <a:pt x="219" y="117"/>
                      <a:pt x="208" y="98"/>
                      <a:pt x="217" y="83"/>
                    </a:cubicBezTo>
                    <a:cubicBezTo>
                      <a:pt x="220" y="78"/>
                      <a:pt x="225" y="73"/>
                      <a:pt x="231" y="69"/>
                    </a:cubicBezTo>
                    <a:cubicBezTo>
                      <a:pt x="242" y="61"/>
                      <a:pt x="253" y="48"/>
                      <a:pt x="251" y="34"/>
                    </a:cubicBezTo>
                    <a:cubicBezTo>
                      <a:pt x="248" y="19"/>
                      <a:pt x="234" y="9"/>
                      <a:pt x="220" y="4"/>
                    </a:cubicBezTo>
                    <a:cubicBezTo>
                      <a:pt x="212" y="1"/>
                      <a:pt x="202" y="0"/>
                      <a:pt x="193" y="0"/>
                    </a:cubicBezTo>
                    <a:cubicBezTo>
                      <a:pt x="183" y="0"/>
                      <a:pt x="173" y="1"/>
                      <a:pt x="165" y="4"/>
                    </a:cubicBezTo>
                    <a:cubicBezTo>
                      <a:pt x="152" y="9"/>
                      <a:pt x="137" y="19"/>
                      <a:pt x="135" y="34"/>
                    </a:cubicBezTo>
                    <a:cubicBezTo>
                      <a:pt x="132" y="48"/>
                      <a:pt x="143" y="61"/>
                      <a:pt x="155" y="69"/>
                    </a:cubicBezTo>
                    <a:cubicBezTo>
                      <a:pt x="160" y="73"/>
                      <a:pt x="165" y="78"/>
                      <a:pt x="168" y="83"/>
                    </a:cubicBezTo>
                    <a:cubicBezTo>
                      <a:pt x="177" y="98"/>
                      <a:pt x="167" y="117"/>
                      <a:pt x="149" y="117"/>
                    </a:cubicBezTo>
                    <a:cubicBezTo>
                      <a:pt x="0" y="117"/>
                      <a:pt x="0" y="117"/>
                      <a:pt x="0" y="117"/>
                    </a:cubicBezTo>
                    <a:cubicBezTo>
                      <a:pt x="0" y="272"/>
                      <a:pt x="0" y="272"/>
                      <a:pt x="0" y="272"/>
                    </a:cubicBezTo>
                    <a:cubicBezTo>
                      <a:pt x="4" y="285"/>
                      <a:pt x="20" y="293"/>
                      <a:pt x="33" y="285"/>
                    </a:cubicBezTo>
                    <a:cubicBezTo>
                      <a:pt x="38" y="281"/>
                      <a:pt x="43" y="277"/>
                      <a:pt x="47" y="271"/>
                    </a:cubicBezTo>
                    <a:cubicBezTo>
                      <a:pt x="55" y="260"/>
                      <a:pt x="68" y="249"/>
                      <a:pt x="82" y="251"/>
                    </a:cubicBezTo>
                    <a:cubicBezTo>
                      <a:pt x="97" y="254"/>
                      <a:pt x="107" y="268"/>
                      <a:pt x="112" y="282"/>
                    </a:cubicBezTo>
                    <a:cubicBezTo>
                      <a:pt x="115" y="290"/>
                      <a:pt x="116" y="299"/>
                      <a:pt x="116" y="309"/>
                    </a:cubicBezTo>
                    <a:cubicBezTo>
                      <a:pt x="116" y="319"/>
                      <a:pt x="115" y="328"/>
                      <a:pt x="112" y="337"/>
                    </a:cubicBezTo>
                    <a:cubicBezTo>
                      <a:pt x="107" y="350"/>
                      <a:pt x="97" y="365"/>
                      <a:pt x="82" y="367"/>
                    </a:cubicBezTo>
                    <a:cubicBezTo>
                      <a:pt x="68" y="370"/>
                      <a:pt x="55" y="358"/>
                      <a:pt x="47" y="347"/>
                    </a:cubicBezTo>
                    <a:cubicBezTo>
                      <a:pt x="43" y="342"/>
                      <a:pt x="38" y="337"/>
                      <a:pt x="33" y="334"/>
                    </a:cubicBezTo>
                    <a:cubicBezTo>
                      <a:pt x="20" y="326"/>
                      <a:pt x="4" y="333"/>
                      <a:pt x="0" y="346"/>
                    </a:cubicBezTo>
                    <a:cubicBezTo>
                      <a:pt x="0" y="502"/>
                      <a:pt x="0" y="502"/>
                      <a:pt x="0" y="502"/>
                    </a:cubicBezTo>
                    <a:cubicBezTo>
                      <a:pt x="149" y="502"/>
                      <a:pt x="149" y="502"/>
                      <a:pt x="149" y="502"/>
                    </a:cubicBezTo>
                    <a:cubicBezTo>
                      <a:pt x="167" y="502"/>
                      <a:pt x="177" y="520"/>
                      <a:pt x="168" y="535"/>
                    </a:cubicBezTo>
                    <a:cubicBezTo>
                      <a:pt x="165" y="540"/>
                      <a:pt x="160" y="545"/>
                      <a:pt x="155" y="549"/>
                    </a:cubicBezTo>
                    <a:cubicBezTo>
                      <a:pt x="143" y="557"/>
                      <a:pt x="132" y="570"/>
                      <a:pt x="135" y="584"/>
                    </a:cubicBezTo>
                    <a:cubicBezTo>
                      <a:pt x="137" y="599"/>
                      <a:pt x="152" y="609"/>
                      <a:pt x="165" y="614"/>
                    </a:cubicBezTo>
                    <a:cubicBezTo>
                      <a:pt x="173" y="617"/>
                      <a:pt x="183" y="619"/>
                      <a:pt x="193" y="619"/>
                    </a:cubicBezTo>
                    <a:cubicBezTo>
                      <a:pt x="202" y="619"/>
                      <a:pt x="212" y="617"/>
                      <a:pt x="220" y="614"/>
                    </a:cubicBezTo>
                    <a:cubicBezTo>
                      <a:pt x="234" y="609"/>
                      <a:pt x="248" y="599"/>
                      <a:pt x="251" y="584"/>
                    </a:cubicBezTo>
                    <a:cubicBezTo>
                      <a:pt x="253" y="570"/>
                      <a:pt x="242" y="557"/>
                      <a:pt x="231" y="549"/>
                    </a:cubicBezTo>
                    <a:cubicBezTo>
                      <a:pt x="225" y="545"/>
                      <a:pt x="220" y="540"/>
                      <a:pt x="217" y="535"/>
                    </a:cubicBezTo>
                    <a:cubicBezTo>
                      <a:pt x="208" y="520"/>
                      <a:pt x="219" y="502"/>
                      <a:pt x="236" y="502"/>
                    </a:cubicBezTo>
                    <a:close/>
                  </a:path>
                </a:pathLst>
              </a:custGeom>
              <a:solidFill>
                <a:srgbClr val="03A9F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42" name="Google Shape;2142;g29e745b8efd_1_2840"/>
              <p:cNvSpPr/>
              <p:nvPr/>
            </p:nvSpPr>
            <p:spPr>
              <a:xfrm>
                <a:off x="4983217" y="4422553"/>
                <a:ext cx="325500" cy="57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L</a:t>
                </a:r>
                <a:endParaRPr b="0" i="0" sz="2400" u="none" cap="none" strike="noStrike">
                  <a:solidFill>
                    <a:srgbClr val="FFFFFF"/>
                  </a:solidFill>
                  <a:latin typeface="Arial"/>
                  <a:ea typeface="Arial"/>
                  <a:cs typeface="Arial"/>
                  <a:sym typeface="Arial"/>
                </a:endParaRPr>
              </a:p>
            </p:txBody>
          </p:sp>
        </p:grpSp>
        <p:grpSp>
          <p:nvGrpSpPr>
            <p:cNvPr id="2143" name="Google Shape;2143;g29e745b8efd_1_2840"/>
            <p:cNvGrpSpPr/>
            <p:nvPr/>
          </p:nvGrpSpPr>
          <p:grpSpPr>
            <a:xfrm>
              <a:off x="6676769" y="123380"/>
              <a:ext cx="2486245" cy="2623727"/>
              <a:chOff x="6391275" y="373063"/>
              <a:chExt cx="3205163" cy="3360737"/>
            </a:xfrm>
          </p:grpSpPr>
          <p:sp>
            <p:nvSpPr>
              <p:cNvPr id="2144" name="Google Shape;2144;g29e745b8efd_1_2840"/>
              <p:cNvSpPr/>
              <p:nvPr/>
            </p:nvSpPr>
            <p:spPr>
              <a:xfrm>
                <a:off x="7183438" y="1189038"/>
                <a:ext cx="881063" cy="774700"/>
              </a:xfrm>
              <a:custGeom>
                <a:rect b="b" l="l" r="r" t="t"/>
                <a:pathLst>
                  <a:path extrusionOk="0" h="203" w="231">
                    <a:moveTo>
                      <a:pt x="55" y="62"/>
                    </a:moveTo>
                    <a:cubicBezTo>
                      <a:pt x="27" y="90"/>
                      <a:pt x="3" y="125"/>
                      <a:pt x="1" y="165"/>
                    </a:cubicBezTo>
                    <a:cubicBezTo>
                      <a:pt x="0" y="175"/>
                      <a:pt x="1" y="186"/>
                      <a:pt x="8" y="193"/>
                    </a:cubicBezTo>
                    <a:cubicBezTo>
                      <a:pt x="14" y="200"/>
                      <a:pt x="24" y="203"/>
                      <a:pt x="33" y="202"/>
                    </a:cubicBezTo>
                    <a:cubicBezTo>
                      <a:pt x="48" y="201"/>
                      <a:pt x="61" y="192"/>
                      <a:pt x="72" y="183"/>
                    </a:cubicBezTo>
                    <a:cubicBezTo>
                      <a:pt x="94" y="165"/>
                      <a:pt x="113" y="146"/>
                      <a:pt x="130" y="124"/>
                    </a:cubicBezTo>
                    <a:cubicBezTo>
                      <a:pt x="146" y="104"/>
                      <a:pt x="160" y="82"/>
                      <a:pt x="180" y="67"/>
                    </a:cubicBezTo>
                    <a:cubicBezTo>
                      <a:pt x="192" y="59"/>
                      <a:pt x="206" y="53"/>
                      <a:pt x="218" y="44"/>
                    </a:cubicBezTo>
                    <a:cubicBezTo>
                      <a:pt x="225" y="39"/>
                      <a:pt x="231" y="30"/>
                      <a:pt x="229" y="22"/>
                    </a:cubicBezTo>
                    <a:cubicBezTo>
                      <a:pt x="227" y="11"/>
                      <a:pt x="216" y="7"/>
                      <a:pt x="206" y="5"/>
                    </a:cubicBezTo>
                    <a:cubicBezTo>
                      <a:pt x="178" y="0"/>
                      <a:pt x="150" y="4"/>
                      <a:pt x="124" y="15"/>
                    </a:cubicBezTo>
                    <a:cubicBezTo>
                      <a:pt x="98" y="26"/>
                      <a:pt x="75" y="43"/>
                      <a:pt x="55" y="62"/>
                    </a:cubicBezTo>
                    <a:close/>
                  </a:path>
                </a:pathLst>
              </a:custGeom>
              <a:solidFill>
                <a:srgbClr val="E8AF9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45" name="Google Shape;2145;g29e745b8efd_1_2840"/>
              <p:cNvSpPr/>
              <p:nvPr/>
            </p:nvSpPr>
            <p:spPr>
              <a:xfrm>
                <a:off x="7054850" y="1185863"/>
                <a:ext cx="879475" cy="774700"/>
              </a:xfrm>
              <a:custGeom>
                <a:rect b="b" l="l" r="r" t="t"/>
                <a:pathLst>
                  <a:path extrusionOk="0" h="203" w="231">
                    <a:moveTo>
                      <a:pt x="55" y="63"/>
                    </a:moveTo>
                    <a:cubicBezTo>
                      <a:pt x="26" y="90"/>
                      <a:pt x="3" y="126"/>
                      <a:pt x="0" y="165"/>
                    </a:cubicBezTo>
                    <a:cubicBezTo>
                      <a:pt x="0" y="175"/>
                      <a:pt x="1" y="186"/>
                      <a:pt x="7" y="194"/>
                    </a:cubicBezTo>
                    <a:cubicBezTo>
                      <a:pt x="14" y="201"/>
                      <a:pt x="24" y="203"/>
                      <a:pt x="33" y="202"/>
                    </a:cubicBezTo>
                    <a:cubicBezTo>
                      <a:pt x="48" y="201"/>
                      <a:pt x="61" y="192"/>
                      <a:pt x="72" y="183"/>
                    </a:cubicBezTo>
                    <a:cubicBezTo>
                      <a:pt x="94" y="166"/>
                      <a:pt x="113" y="146"/>
                      <a:pt x="130" y="124"/>
                    </a:cubicBezTo>
                    <a:cubicBezTo>
                      <a:pt x="145" y="104"/>
                      <a:pt x="159" y="82"/>
                      <a:pt x="180" y="68"/>
                    </a:cubicBezTo>
                    <a:cubicBezTo>
                      <a:pt x="192" y="59"/>
                      <a:pt x="206" y="54"/>
                      <a:pt x="217" y="45"/>
                    </a:cubicBezTo>
                    <a:cubicBezTo>
                      <a:pt x="224" y="39"/>
                      <a:pt x="231" y="31"/>
                      <a:pt x="229" y="22"/>
                    </a:cubicBezTo>
                    <a:cubicBezTo>
                      <a:pt x="227" y="12"/>
                      <a:pt x="215" y="7"/>
                      <a:pt x="205" y="5"/>
                    </a:cubicBezTo>
                    <a:cubicBezTo>
                      <a:pt x="178" y="0"/>
                      <a:pt x="149" y="5"/>
                      <a:pt x="123" y="16"/>
                    </a:cubicBezTo>
                    <a:cubicBezTo>
                      <a:pt x="98" y="26"/>
                      <a:pt x="75" y="43"/>
                      <a:pt x="55" y="63"/>
                    </a:cubicBezTo>
                    <a:close/>
                  </a:path>
                </a:pathLst>
              </a:custGeom>
              <a:solidFill>
                <a:srgbClr val="F2C4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46" name="Google Shape;2146;g29e745b8efd_1_2840"/>
              <p:cNvSpPr/>
              <p:nvPr/>
            </p:nvSpPr>
            <p:spPr>
              <a:xfrm>
                <a:off x="6391275" y="1819275"/>
                <a:ext cx="1466850" cy="1914525"/>
              </a:xfrm>
              <a:custGeom>
                <a:rect b="b" l="l" r="r" t="t"/>
                <a:pathLst>
                  <a:path extrusionOk="0" h="502" w="385">
                    <a:moveTo>
                      <a:pt x="149" y="0"/>
                    </a:moveTo>
                    <a:cubicBezTo>
                      <a:pt x="0" y="0"/>
                      <a:pt x="0" y="0"/>
                      <a:pt x="0" y="0"/>
                    </a:cubicBezTo>
                    <a:cubicBezTo>
                      <a:pt x="0" y="156"/>
                      <a:pt x="0" y="156"/>
                      <a:pt x="0" y="156"/>
                    </a:cubicBezTo>
                    <a:cubicBezTo>
                      <a:pt x="4" y="169"/>
                      <a:pt x="20" y="176"/>
                      <a:pt x="32" y="168"/>
                    </a:cubicBezTo>
                    <a:cubicBezTo>
                      <a:pt x="38" y="165"/>
                      <a:pt x="43" y="160"/>
                      <a:pt x="47" y="154"/>
                    </a:cubicBezTo>
                    <a:cubicBezTo>
                      <a:pt x="55" y="143"/>
                      <a:pt x="67" y="132"/>
                      <a:pt x="82" y="135"/>
                    </a:cubicBezTo>
                    <a:cubicBezTo>
                      <a:pt x="97" y="137"/>
                      <a:pt x="107" y="152"/>
                      <a:pt x="112" y="165"/>
                    </a:cubicBezTo>
                    <a:cubicBezTo>
                      <a:pt x="115" y="173"/>
                      <a:pt x="116" y="183"/>
                      <a:pt x="116" y="193"/>
                    </a:cubicBezTo>
                    <a:cubicBezTo>
                      <a:pt x="116" y="202"/>
                      <a:pt x="115" y="212"/>
                      <a:pt x="112" y="220"/>
                    </a:cubicBezTo>
                    <a:cubicBezTo>
                      <a:pt x="107" y="234"/>
                      <a:pt x="97" y="248"/>
                      <a:pt x="82" y="251"/>
                    </a:cubicBezTo>
                    <a:cubicBezTo>
                      <a:pt x="67" y="253"/>
                      <a:pt x="55" y="242"/>
                      <a:pt x="47" y="231"/>
                    </a:cubicBezTo>
                    <a:cubicBezTo>
                      <a:pt x="43" y="225"/>
                      <a:pt x="38" y="220"/>
                      <a:pt x="32" y="217"/>
                    </a:cubicBezTo>
                    <a:cubicBezTo>
                      <a:pt x="20" y="209"/>
                      <a:pt x="4" y="216"/>
                      <a:pt x="0" y="230"/>
                    </a:cubicBezTo>
                    <a:cubicBezTo>
                      <a:pt x="0" y="385"/>
                      <a:pt x="0" y="385"/>
                      <a:pt x="0" y="385"/>
                    </a:cubicBezTo>
                    <a:cubicBezTo>
                      <a:pt x="149" y="385"/>
                      <a:pt x="149" y="385"/>
                      <a:pt x="149" y="385"/>
                    </a:cubicBezTo>
                    <a:cubicBezTo>
                      <a:pt x="167" y="385"/>
                      <a:pt x="177" y="404"/>
                      <a:pt x="168" y="418"/>
                    </a:cubicBezTo>
                    <a:cubicBezTo>
                      <a:pt x="165" y="424"/>
                      <a:pt x="160" y="429"/>
                      <a:pt x="155" y="433"/>
                    </a:cubicBezTo>
                    <a:cubicBezTo>
                      <a:pt x="143" y="441"/>
                      <a:pt x="132" y="453"/>
                      <a:pt x="135" y="468"/>
                    </a:cubicBezTo>
                    <a:cubicBezTo>
                      <a:pt x="137" y="483"/>
                      <a:pt x="152" y="493"/>
                      <a:pt x="165" y="498"/>
                    </a:cubicBezTo>
                    <a:cubicBezTo>
                      <a:pt x="173" y="500"/>
                      <a:pt x="183" y="502"/>
                      <a:pt x="193" y="502"/>
                    </a:cubicBezTo>
                    <a:cubicBezTo>
                      <a:pt x="202" y="502"/>
                      <a:pt x="212" y="500"/>
                      <a:pt x="220" y="498"/>
                    </a:cubicBezTo>
                    <a:cubicBezTo>
                      <a:pt x="234" y="493"/>
                      <a:pt x="248" y="483"/>
                      <a:pt x="251" y="468"/>
                    </a:cubicBezTo>
                    <a:cubicBezTo>
                      <a:pt x="253" y="453"/>
                      <a:pt x="242" y="441"/>
                      <a:pt x="231" y="433"/>
                    </a:cubicBezTo>
                    <a:cubicBezTo>
                      <a:pt x="225" y="429"/>
                      <a:pt x="220" y="424"/>
                      <a:pt x="217" y="418"/>
                    </a:cubicBezTo>
                    <a:cubicBezTo>
                      <a:pt x="208" y="404"/>
                      <a:pt x="219" y="385"/>
                      <a:pt x="236" y="385"/>
                    </a:cubicBezTo>
                    <a:cubicBezTo>
                      <a:pt x="385" y="385"/>
                      <a:pt x="385" y="385"/>
                      <a:pt x="385" y="385"/>
                    </a:cubicBezTo>
                    <a:cubicBezTo>
                      <a:pt x="385" y="231"/>
                      <a:pt x="385" y="231"/>
                      <a:pt x="385" y="231"/>
                    </a:cubicBezTo>
                    <a:cubicBezTo>
                      <a:pt x="382" y="217"/>
                      <a:pt x="366" y="209"/>
                      <a:pt x="353" y="217"/>
                    </a:cubicBezTo>
                    <a:cubicBezTo>
                      <a:pt x="347" y="220"/>
                      <a:pt x="342" y="225"/>
                      <a:pt x="338" y="231"/>
                    </a:cubicBezTo>
                    <a:cubicBezTo>
                      <a:pt x="330" y="242"/>
                      <a:pt x="318" y="253"/>
                      <a:pt x="303" y="251"/>
                    </a:cubicBezTo>
                    <a:cubicBezTo>
                      <a:pt x="288" y="248"/>
                      <a:pt x="278" y="234"/>
                      <a:pt x="273" y="220"/>
                    </a:cubicBezTo>
                    <a:cubicBezTo>
                      <a:pt x="271" y="212"/>
                      <a:pt x="269" y="202"/>
                      <a:pt x="269" y="193"/>
                    </a:cubicBezTo>
                    <a:cubicBezTo>
                      <a:pt x="269" y="183"/>
                      <a:pt x="271" y="173"/>
                      <a:pt x="273" y="165"/>
                    </a:cubicBezTo>
                    <a:cubicBezTo>
                      <a:pt x="278" y="152"/>
                      <a:pt x="288" y="137"/>
                      <a:pt x="303" y="135"/>
                    </a:cubicBezTo>
                    <a:cubicBezTo>
                      <a:pt x="318" y="132"/>
                      <a:pt x="330" y="143"/>
                      <a:pt x="338" y="154"/>
                    </a:cubicBezTo>
                    <a:cubicBezTo>
                      <a:pt x="342" y="160"/>
                      <a:pt x="347" y="165"/>
                      <a:pt x="353" y="168"/>
                    </a:cubicBezTo>
                    <a:cubicBezTo>
                      <a:pt x="366" y="176"/>
                      <a:pt x="382" y="168"/>
                      <a:pt x="385" y="154"/>
                    </a:cubicBezTo>
                    <a:cubicBezTo>
                      <a:pt x="385" y="0"/>
                      <a:pt x="385" y="0"/>
                      <a:pt x="385" y="0"/>
                    </a:cubicBezTo>
                    <a:cubicBezTo>
                      <a:pt x="236" y="0"/>
                      <a:pt x="236" y="0"/>
                      <a:pt x="236" y="0"/>
                    </a:cubicBezTo>
                    <a:lnTo>
                      <a:pt x="149" y="0"/>
                    </a:lnTo>
                    <a:close/>
                  </a:path>
                </a:pathLst>
              </a:custGeom>
              <a:solidFill>
                <a:srgbClr val="00A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47" name="Google Shape;2147;g29e745b8efd_1_2840"/>
              <p:cNvSpPr/>
              <p:nvPr/>
            </p:nvSpPr>
            <p:spPr>
              <a:xfrm>
                <a:off x="6840362" y="2175703"/>
                <a:ext cx="592200" cy="6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3000" u="none" cap="none" strike="noStrike">
                    <a:solidFill>
                      <a:srgbClr val="FFFFFF"/>
                    </a:solidFill>
                    <a:latin typeface="Open Sans ExtraBold"/>
                    <a:ea typeface="Open Sans ExtraBold"/>
                    <a:cs typeface="Open Sans ExtraBold"/>
                    <a:sym typeface="Open Sans ExtraBold"/>
                  </a:rPr>
                  <a:t>R</a:t>
                </a:r>
                <a:endParaRPr b="0" i="0" sz="3000" u="none" cap="none" strike="noStrike">
                  <a:solidFill>
                    <a:srgbClr val="FFFFFF"/>
                  </a:solidFill>
                  <a:latin typeface="Arial"/>
                  <a:ea typeface="Arial"/>
                  <a:cs typeface="Arial"/>
                  <a:sym typeface="Arial"/>
                </a:endParaRPr>
              </a:p>
            </p:txBody>
          </p:sp>
          <p:sp>
            <p:nvSpPr>
              <p:cNvPr id="2148" name="Google Shape;2148;g29e745b8efd_1_2840"/>
              <p:cNvSpPr/>
              <p:nvPr/>
            </p:nvSpPr>
            <p:spPr>
              <a:xfrm>
                <a:off x="6829425" y="663575"/>
                <a:ext cx="2217739" cy="1700213"/>
              </a:xfrm>
              <a:custGeom>
                <a:rect b="b" l="l" r="r" t="t"/>
                <a:pathLst>
                  <a:path extrusionOk="0" h="446" w="582">
                    <a:moveTo>
                      <a:pt x="2" y="304"/>
                    </a:moveTo>
                    <a:cubicBezTo>
                      <a:pt x="5" y="285"/>
                      <a:pt x="18" y="268"/>
                      <a:pt x="30" y="253"/>
                    </a:cubicBezTo>
                    <a:cubicBezTo>
                      <a:pt x="85" y="182"/>
                      <a:pt x="140" y="111"/>
                      <a:pt x="196" y="39"/>
                    </a:cubicBezTo>
                    <a:cubicBezTo>
                      <a:pt x="203" y="30"/>
                      <a:pt x="211" y="19"/>
                      <a:pt x="222" y="13"/>
                    </a:cubicBezTo>
                    <a:cubicBezTo>
                      <a:pt x="237" y="5"/>
                      <a:pt x="254" y="4"/>
                      <a:pt x="270" y="4"/>
                    </a:cubicBezTo>
                    <a:cubicBezTo>
                      <a:pt x="344" y="3"/>
                      <a:pt x="417" y="1"/>
                      <a:pt x="490" y="0"/>
                    </a:cubicBezTo>
                    <a:cubicBezTo>
                      <a:pt x="582" y="179"/>
                      <a:pt x="582" y="179"/>
                      <a:pt x="582" y="179"/>
                    </a:cubicBezTo>
                    <a:cubicBezTo>
                      <a:pt x="579" y="180"/>
                      <a:pt x="577" y="181"/>
                      <a:pt x="574" y="182"/>
                    </a:cubicBezTo>
                    <a:cubicBezTo>
                      <a:pt x="563" y="188"/>
                      <a:pt x="551" y="194"/>
                      <a:pt x="539" y="200"/>
                    </a:cubicBezTo>
                    <a:cubicBezTo>
                      <a:pt x="533" y="202"/>
                      <a:pt x="527" y="205"/>
                      <a:pt x="521" y="208"/>
                    </a:cubicBezTo>
                    <a:cubicBezTo>
                      <a:pt x="516" y="210"/>
                      <a:pt x="510" y="213"/>
                      <a:pt x="506" y="216"/>
                    </a:cubicBezTo>
                    <a:cubicBezTo>
                      <a:pt x="488" y="233"/>
                      <a:pt x="469" y="247"/>
                      <a:pt x="446" y="257"/>
                    </a:cubicBezTo>
                    <a:cubicBezTo>
                      <a:pt x="432" y="263"/>
                      <a:pt x="418" y="268"/>
                      <a:pt x="403" y="272"/>
                    </a:cubicBezTo>
                    <a:cubicBezTo>
                      <a:pt x="395" y="274"/>
                      <a:pt x="387" y="274"/>
                      <a:pt x="381" y="277"/>
                    </a:cubicBezTo>
                    <a:cubicBezTo>
                      <a:pt x="377" y="279"/>
                      <a:pt x="374" y="281"/>
                      <a:pt x="370" y="284"/>
                    </a:cubicBezTo>
                    <a:cubicBezTo>
                      <a:pt x="366" y="287"/>
                      <a:pt x="358" y="292"/>
                      <a:pt x="354" y="296"/>
                    </a:cubicBezTo>
                    <a:cubicBezTo>
                      <a:pt x="345" y="304"/>
                      <a:pt x="336" y="312"/>
                      <a:pt x="328" y="320"/>
                    </a:cubicBezTo>
                    <a:cubicBezTo>
                      <a:pt x="312" y="337"/>
                      <a:pt x="298" y="355"/>
                      <a:pt x="282" y="372"/>
                    </a:cubicBezTo>
                    <a:cubicBezTo>
                      <a:pt x="279" y="376"/>
                      <a:pt x="277" y="381"/>
                      <a:pt x="274" y="385"/>
                    </a:cubicBezTo>
                    <a:cubicBezTo>
                      <a:pt x="272" y="391"/>
                      <a:pt x="269" y="396"/>
                      <a:pt x="267" y="401"/>
                    </a:cubicBezTo>
                    <a:cubicBezTo>
                      <a:pt x="261" y="411"/>
                      <a:pt x="256" y="420"/>
                      <a:pt x="248" y="428"/>
                    </a:cubicBezTo>
                    <a:cubicBezTo>
                      <a:pt x="239" y="438"/>
                      <a:pt x="227" y="446"/>
                      <a:pt x="213" y="436"/>
                    </a:cubicBezTo>
                    <a:cubicBezTo>
                      <a:pt x="208" y="433"/>
                      <a:pt x="205" y="428"/>
                      <a:pt x="203" y="423"/>
                    </a:cubicBezTo>
                    <a:cubicBezTo>
                      <a:pt x="189" y="388"/>
                      <a:pt x="207" y="350"/>
                      <a:pt x="229" y="321"/>
                    </a:cubicBezTo>
                    <a:cubicBezTo>
                      <a:pt x="249" y="292"/>
                      <a:pt x="273" y="265"/>
                      <a:pt x="279" y="231"/>
                    </a:cubicBezTo>
                    <a:cubicBezTo>
                      <a:pt x="281" y="219"/>
                      <a:pt x="280" y="207"/>
                      <a:pt x="276" y="196"/>
                    </a:cubicBezTo>
                    <a:cubicBezTo>
                      <a:pt x="271" y="185"/>
                      <a:pt x="262" y="176"/>
                      <a:pt x="251" y="172"/>
                    </a:cubicBezTo>
                    <a:cubicBezTo>
                      <a:pt x="235" y="167"/>
                      <a:pt x="225" y="178"/>
                      <a:pt x="210" y="186"/>
                    </a:cubicBezTo>
                    <a:cubicBezTo>
                      <a:pt x="210" y="187"/>
                      <a:pt x="184" y="204"/>
                      <a:pt x="174" y="214"/>
                    </a:cubicBezTo>
                    <a:cubicBezTo>
                      <a:pt x="138" y="252"/>
                      <a:pt x="111" y="304"/>
                      <a:pt x="49" y="336"/>
                    </a:cubicBezTo>
                    <a:cubicBezTo>
                      <a:pt x="20" y="352"/>
                      <a:pt x="0" y="330"/>
                      <a:pt x="2" y="304"/>
                    </a:cubicBezTo>
                    <a:close/>
                  </a:path>
                </a:pathLst>
              </a:custGeom>
              <a:solidFill>
                <a:srgbClr val="FCD0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49" name="Google Shape;2149;g29e745b8efd_1_2840"/>
              <p:cNvSpPr/>
              <p:nvPr/>
            </p:nvSpPr>
            <p:spPr>
              <a:xfrm>
                <a:off x="8990013" y="1239838"/>
                <a:ext cx="57150" cy="109538"/>
              </a:xfrm>
              <a:custGeom>
                <a:rect b="b" l="l" r="r" t="t"/>
                <a:pathLst>
                  <a:path extrusionOk="0" h="29" w="15">
                    <a:moveTo>
                      <a:pt x="0" y="0"/>
                    </a:moveTo>
                    <a:cubicBezTo>
                      <a:pt x="15" y="28"/>
                      <a:pt x="15" y="28"/>
                      <a:pt x="15" y="28"/>
                    </a:cubicBezTo>
                    <a:cubicBezTo>
                      <a:pt x="14" y="28"/>
                      <a:pt x="13" y="29"/>
                      <a:pt x="12" y="29"/>
                    </a:cubicBezTo>
                    <a:lnTo>
                      <a:pt x="0" y="0"/>
                    </a:lnTo>
                    <a:close/>
                  </a:path>
                </a:pathLst>
              </a:custGeom>
              <a:solidFill>
                <a:srgbClr val="FDE0C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0" name="Google Shape;2150;g29e745b8efd_1_2840"/>
              <p:cNvSpPr/>
              <p:nvPr/>
            </p:nvSpPr>
            <p:spPr>
              <a:xfrm>
                <a:off x="6837363" y="663575"/>
                <a:ext cx="1901825" cy="1177925"/>
              </a:xfrm>
              <a:custGeom>
                <a:rect b="b" l="l" r="r" t="t"/>
                <a:pathLst>
                  <a:path extrusionOk="0" h="309" w="499">
                    <a:moveTo>
                      <a:pt x="0" y="309"/>
                    </a:moveTo>
                    <a:cubicBezTo>
                      <a:pt x="4" y="306"/>
                      <a:pt x="10" y="302"/>
                      <a:pt x="15" y="298"/>
                    </a:cubicBezTo>
                    <a:cubicBezTo>
                      <a:pt x="20" y="289"/>
                      <a:pt x="26" y="281"/>
                      <a:pt x="32" y="273"/>
                    </a:cubicBezTo>
                    <a:cubicBezTo>
                      <a:pt x="38" y="266"/>
                      <a:pt x="43" y="259"/>
                      <a:pt x="48" y="253"/>
                    </a:cubicBezTo>
                    <a:cubicBezTo>
                      <a:pt x="98" y="188"/>
                      <a:pt x="148" y="124"/>
                      <a:pt x="198" y="59"/>
                    </a:cubicBezTo>
                    <a:cubicBezTo>
                      <a:pt x="206" y="49"/>
                      <a:pt x="214" y="39"/>
                      <a:pt x="225" y="33"/>
                    </a:cubicBezTo>
                    <a:cubicBezTo>
                      <a:pt x="239" y="24"/>
                      <a:pt x="256" y="24"/>
                      <a:pt x="273" y="24"/>
                    </a:cubicBezTo>
                    <a:cubicBezTo>
                      <a:pt x="341" y="22"/>
                      <a:pt x="428" y="22"/>
                      <a:pt x="499" y="21"/>
                    </a:cubicBezTo>
                    <a:cubicBezTo>
                      <a:pt x="488" y="0"/>
                      <a:pt x="488" y="0"/>
                      <a:pt x="488" y="0"/>
                    </a:cubicBezTo>
                    <a:cubicBezTo>
                      <a:pt x="415" y="1"/>
                      <a:pt x="342" y="3"/>
                      <a:pt x="268" y="4"/>
                    </a:cubicBezTo>
                    <a:cubicBezTo>
                      <a:pt x="252" y="4"/>
                      <a:pt x="235" y="5"/>
                      <a:pt x="220" y="13"/>
                    </a:cubicBezTo>
                    <a:cubicBezTo>
                      <a:pt x="209" y="19"/>
                      <a:pt x="201" y="30"/>
                      <a:pt x="194" y="39"/>
                    </a:cubicBezTo>
                    <a:cubicBezTo>
                      <a:pt x="144" y="103"/>
                      <a:pt x="94" y="168"/>
                      <a:pt x="44" y="232"/>
                    </a:cubicBezTo>
                    <a:cubicBezTo>
                      <a:pt x="39" y="239"/>
                      <a:pt x="33" y="246"/>
                      <a:pt x="28" y="253"/>
                    </a:cubicBezTo>
                    <a:cubicBezTo>
                      <a:pt x="16" y="268"/>
                      <a:pt x="3" y="285"/>
                      <a:pt x="0" y="304"/>
                    </a:cubicBezTo>
                    <a:cubicBezTo>
                      <a:pt x="0" y="305"/>
                      <a:pt x="0" y="306"/>
                      <a:pt x="0" y="307"/>
                    </a:cubicBezTo>
                    <a:cubicBezTo>
                      <a:pt x="0" y="308"/>
                      <a:pt x="0" y="309"/>
                      <a:pt x="0" y="309"/>
                    </a:cubicBezTo>
                    <a:close/>
                  </a:path>
                </a:pathLst>
              </a:custGeom>
              <a:solidFill>
                <a:srgbClr val="FDE0C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1" name="Google Shape;2151;g29e745b8efd_1_2840"/>
              <p:cNvSpPr/>
              <p:nvPr/>
            </p:nvSpPr>
            <p:spPr>
              <a:xfrm>
                <a:off x="7550150" y="1482725"/>
                <a:ext cx="365125" cy="790575"/>
              </a:xfrm>
              <a:custGeom>
                <a:rect b="b" l="l" r="r" t="t"/>
                <a:pathLst>
                  <a:path extrusionOk="0" h="207" w="96">
                    <a:moveTo>
                      <a:pt x="40" y="106"/>
                    </a:moveTo>
                    <a:cubicBezTo>
                      <a:pt x="60" y="77"/>
                      <a:pt x="84" y="50"/>
                      <a:pt x="90" y="16"/>
                    </a:cubicBezTo>
                    <a:cubicBezTo>
                      <a:pt x="91" y="11"/>
                      <a:pt x="91" y="5"/>
                      <a:pt x="91" y="0"/>
                    </a:cubicBezTo>
                    <a:cubicBezTo>
                      <a:pt x="91" y="0"/>
                      <a:pt x="91" y="0"/>
                      <a:pt x="91" y="1"/>
                    </a:cubicBezTo>
                    <a:cubicBezTo>
                      <a:pt x="96" y="12"/>
                      <a:pt x="96" y="24"/>
                      <a:pt x="94" y="36"/>
                    </a:cubicBezTo>
                    <a:cubicBezTo>
                      <a:pt x="89" y="70"/>
                      <a:pt x="64" y="97"/>
                      <a:pt x="44" y="125"/>
                    </a:cubicBezTo>
                    <a:cubicBezTo>
                      <a:pt x="27" y="149"/>
                      <a:pt x="11" y="178"/>
                      <a:pt x="13" y="207"/>
                    </a:cubicBezTo>
                    <a:cubicBezTo>
                      <a:pt x="0" y="172"/>
                      <a:pt x="18" y="135"/>
                      <a:pt x="40" y="106"/>
                    </a:cubicBezTo>
                    <a:close/>
                  </a:path>
                </a:pathLst>
              </a:custGeom>
              <a:solidFill>
                <a:srgbClr val="FDE0C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2" name="Google Shape;2152;g29e745b8efd_1_2840"/>
              <p:cNvSpPr/>
              <p:nvPr/>
            </p:nvSpPr>
            <p:spPr>
              <a:xfrm>
                <a:off x="6859588" y="1258888"/>
                <a:ext cx="930275" cy="723900"/>
              </a:xfrm>
              <a:custGeom>
                <a:rect b="b" l="l" r="r" t="t"/>
                <a:pathLst>
                  <a:path extrusionOk="0" h="190" w="244">
                    <a:moveTo>
                      <a:pt x="25" y="169"/>
                    </a:moveTo>
                    <a:cubicBezTo>
                      <a:pt x="87" y="137"/>
                      <a:pt x="114" y="85"/>
                      <a:pt x="150" y="47"/>
                    </a:cubicBezTo>
                    <a:cubicBezTo>
                      <a:pt x="160" y="36"/>
                      <a:pt x="186" y="20"/>
                      <a:pt x="187" y="19"/>
                    </a:cubicBezTo>
                    <a:cubicBezTo>
                      <a:pt x="201" y="11"/>
                      <a:pt x="211" y="0"/>
                      <a:pt x="227" y="5"/>
                    </a:cubicBezTo>
                    <a:cubicBezTo>
                      <a:pt x="234" y="7"/>
                      <a:pt x="240" y="11"/>
                      <a:pt x="244" y="17"/>
                    </a:cubicBezTo>
                    <a:cubicBezTo>
                      <a:pt x="244" y="16"/>
                      <a:pt x="244" y="16"/>
                      <a:pt x="243" y="16"/>
                    </a:cubicBezTo>
                    <a:cubicBezTo>
                      <a:pt x="227" y="11"/>
                      <a:pt x="217" y="22"/>
                      <a:pt x="202" y="30"/>
                    </a:cubicBezTo>
                    <a:cubicBezTo>
                      <a:pt x="202" y="31"/>
                      <a:pt x="176" y="48"/>
                      <a:pt x="166" y="58"/>
                    </a:cubicBezTo>
                    <a:cubicBezTo>
                      <a:pt x="130" y="96"/>
                      <a:pt x="103" y="148"/>
                      <a:pt x="41" y="180"/>
                    </a:cubicBezTo>
                    <a:cubicBezTo>
                      <a:pt x="23" y="190"/>
                      <a:pt x="8" y="185"/>
                      <a:pt x="0" y="174"/>
                    </a:cubicBezTo>
                    <a:cubicBezTo>
                      <a:pt x="8" y="175"/>
                      <a:pt x="16" y="174"/>
                      <a:pt x="25" y="169"/>
                    </a:cubicBezTo>
                    <a:close/>
                  </a:path>
                </a:pathLst>
              </a:custGeom>
              <a:solidFill>
                <a:srgbClr val="F0B2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3" name="Google Shape;2153;g29e745b8efd_1_2840"/>
              <p:cNvSpPr/>
              <p:nvPr/>
            </p:nvSpPr>
            <p:spPr>
              <a:xfrm>
                <a:off x="8704263" y="1028700"/>
                <a:ext cx="339725" cy="412750"/>
              </a:xfrm>
              <a:custGeom>
                <a:rect b="b" l="l" r="r" t="t"/>
                <a:pathLst>
                  <a:path extrusionOk="0" h="108" w="89">
                    <a:moveTo>
                      <a:pt x="0" y="108"/>
                    </a:moveTo>
                    <a:cubicBezTo>
                      <a:pt x="19" y="68"/>
                      <a:pt x="14" y="0"/>
                      <a:pt x="14" y="0"/>
                    </a:cubicBezTo>
                    <a:cubicBezTo>
                      <a:pt x="47" y="0"/>
                      <a:pt x="47" y="0"/>
                      <a:pt x="47" y="0"/>
                    </a:cubicBezTo>
                    <a:cubicBezTo>
                      <a:pt x="89" y="83"/>
                      <a:pt x="89" y="83"/>
                      <a:pt x="89" y="83"/>
                    </a:cubicBezTo>
                    <a:lnTo>
                      <a:pt x="0" y="108"/>
                    </a:lnTo>
                    <a:close/>
                  </a:path>
                </a:pathLst>
              </a:custGeom>
              <a:solidFill>
                <a:srgbClr val="F0B2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4" name="Google Shape;2154;g29e745b8efd_1_2840"/>
              <p:cNvSpPr/>
              <p:nvPr/>
            </p:nvSpPr>
            <p:spPr>
              <a:xfrm>
                <a:off x="7675563" y="1284288"/>
                <a:ext cx="1368425" cy="1060450"/>
              </a:xfrm>
              <a:custGeom>
                <a:rect b="b" l="l" r="r" t="t"/>
                <a:pathLst>
                  <a:path extrusionOk="0" h="278" w="359">
                    <a:moveTo>
                      <a:pt x="0" y="277"/>
                    </a:moveTo>
                    <a:cubicBezTo>
                      <a:pt x="5" y="278"/>
                      <a:pt x="9" y="277"/>
                      <a:pt x="13" y="275"/>
                    </a:cubicBezTo>
                    <a:cubicBezTo>
                      <a:pt x="15" y="274"/>
                      <a:pt x="18" y="273"/>
                      <a:pt x="20" y="271"/>
                    </a:cubicBezTo>
                    <a:cubicBezTo>
                      <a:pt x="20" y="271"/>
                      <a:pt x="20" y="271"/>
                      <a:pt x="20" y="271"/>
                    </a:cubicBezTo>
                    <a:cubicBezTo>
                      <a:pt x="21" y="270"/>
                      <a:pt x="23" y="269"/>
                      <a:pt x="24" y="267"/>
                    </a:cubicBezTo>
                    <a:cubicBezTo>
                      <a:pt x="25" y="267"/>
                      <a:pt x="25" y="266"/>
                      <a:pt x="26" y="265"/>
                    </a:cubicBezTo>
                    <a:cubicBezTo>
                      <a:pt x="34" y="257"/>
                      <a:pt x="39" y="248"/>
                      <a:pt x="45" y="238"/>
                    </a:cubicBezTo>
                    <a:cubicBezTo>
                      <a:pt x="47" y="233"/>
                      <a:pt x="50" y="228"/>
                      <a:pt x="52" y="222"/>
                    </a:cubicBezTo>
                    <a:cubicBezTo>
                      <a:pt x="54" y="219"/>
                      <a:pt x="56" y="214"/>
                      <a:pt x="58" y="211"/>
                    </a:cubicBezTo>
                    <a:cubicBezTo>
                      <a:pt x="59" y="210"/>
                      <a:pt x="59" y="210"/>
                      <a:pt x="60" y="209"/>
                    </a:cubicBezTo>
                    <a:cubicBezTo>
                      <a:pt x="76" y="192"/>
                      <a:pt x="90" y="174"/>
                      <a:pt x="106" y="157"/>
                    </a:cubicBezTo>
                    <a:cubicBezTo>
                      <a:pt x="114" y="149"/>
                      <a:pt x="123" y="141"/>
                      <a:pt x="132" y="133"/>
                    </a:cubicBezTo>
                    <a:cubicBezTo>
                      <a:pt x="136" y="129"/>
                      <a:pt x="144" y="124"/>
                      <a:pt x="148" y="121"/>
                    </a:cubicBezTo>
                    <a:cubicBezTo>
                      <a:pt x="152" y="118"/>
                      <a:pt x="155" y="116"/>
                      <a:pt x="158" y="114"/>
                    </a:cubicBezTo>
                    <a:cubicBezTo>
                      <a:pt x="165" y="111"/>
                      <a:pt x="174" y="111"/>
                      <a:pt x="181" y="109"/>
                    </a:cubicBezTo>
                    <a:cubicBezTo>
                      <a:pt x="196" y="105"/>
                      <a:pt x="210" y="100"/>
                      <a:pt x="224" y="94"/>
                    </a:cubicBezTo>
                    <a:cubicBezTo>
                      <a:pt x="247" y="84"/>
                      <a:pt x="266" y="70"/>
                      <a:pt x="284" y="53"/>
                    </a:cubicBezTo>
                    <a:cubicBezTo>
                      <a:pt x="288" y="50"/>
                      <a:pt x="294" y="47"/>
                      <a:pt x="299" y="45"/>
                    </a:cubicBezTo>
                    <a:cubicBezTo>
                      <a:pt x="305" y="42"/>
                      <a:pt x="311" y="39"/>
                      <a:pt x="317" y="37"/>
                    </a:cubicBezTo>
                    <a:cubicBezTo>
                      <a:pt x="329" y="31"/>
                      <a:pt x="341" y="25"/>
                      <a:pt x="352" y="19"/>
                    </a:cubicBezTo>
                    <a:cubicBezTo>
                      <a:pt x="355" y="18"/>
                      <a:pt x="357" y="17"/>
                      <a:pt x="359" y="16"/>
                    </a:cubicBezTo>
                    <a:cubicBezTo>
                      <a:pt x="351" y="0"/>
                      <a:pt x="351" y="0"/>
                      <a:pt x="351" y="0"/>
                    </a:cubicBezTo>
                    <a:cubicBezTo>
                      <a:pt x="344" y="4"/>
                      <a:pt x="338" y="8"/>
                      <a:pt x="337" y="8"/>
                    </a:cubicBezTo>
                    <a:cubicBezTo>
                      <a:pt x="325" y="14"/>
                      <a:pt x="313" y="20"/>
                      <a:pt x="301" y="25"/>
                    </a:cubicBezTo>
                    <a:cubicBezTo>
                      <a:pt x="295" y="28"/>
                      <a:pt x="289" y="31"/>
                      <a:pt x="283" y="34"/>
                    </a:cubicBezTo>
                    <a:cubicBezTo>
                      <a:pt x="278" y="36"/>
                      <a:pt x="272" y="38"/>
                      <a:pt x="268" y="42"/>
                    </a:cubicBezTo>
                    <a:cubicBezTo>
                      <a:pt x="250" y="59"/>
                      <a:pt x="231" y="73"/>
                      <a:pt x="209" y="83"/>
                    </a:cubicBezTo>
                    <a:cubicBezTo>
                      <a:pt x="195" y="89"/>
                      <a:pt x="180" y="94"/>
                      <a:pt x="165" y="98"/>
                    </a:cubicBezTo>
                    <a:cubicBezTo>
                      <a:pt x="158" y="100"/>
                      <a:pt x="149" y="100"/>
                      <a:pt x="143" y="103"/>
                    </a:cubicBezTo>
                    <a:cubicBezTo>
                      <a:pt x="139" y="105"/>
                      <a:pt x="136" y="107"/>
                      <a:pt x="132" y="110"/>
                    </a:cubicBezTo>
                    <a:cubicBezTo>
                      <a:pt x="128" y="113"/>
                      <a:pt x="120" y="118"/>
                      <a:pt x="116" y="122"/>
                    </a:cubicBezTo>
                    <a:cubicBezTo>
                      <a:pt x="107" y="130"/>
                      <a:pt x="99" y="138"/>
                      <a:pt x="90" y="146"/>
                    </a:cubicBezTo>
                    <a:cubicBezTo>
                      <a:pt x="74" y="163"/>
                      <a:pt x="60" y="181"/>
                      <a:pt x="44" y="198"/>
                    </a:cubicBezTo>
                    <a:cubicBezTo>
                      <a:pt x="41" y="202"/>
                      <a:pt x="39" y="207"/>
                      <a:pt x="37" y="211"/>
                    </a:cubicBezTo>
                    <a:cubicBezTo>
                      <a:pt x="36" y="212"/>
                      <a:pt x="36" y="213"/>
                      <a:pt x="35" y="214"/>
                    </a:cubicBezTo>
                    <a:cubicBezTo>
                      <a:pt x="33" y="218"/>
                      <a:pt x="31" y="222"/>
                      <a:pt x="29" y="227"/>
                    </a:cubicBezTo>
                    <a:cubicBezTo>
                      <a:pt x="24" y="236"/>
                      <a:pt x="18" y="246"/>
                      <a:pt x="10" y="254"/>
                    </a:cubicBezTo>
                    <a:cubicBezTo>
                      <a:pt x="8" y="256"/>
                      <a:pt x="6" y="259"/>
                      <a:pt x="3" y="263"/>
                    </a:cubicBezTo>
                    <a:cubicBezTo>
                      <a:pt x="2" y="268"/>
                      <a:pt x="1" y="273"/>
                      <a:pt x="0" y="277"/>
                    </a:cubicBezTo>
                    <a:close/>
                  </a:path>
                </a:pathLst>
              </a:custGeom>
              <a:solidFill>
                <a:srgbClr val="F0B2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5" name="Google Shape;2155;g29e745b8efd_1_2840"/>
              <p:cNvSpPr/>
              <p:nvPr/>
            </p:nvSpPr>
            <p:spPr>
              <a:xfrm>
                <a:off x="7675563" y="2089150"/>
                <a:ext cx="220663" cy="255588"/>
              </a:xfrm>
              <a:custGeom>
                <a:rect b="b" l="l" r="r" t="t"/>
                <a:pathLst>
                  <a:path extrusionOk="0" h="67" w="58">
                    <a:moveTo>
                      <a:pt x="0" y="66"/>
                    </a:moveTo>
                    <a:cubicBezTo>
                      <a:pt x="5" y="67"/>
                      <a:pt x="9" y="66"/>
                      <a:pt x="13" y="64"/>
                    </a:cubicBezTo>
                    <a:cubicBezTo>
                      <a:pt x="15" y="63"/>
                      <a:pt x="18" y="62"/>
                      <a:pt x="20" y="60"/>
                    </a:cubicBezTo>
                    <a:cubicBezTo>
                      <a:pt x="20" y="60"/>
                      <a:pt x="20" y="60"/>
                      <a:pt x="20" y="60"/>
                    </a:cubicBezTo>
                    <a:cubicBezTo>
                      <a:pt x="21" y="59"/>
                      <a:pt x="23" y="58"/>
                      <a:pt x="24" y="56"/>
                    </a:cubicBezTo>
                    <a:cubicBezTo>
                      <a:pt x="25" y="56"/>
                      <a:pt x="25" y="55"/>
                      <a:pt x="26" y="54"/>
                    </a:cubicBezTo>
                    <a:cubicBezTo>
                      <a:pt x="34" y="46"/>
                      <a:pt x="39" y="37"/>
                      <a:pt x="45" y="27"/>
                    </a:cubicBezTo>
                    <a:cubicBezTo>
                      <a:pt x="47" y="22"/>
                      <a:pt x="50" y="17"/>
                      <a:pt x="52" y="11"/>
                    </a:cubicBezTo>
                    <a:cubicBezTo>
                      <a:pt x="54" y="8"/>
                      <a:pt x="56" y="3"/>
                      <a:pt x="58" y="0"/>
                    </a:cubicBezTo>
                    <a:cubicBezTo>
                      <a:pt x="50" y="0"/>
                      <a:pt x="42" y="1"/>
                      <a:pt x="35" y="3"/>
                    </a:cubicBezTo>
                    <a:cubicBezTo>
                      <a:pt x="29" y="5"/>
                      <a:pt x="22" y="8"/>
                      <a:pt x="18" y="13"/>
                    </a:cubicBezTo>
                    <a:cubicBezTo>
                      <a:pt x="11" y="20"/>
                      <a:pt x="6" y="37"/>
                      <a:pt x="3" y="52"/>
                    </a:cubicBezTo>
                    <a:cubicBezTo>
                      <a:pt x="2" y="57"/>
                      <a:pt x="1" y="62"/>
                      <a:pt x="0" y="66"/>
                    </a:cubicBezTo>
                    <a:close/>
                  </a:path>
                </a:pathLst>
              </a:custGeom>
              <a:solidFill>
                <a:srgbClr val="F7EA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6" name="Google Shape;2156;g29e745b8efd_1_2840"/>
              <p:cNvSpPr/>
              <p:nvPr/>
            </p:nvSpPr>
            <p:spPr>
              <a:xfrm>
                <a:off x="6837363" y="1547813"/>
                <a:ext cx="185738" cy="293688"/>
              </a:xfrm>
              <a:custGeom>
                <a:rect b="b" l="l" r="r" t="t"/>
                <a:pathLst>
                  <a:path extrusionOk="0" h="77" w="49">
                    <a:moveTo>
                      <a:pt x="0" y="77"/>
                    </a:moveTo>
                    <a:cubicBezTo>
                      <a:pt x="4" y="74"/>
                      <a:pt x="10" y="70"/>
                      <a:pt x="15" y="66"/>
                    </a:cubicBezTo>
                    <a:cubicBezTo>
                      <a:pt x="25" y="57"/>
                      <a:pt x="36" y="46"/>
                      <a:pt x="42" y="37"/>
                    </a:cubicBezTo>
                    <a:cubicBezTo>
                      <a:pt x="45" y="31"/>
                      <a:pt x="47" y="26"/>
                      <a:pt x="48" y="21"/>
                    </a:cubicBezTo>
                    <a:cubicBezTo>
                      <a:pt x="49" y="12"/>
                      <a:pt x="47" y="5"/>
                      <a:pt x="44" y="0"/>
                    </a:cubicBezTo>
                    <a:cubicBezTo>
                      <a:pt x="39" y="7"/>
                      <a:pt x="33" y="14"/>
                      <a:pt x="28" y="21"/>
                    </a:cubicBezTo>
                    <a:cubicBezTo>
                      <a:pt x="16" y="36"/>
                      <a:pt x="3" y="53"/>
                      <a:pt x="0" y="72"/>
                    </a:cubicBezTo>
                    <a:cubicBezTo>
                      <a:pt x="0" y="73"/>
                      <a:pt x="0" y="74"/>
                      <a:pt x="0" y="75"/>
                    </a:cubicBezTo>
                    <a:cubicBezTo>
                      <a:pt x="0" y="76"/>
                      <a:pt x="0" y="77"/>
                      <a:pt x="0" y="77"/>
                    </a:cubicBezTo>
                    <a:close/>
                  </a:path>
                </a:pathLst>
              </a:custGeom>
              <a:solidFill>
                <a:srgbClr val="F7EA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7" name="Google Shape;2157;g29e745b8efd_1_2840"/>
              <p:cNvSpPr/>
              <p:nvPr/>
            </p:nvSpPr>
            <p:spPr>
              <a:xfrm>
                <a:off x="8670925" y="517525"/>
                <a:ext cx="395288" cy="1022350"/>
              </a:xfrm>
              <a:custGeom>
                <a:rect b="b" l="l" r="r" t="t"/>
                <a:pathLst>
                  <a:path extrusionOk="0" h="644" w="249">
                    <a:moveTo>
                      <a:pt x="208" y="397"/>
                    </a:moveTo>
                    <a:lnTo>
                      <a:pt x="134" y="0"/>
                    </a:lnTo>
                    <a:lnTo>
                      <a:pt x="0" y="27"/>
                    </a:lnTo>
                    <a:lnTo>
                      <a:pt x="9" y="87"/>
                    </a:lnTo>
                    <a:lnTo>
                      <a:pt x="72" y="423"/>
                    </a:lnTo>
                    <a:lnTo>
                      <a:pt x="96" y="551"/>
                    </a:lnTo>
                    <a:lnTo>
                      <a:pt x="112" y="644"/>
                    </a:lnTo>
                    <a:lnTo>
                      <a:pt x="249" y="620"/>
                    </a:lnTo>
                    <a:lnTo>
                      <a:pt x="208"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8" name="Google Shape;2158;g29e745b8efd_1_2840"/>
              <p:cNvSpPr/>
              <p:nvPr/>
            </p:nvSpPr>
            <p:spPr>
              <a:xfrm>
                <a:off x="8848725" y="1147763"/>
                <a:ext cx="217488" cy="392113"/>
              </a:xfrm>
              <a:custGeom>
                <a:rect b="b" l="l" r="r" t="t"/>
                <a:pathLst>
                  <a:path extrusionOk="0" h="247" w="137">
                    <a:moveTo>
                      <a:pt x="3" y="41"/>
                    </a:moveTo>
                    <a:lnTo>
                      <a:pt x="0" y="247"/>
                    </a:lnTo>
                    <a:lnTo>
                      <a:pt x="137" y="223"/>
                    </a:lnTo>
                    <a:lnTo>
                      <a:pt x="96" y="0"/>
                    </a:lnTo>
                    <a:lnTo>
                      <a:pt x="3" y="41"/>
                    </a:ln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59" name="Google Shape;2159;g29e745b8efd_1_2840"/>
              <p:cNvSpPr/>
              <p:nvPr/>
            </p:nvSpPr>
            <p:spPr>
              <a:xfrm>
                <a:off x="8891588" y="1308100"/>
                <a:ext cx="117475" cy="117475"/>
              </a:xfrm>
              <a:custGeom>
                <a:rect b="b" l="l" r="r" t="t"/>
                <a:pathLst>
                  <a:path extrusionOk="0" h="31" w="31">
                    <a:moveTo>
                      <a:pt x="29" y="18"/>
                    </a:moveTo>
                    <a:cubicBezTo>
                      <a:pt x="28" y="26"/>
                      <a:pt x="20" y="31"/>
                      <a:pt x="13" y="30"/>
                    </a:cubicBezTo>
                    <a:cubicBezTo>
                      <a:pt x="5" y="28"/>
                      <a:pt x="0" y="21"/>
                      <a:pt x="1" y="13"/>
                    </a:cubicBezTo>
                    <a:cubicBezTo>
                      <a:pt x="2" y="5"/>
                      <a:pt x="10" y="0"/>
                      <a:pt x="18" y="1"/>
                    </a:cubicBezTo>
                    <a:cubicBezTo>
                      <a:pt x="26" y="3"/>
                      <a:pt x="31" y="10"/>
                      <a:pt x="29" y="18"/>
                    </a:cubicBezTo>
                    <a:close/>
                  </a:path>
                </a:pathLst>
              </a:custGeom>
              <a:solidFill>
                <a:srgbClr val="BCBE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0" name="Google Shape;2160;g29e745b8efd_1_2840"/>
              <p:cNvSpPr/>
              <p:nvPr/>
            </p:nvSpPr>
            <p:spPr>
              <a:xfrm>
                <a:off x="8883650" y="1300163"/>
                <a:ext cx="117475" cy="122238"/>
              </a:xfrm>
              <a:custGeom>
                <a:rect b="b" l="l" r="r" t="t"/>
                <a:pathLst>
                  <a:path extrusionOk="0" h="32" w="31">
                    <a:moveTo>
                      <a:pt x="30" y="19"/>
                    </a:moveTo>
                    <a:cubicBezTo>
                      <a:pt x="28" y="26"/>
                      <a:pt x="21" y="32"/>
                      <a:pt x="13" y="30"/>
                    </a:cubicBezTo>
                    <a:cubicBezTo>
                      <a:pt x="5" y="29"/>
                      <a:pt x="0" y="21"/>
                      <a:pt x="1" y="13"/>
                    </a:cubicBezTo>
                    <a:cubicBezTo>
                      <a:pt x="3" y="6"/>
                      <a:pt x="10" y="0"/>
                      <a:pt x="18" y="2"/>
                    </a:cubicBezTo>
                    <a:cubicBezTo>
                      <a:pt x="26" y="3"/>
                      <a:pt x="31" y="11"/>
                      <a:pt x="30" y="1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1" name="Google Shape;2161;g29e745b8efd_1_2840"/>
              <p:cNvSpPr/>
              <p:nvPr/>
            </p:nvSpPr>
            <p:spPr>
              <a:xfrm>
                <a:off x="8940800" y="1327150"/>
                <a:ext cx="15875" cy="14288"/>
              </a:xfrm>
              <a:custGeom>
                <a:rect b="b" l="l" r="r" t="t"/>
                <a:pathLst>
                  <a:path extrusionOk="0" h="4" w="4">
                    <a:moveTo>
                      <a:pt x="3" y="3"/>
                    </a:moveTo>
                    <a:cubicBezTo>
                      <a:pt x="3" y="4"/>
                      <a:pt x="2" y="4"/>
                      <a:pt x="1" y="4"/>
                    </a:cubicBezTo>
                    <a:cubicBezTo>
                      <a:pt x="0" y="4"/>
                      <a:pt x="0" y="3"/>
                      <a:pt x="0" y="2"/>
                    </a:cubicBezTo>
                    <a:cubicBezTo>
                      <a:pt x="0" y="1"/>
                      <a:pt x="1" y="0"/>
                      <a:pt x="2" y="1"/>
                    </a:cubicBezTo>
                    <a:cubicBezTo>
                      <a:pt x="3" y="1"/>
                      <a:pt x="4" y="2"/>
                      <a:pt x="3" y="3"/>
                    </a:cubicBez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2" name="Google Shape;2162;g29e745b8efd_1_2840"/>
              <p:cNvSpPr/>
              <p:nvPr/>
            </p:nvSpPr>
            <p:spPr>
              <a:xfrm>
                <a:off x="8910638" y="1349375"/>
                <a:ext cx="14288" cy="15875"/>
              </a:xfrm>
              <a:custGeom>
                <a:rect b="b" l="l" r="r" t="t"/>
                <a:pathLst>
                  <a:path extrusionOk="0" h="4" w="4">
                    <a:moveTo>
                      <a:pt x="2" y="0"/>
                    </a:moveTo>
                    <a:cubicBezTo>
                      <a:pt x="3" y="0"/>
                      <a:pt x="4" y="1"/>
                      <a:pt x="3" y="2"/>
                    </a:cubicBezTo>
                    <a:cubicBezTo>
                      <a:pt x="3" y="3"/>
                      <a:pt x="2" y="4"/>
                      <a:pt x="1" y="4"/>
                    </a:cubicBezTo>
                    <a:cubicBezTo>
                      <a:pt x="0" y="3"/>
                      <a:pt x="0" y="2"/>
                      <a:pt x="0" y="1"/>
                    </a:cubicBezTo>
                    <a:cubicBezTo>
                      <a:pt x="0" y="1"/>
                      <a:pt x="1" y="0"/>
                      <a:pt x="2" y="0"/>
                    </a:cubicBez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3" name="Google Shape;2163;g29e745b8efd_1_2840"/>
              <p:cNvSpPr/>
              <p:nvPr/>
            </p:nvSpPr>
            <p:spPr>
              <a:xfrm>
                <a:off x="8929688" y="1379538"/>
                <a:ext cx="14288" cy="15875"/>
              </a:xfrm>
              <a:custGeom>
                <a:rect b="b" l="l" r="r" t="t"/>
                <a:pathLst>
                  <a:path extrusionOk="0" h="4" w="4">
                    <a:moveTo>
                      <a:pt x="0" y="1"/>
                    </a:moveTo>
                    <a:cubicBezTo>
                      <a:pt x="1" y="0"/>
                      <a:pt x="2" y="0"/>
                      <a:pt x="2" y="0"/>
                    </a:cubicBezTo>
                    <a:cubicBezTo>
                      <a:pt x="3" y="0"/>
                      <a:pt x="4" y="1"/>
                      <a:pt x="4" y="2"/>
                    </a:cubicBezTo>
                    <a:cubicBezTo>
                      <a:pt x="4" y="3"/>
                      <a:pt x="3" y="4"/>
                      <a:pt x="2" y="3"/>
                    </a:cubicBezTo>
                    <a:cubicBezTo>
                      <a:pt x="1" y="3"/>
                      <a:pt x="0" y="2"/>
                      <a:pt x="0" y="1"/>
                    </a:cubicBez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4" name="Google Shape;2164;g29e745b8efd_1_2840"/>
              <p:cNvSpPr/>
              <p:nvPr/>
            </p:nvSpPr>
            <p:spPr>
              <a:xfrm>
                <a:off x="8959850" y="1357313"/>
                <a:ext cx="15875" cy="15875"/>
              </a:xfrm>
              <a:custGeom>
                <a:rect b="b" l="l" r="r" t="t"/>
                <a:pathLst>
                  <a:path extrusionOk="0" h="4" w="4">
                    <a:moveTo>
                      <a:pt x="2" y="4"/>
                    </a:moveTo>
                    <a:cubicBezTo>
                      <a:pt x="1" y="4"/>
                      <a:pt x="0" y="3"/>
                      <a:pt x="0" y="2"/>
                    </a:cubicBezTo>
                    <a:cubicBezTo>
                      <a:pt x="1" y="1"/>
                      <a:pt x="1" y="0"/>
                      <a:pt x="2" y="1"/>
                    </a:cubicBezTo>
                    <a:cubicBezTo>
                      <a:pt x="3" y="1"/>
                      <a:pt x="4" y="2"/>
                      <a:pt x="4" y="3"/>
                    </a:cubicBezTo>
                    <a:cubicBezTo>
                      <a:pt x="4" y="4"/>
                      <a:pt x="3" y="4"/>
                      <a:pt x="2" y="4"/>
                    </a:cubicBez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5" name="Google Shape;2165;g29e745b8efd_1_2840"/>
              <p:cNvSpPr/>
              <p:nvPr/>
            </p:nvSpPr>
            <p:spPr>
              <a:xfrm>
                <a:off x="8880475" y="373063"/>
                <a:ext cx="715963" cy="1201738"/>
              </a:xfrm>
              <a:custGeom>
                <a:rect b="b" l="l" r="r" t="t"/>
                <a:pathLst>
                  <a:path extrusionOk="0" h="757" w="451">
                    <a:moveTo>
                      <a:pt x="451" y="0"/>
                    </a:moveTo>
                    <a:lnTo>
                      <a:pt x="0" y="82"/>
                    </a:lnTo>
                    <a:lnTo>
                      <a:pt x="2" y="91"/>
                    </a:lnTo>
                    <a:lnTo>
                      <a:pt x="76" y="488"/>
                    </a:lnTo>
                    <a:lnTo>
                      <a:pt x="117" y="711"/>
                    </a:lnTo>
                    <a:lnTo>
                      <a:pt x="124" y="757"/>
                    </a:lnTo>
                    <a:lnTo>
                      <a:pt x="451" y="697"/>
                    </a:lnTo>
                    <a:lnTo>
                      <a:pt x="451"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6" name="Google Shape;2166;g29e745b8efd_1_2840"/>
              <p:cNvSpPr/>
              <p:nvPr/>
            </p:nvSpPr>
            <p:spPr>
              <a:xfrm>
                <a:off x="9077325" y="1047750"/>
                <a:ext cx="519113" cy="527050"/>
              </a:xfrm>
              <a:custGeom>
                <a:rect b="b" l="l" r="r" t="t"/>
                <a:pathLst>
                  <a:path extrusionOk="0" h="332" w="327">
                    <a:moveTo>
                      <a:pt x="327" y="0"/>
                    </a:moveTo>
                    <a:lnTo>
                      <a:pt x="20" y="82"/>
                    </a:lnTo>
                    <a:lnTo>
                      <a:pt x="0" y="332"/>
                    </a:lnTo>
                    <a:lnTo>
                      <a:pt x="327" y="272"/>
                    </a:lnTo>
                    <a:lnTo>
                      <a:pt x="327" y="0"/>
                    </a:ln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7" name="Google Shape;2167;g29e745b8efd_1_2840"/>
              <p:cNvSpPr/>
              <p:nvPr/>
            </p:nvSpPr>
            <p:spPr>
              <a:xfrm>
                <a:off x="9207500" y="1300163"/>
                <a:ext cx="111125" cy="111125"/>
              </a:xfrm>
              <a:custGeom>
                <a:rect b="b" l="l" r="r" t="t"/>
                <a:pathLst>
                  <a:path extrusionOk="0" h="29" w="29">
                    <a:moveTo>
                      <a:pt x="28" y="17"/>
                    </a:moveTo>
                    <a:cubicBezTo>
                      <a:pt x="26" y="24"/>
                      <a:pt x="20" y="29"/>
                      <a:pt x="12" y="28"/>
                    </a:cubicBezTo>
                    <a:cubicBezTo>
                      <a:pt x="5" y="26"/>
                      <a:pt x="0" y="19"/>
                      <a:pt x="2" y="12"/>
                    </a:cubicBezTo>
                    <a:cubicBezTo>
                      <a:pt x="3" y="5"/>
                      <a:pt x="10" y="0"/>
                      <a:pt x="17" y="2"/>
                    </a:cubicBezTo>
                    <a:cubicBezTo>
                      <a:pt x="24" y="3"/>
                      <a:pt x="29" y="10"/>
                      <a:pt x="28" y="17"/>
                    </a:cubicBezTo>
                    <a:close/>
                  </a:path>
                </a:pathLst>
              </a:custGeom>
              <a:solidFill>
                <a:srgbClr val="D1D3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8" name="Google Shape;2168;g29e745b8efd_1_2840"/>
              <p:cNvSpPr/>
              <p:nvPr/>
            </p:nvSpPr>
            <p:spPr>
              <a:xfrm>
                <a:off x="9204325" y="1296988"/>
                <a:ext cx="106363" cy="109538"/>
              </a:xfrm>
              <a:custGeom>
                <a:rect b="b" l="l" r="r" t="t"/>
                <a:pathLst>
                  <a:path extrusionOk="0" h="29" w="28">
                    <a:moveTo>
                      <a:pt x="27" y="17"/>
                    </a:moveTo>
                    <a:cubicBezTo>
                      <a:pt x="26" y="24"/>
                      <a:pt x="19" y="29"/>
                      <a:pt x="12" y="27"/>
                    </a:cubicBezTo>
                    <a:cubicBezTo>
                      <a:pt x="4" y="26"/>
                      <a:pt x="0" y="19"/>
                      <a:pt x="1" y="12"/>
                    </a:cubicBezTo>
                    <a:cubicBezTo>
                      <a:pt x="2" y="5"/>
                      <a:pt x="9" y="0"/>
                      <a:pt x="16" y="1"/>
                    </a:cubicBezTo>
                    <a:cubicBezTo>
                      <a:pt x="24" y="3"/>
                      <a:pt x="28" y="9"/>
                      <a:pt x="27" y="1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69" name="Google Shape;2169;g29e745b8efd_1_2840"/>
              <p:cNvSpPr/>
              <p:nvPr/>
            </p:nvSpPr>
            <p:spPr>
              <a:xfrm>
                <a:off x="9253538" y="1319213"/>
                <a:ext cx="15875" cy="15875"/>
              </a:xfrm>
              <a:custGeom>
                <a:rect b="b" l="l" r="r" t="t"/>
                <a:pathLst>
                  <a:path extrusionOk="0" h="4" w="4">
                    <a:moveTo>
                      <a:pt x="4" y="2"/>
                    </a:moveTo>
                    <a:cubicBezTo>
                      <a:pt x="4" y="3"/>
                      <a:pt x="3" y="4"/>
                      <a:pt x="2" y="4"/>
                    </a:cubicBezTo>
                    <a:cubicBezTo>
                      <a:pt x="1" y="4"/>
                      <a:pt x="0" y="3"/>
                      <a:pt x="1" y="2"/>
                    </a:cubicBezTo>
                    <a:cubicBezTo>
                      <a:pt x="1" y="1"/>
                      <a:pt x="2" y="0"/>
                      <a:pt x="3" y="1"/>
                    </a:cubicBezTo>
                    <a:cubicBezTo>
                      <a:pt x="3" y="1"/>
                      <a:pt x="4" y="2"/>
                      <a:pt x="4" y="2"/>
                    </a:cubicBez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70" name="Google Shape;2170;g29e745b8efd_1_2840"/>
              <p:cNvSpPr/>
              <p:nvPr/>
            </p:nvSpPr>
            <p:spPr>
              <a:xfrm>
                <a:off x="9226550" y="1338263"/>
                <a:ext cx="15875" cy="15875"/>
              </a:xfrm>
              <a:custGeom>
                <a:rect b="b" l="l" r="r" t="t"/>
                <a:pathLst>
                  <a:path extrusionOk="0" h="4" w="4">
                    <a:moveTo>
                      <a:pt x="2" y="1"/>
                    </a:moveTo>
                    <a:cubicBezTo>
                      <a:pt x="3" y="1"/>
                      <a:pt x="4" y="2"/>
                      <a:pt x="4" y="2"/>
                    </a:cubicBezTo>
                    <a:cubicBezTo>
                      <a:pt x="3" y="3"/>
                      <a:pt x="3" y="4"/>
                      <a:pt x="2" y="4"/>
                    </a:cubicBezTo>
                    <a:cubicBezTo>
                      <a:pt x="1" y="4"/>
                      <a:pt x="0" y="3"/>
                      <a:pt x="0" y="2"/>
                    </a:cubicBezTo>
                    <a:cubicBezTo>
                      <a:pt x="0" y="1"/>
                      <a:pt x="1" y="0"/>
                      <a:pt x="2" y="1"/>
                    </a:cubicBez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71" name="Google Shape;2171;g29e745b8efd_1_2840"/>
              <p:cNvSpPr/>
              <p:nvPr/>
            </p:nvSpPr>
            <p:spPr>
              <a:xfrm>
                <a:off x="9245600" y="1368425"/>
                <a:ext cx="15875" cy="11113"/>
              </a:xfrm>
              <a:custGeom>
                <a:rect b="b" l="l" r="r" t="t"/>
                <a:pathLst>
                  <a:path extrusionOk="0" h="3" w="4">
                    <a:moveTo>
                      <a:pt x="0" y="1"/>
                    </a:moveTo>
                    <a:cubicBezTo>
                      <a:pt x="1" y="0"/>
                      <a:pt x="1" y="0"/>
                      <a:pt x="2" y="0"/>
                    </a:cubicBezTo>
                    <a:cubicBezTo>
                      <a:pt x="3" y="0"/>
                      <a:pt x="4" y="1"/>
                      <a:pt x="4" y="2"/>
                    </a:cubicBezTo>
                    <a:cubicBezTo>
                      <a:pt x="3" y="3"/>
                      <a:pt x="3" y="3"/>
                      <a:pt x="2" y="3"/>
                    </a:cubicBezTo>
                    <a:cubicBezTo>
                      <a:pt x="1" y="3"/>
                      <a:pt x="0" y="2"/>
                      <a:pt x="0" y="1"/>
                    </a:cubicBez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72" name="Google Shape;2172;g29e745b8efd_1_2840"/>
              <p:cNvSpPr/>
              <p:nvPr/>
            </p:nvSpPr>
            <p:spPr>
              <a:xfrm>
                <a:off x="9272588" y="1349375"/>
                <a:ext cx="15875" cy="11113"/>
              </a:xfrm>
              <a:custGeom>
                <a:rect b="b" l="l" r="r" t="t"/>
                <a:pathLst>
                  <a:path extrusionOk="0" h="3" w="4">
                    <a:moveTo>
                      <a:pt x="2" y="3"/>
                    </a:moveTo>
                    <a:cubicBezTo>
                      <a:pt x="1" y="3"/>
                      <a:pt x="0" y="2"/>
                      <a:pt x="1" y="1"/>
                    </a:cubicBezTo>
                    <a:cubicBezTo>
                      <a:pt x="1" y="0"/>
                      <a:pt x="2" y="0"/>
                      <a:pt x="3" y="0"/>
                    </a:cubicBezTo>
                    <a:cubicBezTo>
                      <a:pt x="3" y="0"/>
                      <a:pt x="4" y="1"/>
                      <a:pt x="4" y="2"/>
                    </a:cubicBezTo>
                    <a:cubicBezTo>
                      <a:pt x="4" y="3"/>
                      <a:pt x="3" y="3"/>
                      <a:pt x="2" y="3"/>
                    </a:cubicBez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grpSp>
        <p:sp>
          <p:nvSpPr>
            <p:cNvPr id="2173" name="Google Shape;2173;g29e745b8efd_1_2840"/>
            <p:cNvSpPr/>
            <p:nvPr/>
          </p:nvSpPr>
          <p:spPr>
            <a:xfrm>
              <a:off x="6349149" y="2404550"/>
              <a:ext cx="1802249" cy="1121875"/>
            </a:xfrm>
            <a:custGeom>
              <a:rect b="b" l="l" r="r" t="t"/>
              <a:pathLst>
                <a:path extrusionOk="0" h="385" w="619">
                  <a:moveTo>
                    <a:pt x="615" y="165"/>
                  </a:moveTo>
                  <a:cubicBezTo>
                    <a:pt x="610" y="152"/>
                    <a:pt x="600" y="137"/>
                    <a:pt x="585" y="135"/>
                  </a:cubicBezTo>
                  <a:cubicBezTo>
                    <a:pt x="571" y="132"/>
                    <a:pt x="558" y="143"/>
                    <a:pt x="550" y="154"/>
                  </a:cubicBezTo>
                  <a:cubicBezTo>
                    <a:pt x="546" y="160"/>
                    <a:pt x="541" y="165"/>
                    <a:pt x="536" y="168"/>
                  </a:cubicBezTo>
                  <a:cubicBezTo>
                    <a:pt x="521" y="177"/>
                    <a:pt x="502" y="166"/>
                    <a:pt x="502" y="149"/>
                  </a:cubicBezTo>
                  <a:cubicBezTo>
                    <a:pt x="502" y="0"/>
                    <a:pt x="502" y="0"/>
                    <a:pt x="502" y="0"/>
                  </a:cubicBezTo>
                  <a:cubicBezTo>
                    <a:pt x="341" y="0"/>
                    <a:pt x="341" y="0"/>
                    <a:pt x="341" y="0"/>
                  </a:cubicBezTo>
                  <a:cubicBezTo>
                    <a:pt x="332" y="6"/>
                    <a:pt x="328" y="19"/>
                    <a:pt x="334" y="30"/>
                  </a:cubicBezTo>
                  <a:cubicBezTo>
                    <a:pt x="337" y="35"/>
                    <a:pt x="342" y="40"/>
                    <a:pt x="348" y="44"/>
                  </a:cubicBezTo>
                  <a:cubicBezTo>
                    <a:pt x="359" y="52"/>
                    <a:pt x="370" y="65"/>
                    <a:pt x="368" y="79"/>
                  </a:cubicBezTo>
                  <a:cubicBezTo>
                    <a:pt x="365" y="94"/>
                    <a:pt x="351" y="104"/>
                    <a:pt x="337" y="109"/>
                  </a:cubicBezTo>
                  <a:cubicBezTo>
                    <a:pt x="329" y="112"/>
                    <a:pt x="319" y="113"/>
                    <a:pt x="310" y="113"/>
                  </a:cubicBezTo>
                  <a:cubicBezTo>
                    <a:pt x="300" y="113"/>
                    <a:pt x="290" y="112"/>
                    <a:pt x="282" y="109"/>
                  </a:cubicBezTo>
                  <a:cubicBezTo>
                    <a:pt x="269" y="104"/>
                    <a:pt x="254" y="94"/>
                    <a:pt x="252" y="79"/>
                  </a:cubicBezTo>
                  <a:cubicBezTo>
                    <a:pt x="249" y="65"/>
                    <a:pt x="260" y="52"/>
                    <a:pt x="272" y="44"/>
                  </a:cubicBezTo>
                  <a:cubicBezTo>
                    <a:pt x="277" y="40"/>
                    <a:pt x="282" y="35"/>
                    <a:pt x="285" y="30"/>
                  </a:cubicBezTo>
                  <a:cubicBezTo>
                    <a:pt x="292" y="19"/>
                    <a:pt x="288" y="6"/>
                    <a:pt x="279" y="0"/>
                  </a:cubicBezTo>
                  <a:cubicBezTo>
                    <a:pt x="117" y="0"/>
                    <a:pt x="117" y="0"/>
                    <a:pt x="117" y="0"/>
                  </a:cubicBezTo>
                  <a:cubicBezTo>
                    <a:pt x="117" y="149"/>
                    <a:pt x="117" y="149"/>
                    <a:pt x="117" y="149"/>
                  </a:cubicBezTo>
                  <a:cubicBezTo>
                    <a:pt x="117" y="166"/>
                    <a:pt x="98" y="177"/>
                    <a:pt x="84" y="168"/>
                  </a:cubicBezTo>
                  <a:cubicBezTo>
                    <a:pt x="79" y="165"/>
                    <a:pt x="74" y="160"/>
                    <a:pt x="69" y="154"/>
                  </a:cubicBezTo>
                  <a:cubicBezTo>
                    <a:pt x="62" y="143"/>
                    <a:pt x="49" y="132"/>
                    <a:pt x="35" y="135"/>
                  </a:cubicBezTo>
                  <a:cubicBezTo>
                    <a:pt x="20" y="137"/>
                    <a:pt x="9" y="152"/>
                    <a:pt x="5" y="165"/>
                  </a:cubicBezTo>
                  <a:cubicBezTo>
                    <a:pt x="2" y="173"/>
                    <a:pt x="0" y="183"/>
                    <a:pt x="0" y="193"/>
                  </a:cubicBezTo>
                  <a:cubicBezTo>
                    <a:pt x="0" y="202"/>
                    <a:pt x="2" y="212"/>
                    <a:pt x="5" y="220"/>
                  </a:cubicBezTo>
                  <a:cubicBezTo>
                    <a:pt x="9" y="234"/>
                    <a:pt x="20" y="248"/>
                    <a:pt x="35" y="251"/>
                  </a:cubicBezTo>
                  <a:cubicBezTo>
                    <a:pt x="49" y="253"/>
                    <a:pt x="62" y="242"/>
                    <a:pt x="69" y="231"/>
                  </a:cubicBezTo>
                  <a:cubicBezTo>
                    <a:pt x="74" y="225"/>
                    <a:pt x="79" y="220"/>
                    <a:pt x="84" y="217"/>
                  </a:cubicBezTo>
                  <a:cubicBezTo>
                    <a:pt x="98" y="208"/>
                    <a:pt x="117" y="219"/>
                    <a:pt x="117" y="236"/>
                  </a:cubicBezTo>
                  <a:cubicBezTo>
                    <a:pt x="117" y="385"/>
                    <a:pt x="117" y="385"/>
                    <a:pt x="117" y="385"/>
                  </a:cubicBezTo>
                  <a:cubicBezTo>
                    <a:pt x="269" y="385"/>
                    <a:pt x="269" y="385"/>
                    <a:pt x="269" y="385"/>
                  </a:cubicBezTo>
                  <a:cubicBezTo>
                    <a:pt x="284" y="384"/>
                    <a:pt x="294" y="366"/>
                    <a:pt x="285" y="352"/>
                  </a:cubicBezTo>
                  <a:cubicBezTo>
                    <a:pt x="282" y="347"/>
                    <a:pt x="277" y="342"/>
                    <a:pt x="272" y="338"/>
                  </a:cubicBezTo>
                  <a:cubicBezTo>
                    <a:pt x="260" y="330"/>
                    <a:pt x="249" y="317"/>
                    <a:pt x="252" y="303"/>
                  </a:cubicBezTo>
                  <a:cubicBezTo>
                    <a:pt x="254" y="288"/>
                    <a:pt x="269" y="278"/>
                    <a:pt x="282" y="273"/>
                  </a:cubicBezTo>
                  <a:cubicBezTo>
                    <a:pt x="290" y="270"/>
                    <a:pt x="300" y="268"/>
                    <a:pt x="310" y="268"/>
                  </a:cubicBezTo>
                  <a:cubicBezTo>
                    <a:pt x="319" y="268"/>
                    <a:pt x="329" y="270"/>
                    <a:pt x="337" y="273"/>
                  </a:cubicBezTo>
                  <a:cubicBezTo>
                    <a:pt x="351" y="278"/>
                    <a:pt x="365" y="288"/>
                    <a:pt x="368" y="303"/>
                  </a:cubicBezTo>
                  <a:cubicBezTo>
                    <a:pt x="370" y="317"/>
                    <a:pt x="359" y="330"/>
                    <a:pt x="348" y="338"/>
                  </a:cubicBezTo>
                  <a:cubicBezTo>
                    <a:pt x="342" y="342"/>
                    <a:pt x="337" y="347"/>
                    <a:pt x="334" y="352"/>
                  </a:cubicBezTo>
                  <a:cubicBezTo>
                    <a:pt x="326" y="366"/>
                    <a:pt x="335" y="384"/>
                    <a:pt x="351" y="385"/>
                  </a:cubicBezTo>
                  <a:cubicBezTo>
                    <a:pt x="502" y="385"/>
                    <a:pt x="502" y="385"/>
                    <a:pt x="502" y="385"/>
                  </a:cubicBezTo>
                  <a:cubicBezTo>
                    <a:pt x="502" y="236"/>
                    <a:pt x="502" y="236"/>
                    <a:pt x="502" y="236"/>
                  </a:cubicBezTo>
                  <a:cubicBezTo>
                    <a:pt x="502" y="219"/>
                    <a:pt x="521" y="208"/>
                    <a:pt x="536" y="217"/>
                  </a:cubicBezTo>
                  <a:cubicBezTo>
                    <a:pt x="541" y="220"/>
                    <a:pt x="546" y="225"/>
                    <a:pt x="550" y="231"/>
                  </a:cubicBezTo>
                  <a:cubicBezTo>
                    <a:pt x="558" y="242"/>
                    <a:pt x="571" y="253"/>
                    <a:pt x="585" y="251"/>
                  </a:cubicBezTo>
                  <a:cubicBezTo>
                    <a:pt x="600" y="248"/>
                    <a:pt x="610" y="234"/>
                    <a:pt x="615" y="220"/>
                  </a:cubicBezTo>
                  <a:cubicBezTo>
                    <a:pt x="618" y="212"/>
                    <a:pt x="619" y="202"/>
                    <a:pt x="619" y="193"/>
                  </a:cubicBezTo>
                  <a:cubicBezTo>
                    <a:pt x="619" y="183"/>
                    <a:pt x="618" y="173"/>
                    <a:pt x="615" y="165"/>
                  </a:cubicBezTo>
                  <a:close/>
                </a:path>
              </a:pathLst>
            </a:custGeom>
            <a:solidFill>
              <a:srgbClr val="00578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74" name="Google Shape;2174;g29e745b8efd_1_2840"/>
            <p:cNvSpPr/>
            <p:nvPr/>
          </p:nvSpPr>
          <p:spPr>
            <a:xfrm>
              <a:off x="7020625" y="2701175"/>
              <a:ext cx="459300" cy="5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E</a:t>
              </a:r>
              <a:endParaRPr b="0" i="0" sz="2400" u="none" cap="none" strike="noStrike">
                <a:solidFill>
                  <a:srgbClr val="FFFFFF"/>
                </a:solidFill>
                <a:latin typeface="Arial"/>
                <a:ea typeface="Arial"/>
                <a:cs typeface="Arial"/>
                <a:sym typeface="Arial"/>
              </a:endParaRPr>
            </a:p>
          </p:txBody>
        </p:sp>
        <p:sp>
          <p:nvSpPr>
            <p:cNvPr id="2175" name="Google Shape;2175;g29e745b8efd_1_2840"/>
            <p:cNvSpPr/>
            <p:nvPr/>
          </p:nvSpPr>
          <p:spPr>
            <a:xfrm>
              <a:off x="7471173" y="3526425"/>
              <a:ext cx="1802249" cy="1121875"/>
            </a:xfrm>
            <a:custGeom>
              <a:rect b="b" l="l" r="r" t="t"/>
              <a:pathLst>
                <a:path extrusionOk="0" h="385" w="619">
                  <a:moveTo>
                    <a:pt x="615" y="165"/>
                  </a:moveTo>
                  <a:cubicBezTo>
                    <a:pt x="610" y="152"/>
                    <a:pt x="600" y="137"/>
                    <a:pt x="585" y="135"/>
                  </a:cubicBezTo>
                  <a:cubicBezTo>
                    <a:pt x="571" y="132"/>
                    <a:pt x="558" y="143"/>
                    <a:pt x="550" y="154"/>
                  </a:cubicBezTo>
                  <a:cubicBezTo>
                    <a:pt x="546" y="160"/>
                    <a:pt x="541" y="165"/>
                    <a:pt x="536" y="168"/>
                  </a:cubicBezTo>
                  <a:cubicBezTo>
                    <a:pt x="521" y="177"/>
                    <a:pt x="502" y="166"/>
                    <a:pt x="502" y="149"/>
                  </a:cubicBezTo>
                  <a:cubicBezTo>
                    <a:pt x="502" y="0"/>
                    <a:pt x="502" y="0"/>
                    <a:pt x="502" y="0"/>
                  </a:cubicBezTo>
                  <a:cubicBezTo>
                    <a:pt x="341" y="0"/>
                    <a:pt x="341" y="0"/>
                    <a:pt x="341" y="0"/>
                  </a:cubicBezTo>
                  <a:cubicBezTo>
                    <a:pt x="332" y="6"/>
                    <a:pt x="328" y="19"/>
                    <a:pt x="334" y="30"/>
                  </a:cubicBezTo>
                  <a:cubicBezTo>
                    <a:pt x="337" y="35"/>
                    <a:pt x="342" y="40"/>
                    <a:pt x="348" y="44"/>
                  </a:cubicBezTo>
                  <a:cubicBezTo>
                    <a:pt x="359" y="52"/>
                    <a:pt x="370" y="65"/>
                    <a:pt x="368" y="79"/>
                  </a:cubicBezTo>
                  <a:cubicBezTo>
                    <a:pt x="365" y="94"/>
                    <a:pt x="351" y="104"/>
                    <a:pt x="337" y="109"/>
                  </a:cubicBezTo>
                  <a:cubicBezTo>
                    <a:pt x="329" y="112"/>
                    <a:pt x="319" y="113"/>
                    <a:pt x="310" y="113"/>
                  </a:cubicBezTo>
                  <a:cubicBezTo>
                    <a:pt x="300" y="113"/>
                    <a:pt x="290" y="112"/>
                    <a:pt x="282" y="109"/>
                  </a:cubicBezTo>
                  <a:cubicBezTo>
                    <a:pt x="269" y="104"/>
                    <a:pt x="254" y="94"/>
                    <a:pt x="252" y="79"/>
                  </a:cubicBezTo>
                  <a:cubicBezTo>
                    <a:pt x="249" y="65"/>
                    <a:pt x="260" y="52"/>
                    <a:pt x="272" y="44"/>
                  </a:cubicBezTo>
                  <a:cubicBezTo>
                    <a:pt x="277" y="40"/>
                    <a:pt x="282" y="35"/>
                    <a:pt x="285" y="30"/>
                  </a:cubicBezTo>
                  <a:cubicBezTo>
                    <a:pt x="292" y="19"/>
                    <a:pt x="288" y="6"/>
                    <a:pt x="279" y="0"/>
                  </a:cubicBezTo>
                  <a:cubicBezTo>
                    <a:pt x="117" y="0"/>
                    <a:pt x="117" y="0"/>
                    <a:pt x="117" y="0"/>
                  </a:cubicBezTo>
                  <a:cubicBezTo>
                    <a:pt x="117" y="149"/>
                    <a:pt x="117" y="149"/>
                    <a:pt x="117" y="149"/>
                  </a:cubicBezTo>
                  <a:cubicBezTo>
                    <a:pt x="117" y="166"/>
                    <a:pt x="98" y="177"/>
                    <a:pt x="84" y="168"/>
                  </a:cubicBezTo>
                  <a:cubicBezTo>
                    <a:pt x="79" y="165"/>
                    <a:pt x="74" y="160"/>
                    <a:pt x="69" y="154"/>
                  </a:cubicBezTo>
                  <a:cubicBezTo>
                    <a:pt x="62" y="143"/>
                    <a:pt x="49" y="132"/>
                    <a:pt x="35" y="135"/>
                  </a:cubicBezTo>
                  <a:cubicBezTo>
                    <a:pt x="20" y="137"/>
                    <a:pt x="9" y="152"/>
                    <a:pt x="5" y="165"/>
                  </a:cubicBezTo>
                  <a:cubicBezTo>
                    <a:pt x="2" y="173"/>
                    <a:pt x="0" y="183"/>
                    <a:pt x="0" y="193"/>
                  </a:cubicBezTo>
                  <a:cubicBezTo>
                    <a:pt x="0" y="202"/>
                    <a:pt x="2" y="212"/>
                    <a:pt x="5" y="220"/>
                  </a:cubicBezTo>
                  <a:cubicBezTo>
                    <a:pt x="9" y="234"/>
                    <a:pt x="20" y="248"/>
                    <a:pt x="35" y="251"/>
                  </a:cubicBezTo>
                  <a:cubicBezTo>
                    <a:pt x="49" y="253"/>
                    <a:pt x="62" y="242"/>
                    <a:pt x="69" y="231"/>
                  </a:cubicBezTo>
                  <a:cubicBezTo>
                    <a:pt x="74" y="225"/>
                    <a:pt x="79" y="220"/>
                    <a:pt x="84" y="217"/>
                  </a:cubicBezTo>
                  <a:cubicBezTo>
                    <a:pt x="98" y="208"/>
                    <a:pt x="117" y="219"/>
                    <a:pt x="117" y="236"/>
                  </a:cubicBezTo>
                  <a:cubicBezTo>
                    <a:pt x="117" y="385"/>
                    <a:pt x="117" y="385"/>
                    <a:pt x="117" y="385"/>
                  </a:cubicBezTo>
                  <a:cubicBezTo>
                    <a:pt x="269" y="385"/>
                    <a:pt x="269" y="385"/>
                    <a:pt x="269" y="385"/>
                  </a:cubicBezTo>
                  <a:cubicBezTo>
                    <a:pt x="284" y="384"/>
                    <a:pt x="294" y="366"/>
                    <a:pt x="285" y="352"/>
                  </a:cubicBezTo>
                  <a:cubicBezTo>
                    <a:pt x="282" y="347"/>
                    <a:pt x="277" y="342"/>
                    <a:pt x="272" y="338"/>
                  </a:cubicBezTo>
                  <a:cubicBezTo>
                    <a:pt x="260" y="330"/>
                    <a:pt x="249" y="317"/>
                    <a:pt x="252" y="303"/>
                  </a:cubicBezTo>
                  <a:cubicBezTo>
                    <a:pt x="254" y="288"/>
                    <a:pt x="269" y="278"/>
                    <a:pt x="282" y="273"/>
                  </a:cubicBezTo>
                  <a:cubicBezTo>
                    <a:pt x="290" y="270"/>
                    <a:pt x="300" y="268"/>
                    <a:pt x="310" y="268"/>
                  </a:cubicBezTo>
                  <a:cubicBezTo>
                    <a:pt x="319" y="268"/>
                    <a:pt x="329" y="270"/>
                    <a:pt x="337" y="273"/>
                  </a:cubicBezTo>
                  <a:cubicBezTo>
                    <a:pt x="351" y="278"/>
                    <a:pt x="365" y="288"/>
                    <a:pt x="368" y="303"/>
                  </a:cubicBezTo>
                  <a:cubicBezTo>
                    <a:pt x="370" y="317"/>
                    <a:pt x="359" y="330"/>
                    <a:pt x="348" y="338"/>
                  </a:cubicBezTo>
                  <a:cubicBezTo>
                    <a:pt x="342" y="342"/>
                    <a:pt x="337" y="347"/>
                    <a:pt x="334" y="352"/>
                  </a:cubicBezTo>
                  <a:cubicBezTo>
                    <a:pt x="326" y="366"/>
                    <a:pt x="335" y="384"/>
                    <a:pt x="351" y="385"/>
                  </a:cubicBezTo>
                  <a:cubicBezTo>
                    <a:pt x="502" y="385"/>
                    <a:pt x="502" y="385"/>
                    <a:pt x="502" y="385"/>
                  </a:cubicBezTo>
                  <a:cubicBezTo>
                    <a:pt x="502" y="236"/>
                    <a:pt x="502" y="236"/>
                    <a:pt x="502" y="236"/>
                  </a:cubicBezTo>
                  <a:cubicBezTo>
                    <a:pt x="502" y="219"/>
                    <a:pt x="521" y="208"/>
                    <a:pt x="536" y="217"/>
                  </a:cubicBezTo>
                  <a:cubicBezTo>
                    <a:pt x="541" y="220"/>
                    <a:pt x="546" y="225"/>
                    <a:pt x="550" y="231"/>
                  </a:cubicBezTo>
                  <a:cubicBezTo>
                    <a:pt x="558" y="242"/>
                    <a:pt x="571" y="253"/>
                    <a:pt x="585" y="251"/>
                  </a:cubicBezTo>
                  <a:cubicBezTo>
                    <a:pt x="600" y="248"/>
                    <a:pt x="610" y="234"/>
                    <a:pt x="615" y="220"/>
                  </a:cubicBezTo>
                  <a:cubicBezTo>
                    <a:pt x="618" y="212"/>
                    <a:pt x="619" y="202"/>
                    <a:pt x="619" y="193"/>
                  </a:cubicBezTo>
                  <a:cubicBezTo>
                    <a:pt x="619" y="183"/>
                    <a:pt x="618" y="173"/>
                    <a:pt x="615" y="165"/>
                  </a:cubicBezTo>
                  <a:close/>
                </a:path>
              </a:pathLst>
            </a:custGeom>
            <a:solidFill>
              <a:srgbClr val="00578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76" name="Google Shape;2176;g29e745b8efd_1_2840"/>
            <p:cNvSpPr/>
            <p:nvPr/>
          </p:nvSpPr>
          <p:spPr>
            <a:xfrm>
              <a:off x="8142649" y="3838663"/>
              <a:ext cx="459300" cy="5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A</a:t>
              </a:r>
              <a:endParaRPr b="0" i="0" sz="2400" u="none" cap="none" strike="noStrike">
                <a:solidFill>
                  <a:srgbClr val="FFFFFF"/>
                </a:solidFill>
                <a:latin typeface="Arial"/>
                <a:ea typeface="Arial"/>
                <a:cs typeface="Arial"/>
                <a:sym typeface="Arial"/>
              </a:endParaRPr>
            </a:p>
          </p:txBody>
        </p:sp>
        <p:grpSp>
          <p:nvGrpSpPr>
            <p:cNvPr id="2177" name="Google Shape;2177;g29e745b8efd_1_2840"/>
            <p:cNvGrpSpPr/>
            <p:nvPr/>
          </p:nvGrpSpPr>
          <p:grpSpPr>
            <a:xfrm>
              <a:off x="8937658" y="3181824"/>
              <a:ext cx="1124194" cy="1809174"/>
              <a:chOff x="4405313" y="3475038"/>
              <a:chExt cx="1466850" cy="2360614"/>
            </a:xfrm>
          </p:grpSpPr>
          <p:sp>
            <p:nvSpPr>
              <p:cNvPr id="2178" name="Google Shape;2178;g29e745b8efd_1_2840"/>
              <p:cNvSpPr/>
              <p:nvPr/>
            </p:nvSpPr>
            <p:spPr>
              <a:xfrm>
                <a:off x="4405313" y="3475038"/>
                <a:ext cx="1466850" cy="2360614"/>
              </a:xfrm>
              <a:custGeom>
                <a:rect b="b" l="l" r="r" t="t"/>
                <a:pathLst>
                  <a:path extrusionOk="0" h="619" w="385">
                    <a:moveTo>
                      <a:pt x="236" y="502"/>
                    </a:moveTo>
                    <a:cubicBezTo>
                      <a:pt x="385" y="502"/>
                      <a:pt x="385" y="502"/>
                      <a:pt x="385" y="502"/>
                    </a:cubicBezTo>
                    <a:cubicBezTo>
                      <a:pt x="385" y="348"/>
                      <a:pt x="385" y="348"/>
                      <a:pt x="385" y="348"/>
                    </a:cubicBezTo>
                    <a:cubicBezTo>
                      <a:pt x="383" y="334"/>
                      <a:pt x="366" y="325"/>
                      <a:pt x="353" y="334"/>
                    </a:cubicBezTo>
                    <a:cubicBezTo>
                      <a:pt x="347" y="337"/>
                      <a:pt x="342" y="342"/>
                      <a:pt x="338" y="347"/>
                    </a:cubicBezTo>
                    <a:cubicBezTo>
                      <a:pt x="330" y="358"/>
                      <a:pt x="317" y="370"/>
                      <a:pt x="303" y="367"/>
                    </a:cubicBezTo>
                    <a:cubicBezTo>
                      <a:pt x="288" y="365"/>
                      <a:pt x="278" y="350"/>
                      <a:pt x="273" y="337"/>
                    </a:cubicBezTo>
                    <a:cubicBezTo>
                      <a:pt x="270" y="328"/>
                      <a:pt x="269" y="319"/>
                      <a:pt x="269" y="309"/>
                    </a:cubicBezTo>
                    <a:cubicBezTo>
                      <a:pt x="269" y="299"/>
                      <a:pt x="270" y="290"/>
                      <a:pt x="273" y="282"/>
                    </a:cubicBezTo>
                    <a:cubicBezTo>
                      <a:pt x="278" y="268"/>
                      <a:pt x="288" y="254"/>
                      <a:pt x="303" y="251"/>
                    </a:cubicBezTo>
                    <a:cubicBezTo>
                      <a:pt x="317" y="249"/>
                      <a:pt x="330" y="260"/>
                      <a:pt x="338" y="271"/>
                    </a:cubicBezTo>
                    <a:cubicBezTo>
                      <a:pt x="342" y="277"/>
                      <a:pt x="347" y="281"/>
                      <a:pt x="353" y="285"/>
                    </a:cubicBezTo>
                    <a:cubicBezTo>
                      <a:pt x="366" y="293"/>
                      <a:pt x="383" y="285"/>
                      <a:pt x="385" y="270"/>
                    </a:cubicBezTo>
                    <a:cubicBezTo>
                      <a:pt x="385" y="117"/>
                      <a:pt x="385" y="117"/>
                      <a:pt x="385" y="117"/>
                    </a:cubicBezTo>
                    <a:cubicBezTo>
                      <a:pt x="236" y="117"/>
                      <a:pt x="236" y="117"/>
                      <a:pt x="236" y="117"/>
                    </a:cubicBezTo>
                    <a:cubicBezTo>
                      <a:pt x="219" y="117"/>
                      <a:pt x="208" y="98"/>
                      <a:pt x="217" y="83"/>
                    </a:cubicBezTo>
                    <a:cubicBezTo>
                      <a:pt x="220" y="78"/>
                      <a:pt x="225" y="73"/>
                      <a:pt x="231" y="69"/>
                    </a:cubicBezTo>
                    <a:cubicBezTo>
                      <a:pt x="242" y="61"/>
                      <a:pt x="253" y="48"/>
                      <a:pt x="251" y="34"/>
                    </a:cubicBezTo>
                    <a:cubicBezTo>
                      <a:pt x="248" y="19"/>
                      <a:pt x="234" y="9"/>
                      <a:pt x="220" y="4"/>
                    </a:cubicBezTo>
                    <a:cubicBezTo>
                      <a:pt x="212" y="1"/>
                      <a:pt x="202" y="0"/>
                      <a:pt x="193" y="0"/>
                    </a:cubicBezTo>
                    <a:cubicBezTo>
                      <a:pt x="183" y="0"/>
                      <a:pt x="173" y="1"/>
                      <a:pt x="165" y="4"/>
                    </a:cubicBezTo>
                    <a:cubicBezTo>
                      <a:pt x="152" y="9"/>
                      <a:pt x="137" y="19"/>
                      <a:pt x="135" y="34"/>
                    </a:cubicBezTo>
                    <a:cubicBezTo>
                      <a:pt x="132" y="48"/>
                      <a:pt x="143" y="61"/>
                      <a:pt x="155" y="69"/>
                    </a:cubicBezTo>
                    <a:cubicBezTo>
                      <a:pt x="160" y="73"/>
                      <a:pt x="165" y="78"/>
                      <a:pt x="168" y="83"/>
                    </a:cubicBezTo>
                    <a:cubicBezTo>
                      <a:pt x="177" y="98"/>
                      <a:pt x="167" y="117"/>
                      <a:pt x="149" y="117"/>
                    </a:cubicBezTo>
                    <a:cubicBezTo>
                      <a:pt x="0" y="117"/>
                      <a:pt x="0" y="117"/>
                      <a:pt x="0" y="117"/>
                    </a:cubicBezTo>
                    <a:cubicBezTo>
                      <a:pt x="0" y="272"/>
                      <a:pt x="0" y="272"/>
                      <a:pt x="0" y="272"/>
                    </a:cubicBezTo>
                    <a:cubicBezTo>
                      <a:pt x="4" y="285"/>
                      <a:pt x="20" y="293"/>
                      <a:pt x="33" y="285"/>
                    </a:cubicBezTo>
                    <a:cubicBezTo>
                      <a:pt x="38" y="281"/>
                      <a:pt x="43" y="277"/>
                      <a:pt x="47" y="271"/>
                    </a:cubicBezTo>
                    <a:cubicBezTo>
                      <a:pt x="55" y="260"/>
                      <a:pt x="68" y="249"/>
                      <a:pt x="82" y="251"/>
                    </a:cubicBezTo>
                    <a:cubicBezTo>
                      <a:pt x="97" y="254"/>
                      <a:pt x="107" y="268"/>
                      <a:pt x="112" y="282"/>
                    </a:cubicBezTo>
                    <a:cubicBezTo>
                      <a:pt x="115" y="290"/>
                      <a:pt x="116" y="299"/>
                      <a:pt x="116" y="309"/>
                    </a:cubicBezTo>
                    <a:cubicBezTo>
                      <a:pt x="116" y="319"/>
                      <a:pt x="115" y="328"/>
                      <a:pt x="112" y="337"/>
                    </a:cubicBezTo>
                    <a:cubicBezTo>
                      <a:pt x="107" y="350"/>
                      <a:pt x="97" y="365"/>
                      <a:pt x="82" y="367"/>
                    </a:cubicBezTo>
                    <a:cubicBezTo>
                      <a:pt x="68" y="370"/>
                      <a:pt x="55" y="358"/>
                      <a:pt x="47" y="347"/>
                    </a:cubicBezTo>
                    <a:cubicBezTo>
                      <a:pt x="43" y="342"/>
                      <a:pt x="38" y="337"/>
                      <a:pt x="33" y="334"/>
                    </a:cubicBezTo>
                    <a:cubicBezTo>
                      <a:pt x="20" y="326"/>
                      <a:pt x="4" y="333"/>
                      <a:pt x="0" y="346"/>
                    </a:cubicBezTo>
                    <a:cubicBezTo>
                      <a:pt x="0" y="502"/>
                      <a:pt x="0" y="502"/>
                      <a:pt x="0" y="502"/>
                    </a:cubicBezTo>
                    <a:cubicBezTo>
                      <a:pt x="149" y="502"/>
                      <a:pt x="149" y="502"/>
                      <a:pt x="149" y="502"/>
                    </a:cubicBezTo>
                    <a:cubicBezTo>
                      <a:pt x="167" y="502"/>
                      <a:pt x="177" y="520"/>
                      <a:pt x="168" y="535"/>
                    </a:cubicBezTo>
                    <a:cubicBezTo>
                      <a:pt x="165" y="540"/>
                      <a:pt x="160" y="545"/>
                      <a:pt x="155" y="549"/>
                    </a:cubicBezTo>
                    <a:cubicBezTo>
                      <a:pt x="143" y="557"/>
                      <a:pt x="132" y="570"/>
                      <a:pt x="135" y="584"/>
                    </a:cubicBezTo>
                    <a:cubicBezTo>
                      <a:pt x="137" y="599"/>
                      <a:pt x="152" y="609"/>
                      <a:pt x="165" y="614"/>
                    </a:cubicBezTo>
                    <a:cubicBezTo>
                      <a:pt x="173" y="617"/>
                      <a:pt x="183" y="619"/>
                      <a:pt x="193" y="619"/>
                    </a:cubicBezTo>
                    <a:cubicBezTo>
                      <a:pt x="202" y="619"/>
                      <a:pt x="212" y="617"/>
                      <a:pt x="220" y="614"/>
                    </a:cubicBezTo>
                    <a:cubicBezTo>
                      <a:pt x="234" y="609"/>
                      <a:pt x="248" y="599"/>
                      <a:pt x="251" y="584"/>
                    </a:cubicBezTo>
                    <a:cubicBezTo>
                      <a:pt x="253" y="570"/>
                      <a:pt x="242" y="557"/>
                      <a:pt x="231" y="549"/>
                    </a:cubicBezTo>
                    <a:cubicBezTo>
                      <a:pt x="225" y="545"/>
                      <a:pt x="220" y="540"/>
                      <a:pt x="217" y="535"/>
                    </a:cubicBezTo>
                    <a:cubicBezTo>
                      <a:pt x="208" y="520"/>
                      <a:pt x="219" y="502"/>
                      <a:pt x="236" y="502"/>
                    </a:cubicBezTo>
                    <a:close/>
                  </a:path>
                </a:pathLst>
              </a:custGeom>
              <a:solidFill>
                <a:srgbClr val="03A9F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79" name="Google Shape;2179;g29e745b8efd_1_2840"/>
              <p:cNvSpPr/>
              <p:nvPr/>
            </p:nvSpPr>
            <p:spPr>
              <a:xfrm>
                <a:off x="4983217" y="4422553"/>
                <a:ext cx="325500" cy="57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S</a:t>
                </a:r>
                <a:endParaRPr b="0" i="0" sz="2400" u="none" cap="none" strike="noStrike">
                  <a:solidFill>
                    <a:srgbClr val="FFFFFF"/>
                  </a:solidFill>
                  <a:latin typeface="Arial"/>
                  <a:ea typeface="Arial"/>
                  <a:cs typeface="Arial"/>
                  <a:sym typeface="Arial"/>
                </a:endParaRPr>
              </a:p>
            </p:txBody>
          </p:sp>
        </p:grpSp>
        <p:sp>
          <p:nvSpPr>
            <p:cNvPr id="2180" name="Google Shape;2180;g29e745b8efd_1_2840"/>
            <p:cNvSpPr/>
            <p:nvPr/>
          </p:nvSpPr>
          <p:spPr>
            <a:xfrm>
              <a:off x="9719901" y="3530425"/>
              <a:ext cx="1456748" cy="1121875"/>
            </a:xfrm>
            <a:custGeom>
              <a:rect b="b" l="l" r="r" t="t"/>
              <a:pathLst>
                <a:path extrusionOk="0" h="386" w="502">
                  <a:moveTo>
                    <a:pt x="502" y="0"/>
                  </a:moveTo>
                  <a:cubicBezTo>
                    <a:pt x="349" y="0"/>
                    <a:pt x="349" y="0"/>
                    <a:pt x="349" y="0"/>
                  </a:cubicBezTo>
                  <a:cubicBezTo>
                    <a:pt x="334" y="3"/>
                    <a:pt x="326" y="20"/>
                    <a:pt x="334" y="33"/>
                  </a:cubicBezTo>
                  <a:cubicBezTo>
                    <a:pt x="337" y="39"/>
                    <a:pt x="342" y="43"/>
                    <a:pt x="348" y="48"/>
                  </a:cubicBezTo>
                  <a:cubicBezTo>
                    <a:pt x="359" y="55"/>
                    <a:pt x="370" y="68"/>
                    <a:pt x="368" y="82"/>
                  </a:cubicBezTo>
                  <a:cubicBezTo>
                    <a:pt x="365" y="98"/>
                    <a:pt x="351" y="108"/>
                    <a:pt x="337" y="112"/>
                  </a:cubicBezTo>
                  <a:cubicBezTo>
                    <a:pt x="329" y="115"/>
                    <a:pt x="319" y="117"/>
                    <a:pt x="310" y="117"/>
                  </a:cubicBezTo>
                  <a:cubicBezTo>
                    <a:pt x="300" y="117"/>
                    <a:pt x="290" y="115"/>
                    <a:pt x="282" y="112"/>
                  </a:cubicBezTo>
                  <a:cubicBezTo>
                    <a:pt x="269" y="108"/>
                    <a:pt x="254" y="98"/>
                    <a:pt x="252" y="82"/>
                  </a:cubicBezTo>
                  <a:cubicBezTo>
                    <a:pt x="249" y="68"/>
                    <a:pt x="260" y="55"/>
                    <a:pt x="271" y="48"/>
                  </a:cubicBezTo>
                  <a:cubicBezTo>
                    <a:pt x="277" y="43"/>
                    <a:pt x="282" y="39"/>
                    <a:pt x="285" y="33"/>
                  </a:cubicBezTo>
                  <a:cubicBezTo>
                    <a:pt x="293" y="20"/>
                    <a:pt x="285" y="3"/>
                    <a:pt x="271" y="0"/>
                  </a:cubicBezTo>
                  <a:cubicBezTo>
                    <a:pt x="117" y="0"/>
                    <a:pt x="117" y="0"/>
                    <a:pt x="117" y="0"/>
                  </a:cubicBezTo>
                  <a:cubicBezTo>
                    <a:pt x="117" y="150"/>
                    <a:pt x="117" y="150"/>
                    <a:pt x="117" y="150"/>
                  </a:cubicBezTo>
                  <a:cubicBezTo>
                    <a:pt x="117" y="167"/>
                    <a:pt x="98" y="178"/>
                    <a:pt x="84" y="169"/>
                  </a:cubicBezTo>
                  <a:cubicBezTo>
                    <a:pt x="79" y="165"/>
                    <a:pt x="74" y="161"/>
                    <a:pt x="69" y="155"/>
                  </a:cubicBezTo>
                  <a:cubicBezTo>
                    <a:pt x="62" y="144"/>
                    <a:pt x="49" y="132"/>
                    <a:pt x="35" y="135"/>
                  </a:cubicBezTo>
                  <a:cubicBezTo>
                    <a:pt x="19" y="137"/>
                    <a:pt x="9" y="152"/>
                    <a:pt x="5" y="165"/>
                  </a:cubicBezTo>
                  <a:cubicBezTo>
                    <a:pt x="2" y="174"/>
                    <a:pt x="0" y="183"/>
                    <a:pt x="0" y="193"/>
                  </a:cubicBezTo>
                  <a:cubicBezTo>
                    <a:pt x="0" y="203"/>
                    <a:pt x="2" y="212"/>
                    <a:pt x="5" y="220"/>
                  </a:cubicBezTo>
                  <a:cubicBezTo>
                    <a:pt x="9" y="234"/>
                    <a:pt x="19" y="249"/>
                    <a:pt x="35" y="251"/>
                  </a:cubicBezTo>
                  <a:cubicBezTo>
                    <a:pt x="49" y="253"/>
                    <a:pt x="62" y="242"/>
                    <a:pt x="69" y="231"/>
                  </a:cubicBezTo>
                  <a:cubicBezTo>
                    <a:pt x="74" y="225"/>
                    <a:pt x="79" y="221"/>
                    <a:pt x="84" y="217"/>
                  </a:cubicBezTo>
                  <a:cubicBezTo>
                    <a:pt x="98" y="208"/>
                    <a:pt x="117" y="219"/>
                    <a:pt x="117" y="236"/>
                  </a:cubicBezTo>
                  <a:cubicBezTo>
                    <a:pt x="117" y="386"/>
                    <a:pt x="117" y="386"/>
                    <a:pt x="117" y="386"/>
                  </a:cubicBezTo>
                  <a:cubicBezTo>
                    <a:pt x="269" y="386"/>
                    <a:pt x="269" y="386"/>
                    <a:pt x="269" y="386"/>
                  </a:cubicBezTo>
                  <a:cubicBezTo>
                    <a:pt x="284" y="384"/>
                    <a:pt x="294" y="366"/>
                    <a:pt x="285" y="352"/>
                  </a:cubicBezTo>
                  <a:cubicBezTo>
                    <a:pt x="282" y="347"/>
                    <a:pt x="277" y="342"/>
                    <a:pt x="271" y="338"/>
                  </a:cubicBezTo>
                  <a:cubicBezTo>
                    <a:pt x="260" y="330"/>
                    <a:pt x="249" y="317"/>
                    <a:pt x="252" y="303"/>
                  </a:cubicBezTo>
                  <a:cubicBezTo>
                    <a:pt x="254" y="288"/>
                    <a:pt x="269" y="278"/>
                    <a:pt x="282" y="273"/>
                  </a:cubicBezTo>
                  <a:cubicBezTo>
                    <a:pt x="290" y="270"/>
                    <a:pt x="300" y="269"/>
                    <a:pt x="310" y="269"/>
                  </a:cubicBezTo>
                  <a:cubicBezTo>
                    <a:pt x="319" y="269"/>
                    <a:pt x="329" y="270"/>
                    <a:pt x="337" y="273"/>
                  </a:cubicBezTo>
                  <a:cubicBezTo>
                    <a:pt x="351" y="278"/>
                    <a:pt x="365" y="288"/>
                    <a:pt x="368" y="303"/>
                  </a:cubicBezTo>
                  <a:cubicBezTo>
                    <a:pt x="370" y="317"/>
                    <a:pt x="359" y="330"/>
                    <a:pt x="348" y="338"/>
                  </a:cubicBezTo>
                  <a:cubicBezTo>
                    <a:pt x="342" y="342"/>
                    <a:pt x="337" y="347"/>
                    <a:pt x="334" y="352"/>
                  </a:cubicBezTo>
                  <a:cubicBezTo>
                    <a:pt x="326" y="366"/>
                    <a:pt x="335" y="384"/>
                    <a:pt x="351" y="386"/>
                  </a:cubicBezTo>
                  <a:cubicBezTo>
                    <a:pt x="502" y="386"/>
                    <a:pt x="502" y="386"/>
                    <a:pt x="502" y="386"/>
                  </a:cubicBezTo>
                  <a:lnTo>
                    <a:pt x="502" y="0"/>
                  </a:lnTo>
                  <a:close/>
                </a:path>
              </a:pathLst>
            </a:custGeom>
            <a:solidFill>
              <a:srgbClr val="005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81" name="Google Shape;2181;g29e745b8efd_1_2840"/>
            <p:cNvSpPr/>
            <p:nvPr/>
          </p:nvSpPr>
          <p:spPr>
            <a:xfrm>
              <a:off x="10397549" y="3838663"/>
              <a:ext cx="459300" cy="5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E</a:t>
              </a:r>
              <a:endParaRPr b="0" i="0" sz="2400" u="none" cap="none" strike="noStrike">
                <a:solidFill>
                  <a:srgbClr val="FFFFFF"/>
                </a:solidFill>
                <a:latin typeface="Arial"/>
                <a:ea typeface="Arial"/>
                <a:cs typeface="Arial"/>
                <a:sym typeface="Arial"/>
              </a:endParaRPr>
            </a:p>
          </p:txBody>
        </p:sp>
      </p:grpSp>
      <p:sp>
        <p:nvSpPr>
          <p:cNvPr id="2182" name="Google Shape;2182;g29e745b8efd_1_2840"/>
          <p:cNvSpPr/>
          <p:nvPr/>
        </p:nvSpPr>
        <p:spPr>
          <a:xfrm>
            <a:off x="9274048" y="3488775"/>
            <a:ext cx="1802249" cy="1121875"/>
          </a:xfrm>
          <a:custGeom>
            <a:rect b="b" l="l" r="r" t="t"/>
            <a:pathLst>
              <a:path extrusionOk="0" h="385" w="619">
                <a:moveTo>
                  <a:pt x="615" y="165"/>
                </a:moveTo>
                <a:cubicBezTo>
                  <a:pt x="610" y="152"/>
                  <a:pt x="600" y="137"/>
                  <a:pt x="585" y="135"/>
                </a:cubicBezTo>
                <a:cubicBezTo>
                  <a:pt x="571" y="132"/>
                  <a:pt x="558" y="143"/>
                  <a:pt x="550" y="154"/>
                </a:cubicBezTo>
                <a:cubicBezTo>
                  <a:pt x="546" y="160"/>
                  <a:pt x="541" y="165"/>
                  <a:pt x="536" y="168"/>
                </a:cubicBezTo>
                <a:cubicBezTo>
                  <a:pt x="521" y="177"/>
                  <a:pt x="502" y="166"/>
                  <a:pt x="502" y="149"/>
                </a:cubicBezTo>
                <a:cubicBezTo>
                  <a:pt x="502" y="0"/>
                  <a:pt x="502" y="0"/>
                  <a:pt x="502" y="0"/>
                </a:cubicBezTo>
                <a:cubicBezTo>
                  <a:pt x="341" y="0"/>
                  <a:pt x="341" y="0"/>
                  <a:pt x="341" y="0"/>
                </a:cubicBezTo>
                <a:cubicBezTo>
                  <a:pt x="332" y="6"/>
                  <a:pt x="328" y="19"/>
                  <a:pt x="334" y="30"/>
                </a:cubicBezTo>
                <a:cubicBezTo>
                  <a:pt x="337" y="35"/>
                  <a:pt x="342" y="40"/>
                  <a:pt x="348" y="44"/>
                </a:cubicBezTo>
                <a:cubicBezTo>
                  <a:pt x="359" y="52"/>
                  <a:pt x="370" y="65"/>
                  <a:pt x="368" y="79"/>
                </a:cubicBezTo>
                <a:cubicBezTo>
                  <a:pt x="365" y="94"/>
                  <a:pt x="351" y="104"/>
                  <a:pt x="337" y="109"/>
                </a:cubicBezTo>
                <a:cubicBezTo>
                  <a:pt x="329" y="112"/>
                  <a:pt x="319" y="113"/>
                  <a:pt x="310" y="113"/>
                </a:cubicBezTo>
                <a:cubicBezTo>
                  <a:pt x="300" y="113"/>
                  <a:pt x="290" y="112"/>
                  <a:pt x="282" y="109"/>
                </a:cubicBezTo>
                <a:cubicBezTo>
                  <a:pt x="269" y="104"/>
                  <a:pt x="254" y="94"/>
                  <a:pt x="252" y="79"/>
                </a:cubicBezTo>
                <a:cubicBezTo>
                  <a:pt x="249" y="65"/>
                  <a:pt x="260" y="52"/>
                  <a:pt x="272" y="44"/>
                </a:cubicBezTo>
                <a:cubicBezTo>
                  <a:pt x="277" y="40"/>
                  <a:pt x="282" y="35"/>
                  <a:pt x="285" y="30"/>
                </a:cubicBezTo>
                <a:cubicBezTo>
                  <a:pt x="292" y="19"/>
                  <a:pt x="288" y="6"/>
                  <a:pt x="279" y="0"/>
                </a:cubicBezTo>
                <a:cubicBezTo>
                  <a:pt x="117" y="0"/>
                  <a:pt x="117" y="0"/>
                  <a:pt x="117" y="0"/>
                </a:cubicBezTo>
                <a:cubicBezTo>
                  <a:pt x="117" y="149"/>
                  <a:pt x="117" y="149"/>
                  <a:pt x="117" y="149"/>
                </a:cubicBezTo>
                <a:cubicBezTo>
                  <a:pt x="117" y="166"/>
                  <a:pt x="98" y="177"/>
                  <a:pt x="84" y="168"/>
                </a:cubicBezTo>
                <a:cubicBezTo>
                  <a:pt x="79" y="165"/>
                  <a:pt x="74" y="160"/>
                  <a:pt x="69" y="154"/>
                </a:cubicBezTo>
                <a:cubicBezTo>
                  <a:pt x="62" y="143"/>
                  <a:pt x="49" y="132"/>
                  <a:pt x="35" y="135"/>
                </a:cubicBezTo>
                <a:cubicBezTo>
                  <a:pt x="20" y="137"/>
                  <a:pt x="9" y="152"/>
                  <a:pt x="5" y="165"/>
                </a:cubicBezTo>
                <a:cubicBezTo>
                  <a:pt x="2" y="173"/>
                  <a:pt x="0" y="183"/>
                  <a:pt x="0" y="193"/>
                </a:cubicBezTo>
                <a:cubicBezTo>
                  <a:pt x="0" y="202"/>
                  <a:pt x="2" y="212"/>
                  <a:pt x="5" y="220"/>
                </a:cubicBezTo>
                <a:cubicBezTo>
                  <a:pt x="9" y="234"/>
                  <a:pt x="20" y="248"/>
                  <a:pt x="35" y="251"/>
                </a:cubicBezTo>
                <a:cubicBezTo>
                  <a:pt x="49" y="253"/>
                  <a:pt x="62" y="242"/>
                  <a:pt x="69" y="231"/>
                </a:cubicBezTo>
                <a:cubicBezTo>
                  <a:pt x="74" y="225"/>
                  <a:pt x="79" y="220"/>
                  <a:pt x="84" y="217"/>
                </a:cubicBezTo>
                <a:cubicBezTo>
                  <a:pt x="98" y="208"/>
                  <a:pt x="117" y="219"/>
                  <a:pt x="117" y="236"/>
                </a:cubicBezTo>
                <a:cubicBezTo>
                  <a:pt x="117" y="385"/>
                  <a:pt x="117" y="385"/>
                  <a:pt x="117" y="385"/>
                </a:cubicBezTo>
                <a:cubicBezTo>
                  <a:pt x="269" y="385"/>
                  <a:pt x="269" y="385"/>
                  <a:pt x="269" y="385"/>
                </a:cubicBezTo>
                <a:cubicBezTo>
                  <a:pt x="284" y="384"/>
                  <a:pt x="294" y="366"/>
                  <a:pt x="285" y="352"/>
                </a:cubicBezTo>
                <a:cubicBezTo>
                  <a:pt x="282" y="347"/>
                  <a:pt x="277" y="342"/>
                  <a:pt x="272" y="338"/>
                </a:cubicBezTo>
                <a:cubicBezTo>
                  <a:pt x="260" y="330"/>
                  <a:pt x="249" y="317"/>
                  <a:pt x="252" y="303"/>
                </a:cubicBezTo>
                <a:cubicBezTo>
                  <a:pt x="254" y="288"/>
                  <a:pt x="269" y="278"/>
                  <a:pt x="282" y="273"/>
                </a:cubicBezTo>
                <a:cubicBezTo>
                  <a:pt x="290" y="270"/>
                  <a:pt x="300" y="268"/>
                  <a:pt x="310" y="268"/>
                </a:cubicBezTo>
                <a:cubicBezTo>
                  <a:pt x="319" y="268"/>
                  <a:pt x="329" y="270"/>
                  <a:pt x="337" y="273"/>
                </a:cubicBezTo>
                <a:cubicBezTo>
                  <a:pt x="351" y="278"/>
                  <a:pt x="365" y="288"/>
                  <a:pt x="368" y="303"/>
                </a:cubicBezTo>
                <a:cubicBezTo>
                  <a:pt x="370" y="317"/>
                  <a:pt x="359" y="330"/>
                  <a:pt x="348" y="338"/>
                </a:cubicBezTo>
                <a:cubicBezTo>
                  <a:pt x="342" y="342"/>
                  <a:pt x="337" y="347"/>
                  <a:pt x="334" y="352"/>
                </a:cubicBezTo>
                <a:cubicBezTo>
                  <a:pt x="326" y="366"/>
                  <a:pt x="335" y="384"/>
                  <a:pt x="351" y="385"/>
                </a:cubicBezTo>
                <a:cubicBezTo>
                  <a:pt x="502" y="385"/>
                  <a:pt x="502" y="385"/>
                  <a:pt x="502" y="385"/>
                </a:cubicBezTo>
                <a:cubicBezTo>
                  <a:pt x="502" y="236"/>
                  <a:pt x="502" y="236"/>
                  <a:pt x="502" y="236"/>
                </a:cubicBezTo>
                <a:cubicBezTo>
                  <a:pt x="502" y="219"/>
                  <a:pt x="521" y="208"/>
                  <a:pt x="536" y="217"/>
                </a:cubicBezTo>
                <a:cubicBezTo>
                  <a:pt x="541" y="220"/>
                  <a:pt x="546" y="225"/>
                  <a:pt x="550" y="231"/>
                </a:cubicBezTo>
                <a:cubicBezTo>
                  <a:pt x="558" y="242"/>
                  <a:pt x="571" y="253"/>
                  <a:pt x="585" y="251"/>
                </a:cubicBezTo>
                <a:cubicBezTo>
                  <a:pt x="600" y="248"/>
                  <a:pt x="610" y="234"/>
                  <a:pt x="615" y="220"/>
                </a:cubicBezTo>
                <a:cubicBezTo>
                  <a:pt x="618" y="212"/>
                  <a:pt x="619" y="202"/>
                  <a:pt x="619" y="193"/>
                </a:cubicBezTo>
                <a:cubicBezTo>
                  <a:pt x="619" y="183"/>
                  <a:pt x="618" y="173"/>
                  <a:pt x="615" y="165"/>
                </a:cubicBezTo>
                <a:close/>
              </a:path>
            </a:pathLst>
          </a:custGeom>
          <a:solidFill>
            <a:srgbClr val="00578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2183" name="Google Shape;2183;g29e745b8efd_1_2840"/>
          <p:cNvSpPr/>
          <p:nvPr/>
        </p:nvSpPr>
        <p:spPr>
          <a:xfrm>
            <a:off x="10068088" y="3877824"/>
            <a:ext cx="249600" cy="44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E</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7" name="Shape 2187"/>
        <p:cNvGrpSpPr/>
        <p:nvPr/>
      </p:nvGrpSpPr>
      <p:grpSpPr>
        <a:xfrm>
          <a:off x="0" y="0"/>
          <a:ext cx="0" cy="0"/>
          <a:chOff x="0" y="0"/>
          <a:chExt cx="0" cy="0"/>
        </a:xfrm>
      </p:grpSpPr>
      <p:sp>
        <p:nvSpPr>
          <p:cNvPr id="2188" name="Google Shape;2188;g29e745b8efd_1_292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189" name="Google Shape;2189;g29e745b8efd_1_2921"/>
          <p:cNvSpPr txBox="1"/>
          <p:nvPr/>
        </p:nvSpPr>
        <p:spPr>
          <a:xfrm>
            <a:off x="843200" y="-27377"/>
            <a:ext cx="16256100" cy="6465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400"/>
              <a:buFont typeface="Arial"/>
              <a:buNone/>
            </a:pPr>
            <a:r>
              <a:rPr b="1" i="0" lang="es-CO" sz="3400" u="none" cap="none" strike="noStrike">
                <a:solidFill>
                  <a:srgbClr val="377AF4"/>
                </a:solidFill>
                <a:latin typeface="Roboto"/>
                <a:ea typeface="Roboto"/>
                <a:cs typeface="Roboto"/>
                <a:sym typeface="Roboto"/>
              </a:rPr>
              <a:t>Habilidades y/o prácticas: Release on Demand</a:t>
            </a:r>
            <a:endParaRPr b="0" i="0" sz="1700" u="none" cap="none" strike="noStrike">
              <a:solidFill>
                <a:srgbClr val="000000"/>
              </a:solidFill>
              <a:latin typeface="Arial"/>
              <a:ea typeface="Arial"/>
              <a:cs typeface="Arial"/>
              <a:sym typeface="Arial"/>
            </a:endParaRPr>
          </a:p>
        </p:txBody>
      </p:sp>
      <p:pic>
        <p:nvPicPr>
          <p:cNvPr id="2190" name="Google Shape;2190;g29e745b8efd_1_2921"/>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sp>
        <p:nvSpPr>
          <p:cNvPr id="2191" name="Google Shape;2191;g29e745b8efd_1_2921"/>
          <p:cNvSpPr/>
          <p:nvPr/>
        </p:nvSpPr>
        <p:spPr>
          <a:xfrm>
            <a:off x="1344361" y="670550"/>
            <a:ext cx="9706200" cy="1616400"/>
          </a:xfrm>
          <a:prstGeom prst="rightArrow">
            <a:avLst>
              <a:gd fmla="val 50000" name="adj1"/>
              <a:gd fmla="val 50000" name="adj2"/>
            </a:avLst>
          </a:prstGeom>
          <a:solidFill>
            <a:srgbClr val="FFEECA"/>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192" name="Google Shape;2192;g29e745b8efd_1_2921"/>
          <p:cNvSpPr/>
          <p:nvPr/>
        </p:nvSpPr>
        <p:spPr>
          <a:xfrm>
            <a:off x="493624" y="1155420"/>
            <a:ext cx="2748900" cy="646500"/>
          </a:xfrm>
          <a:prstGeom prst="roundRect">
            <a:avLst>
              <a:gd fmla="val 16667" name="adj"/>
            </a:avLst>
          </a:prstGeom>
          <a:gradFill>
            <a:gsLst>
              <a:gs pos="0">
                <a:srgbClr val="FFFF74"/>
              </a:gs>
              <a:gs pos="35000">
                <a:srgbClr val="FFFF9F"/>
              </a:gs>
              <a:gs pos="100000">
                <a:srgbClr val="FFFFD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193" name="Google Shape;2193;g29e745b8efd_1_2921"/>
          <p:cNvSpPr txBox="1"/>
          <p:nvPr/>
        </p:nvSpPr>
        <p:spPr>
          <a:xfrm>
            <a:off x="530716" y="11869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Liberación</a:t>
            </a:r>
            <a:endParaRPr b="0" i="0" sz="2000" u="none" cap="none" strike="noStrike">
              <a:solidFill>
                <a:srgbClr val="000000"/>
              </a:solidFill>
              <a:latin typeface="Roboto"/>
              <a:ea typeface="Roboto"/>
              <a:cs typeface="Roboto"/>
              <a:sym typeface="Roboto"/>
            </a:endParaRPr>
          </a:p>
        </p:txBody>
      </p:sp>
      <p:sp>
        <p:nvSpPr>
          <p:cNvPr id="2194" name="Google Shape;2194;g29e745b8efd_1_2921"/>
          <p:cNvSpPr/>
          <p:nvPr/>
        </p:nvSpPr>
        <p:spPr>
          <a:xfrm>
            <a:off x="3379970" y="1155420"/>
            <a:ext cx="2748900" cy="646500"/>
          </a:xfrm>
          <a:prstGeom prst="roundRect">
            <a:avLst>
              <a:gd fmla="val 16667" name="adj"/>
            </a:avLst>
          </a:prstGeom>
          <a:gradFill>
            <a:gsLst>
              <a:gs pos="0">
                <a:srgbClr val="80FFFF"/>
              </a:gs>
              <a:gs pos="35000">
                <a:srgbClr val="A7FFFF"/>
              </a:gs>
              <a:gs pos="100000">
                <a:srgbClr val="DAFF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195" name="Google Shape;2195;g29e745b8efd_1_2921"/>
          <p:cNvSpPr txBox="1"/>
          <p:nvPr/>
        </p:nvSpPr>
        <p:spPr>
          <a:xfrm>
            <a:off x="3417062" y="11869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Estabilice y opere</a:t>
            </a:r>
            <a:endParaRPr b="0" i="0" sz="2000" u="none" cap="none" strike="noStrike">
              <a:solidFill>
                <a:srgbClr val="000000"/>
              </a:solidFill>
              <a:latin typeface="Roboto"/>
              <a:ea typeface="Roboto"/>
              <a:cs typeface="Roboto"/>
              <a:sym typeface="Roboto"/>
            </a:endParaRPr>
          </a:p>
        </p:txBody>
      </p:sp>
      <p:sp>
        <p:nvSpPr>
          <p:cNvPr id="2196" name="Google Shape;2196;g29e745b8efd_1_2921"/>
          <p:cNvSpPr/>
          <p:nvPr/>
        </p:nvSpPr>
        <p:spPr>
          <a:xfrm>
            <a:off x="6266314" y="1155420"/>
            <a:ext cx="2748900" cy="646500"/>
          </a:xfrm>
          <a:prstGeom prst="roundRect">
            <a:avLst>
              <a:gd fmla="val 16667" name="adj"/>
            </a:avLst>
          </a:prstGeom>
          <a:gradFill>
            <a:gsLst>
              <a:gs pos="0">
                <a:srgbClr val="79D7FF"/>
              </a:gs>
              <a:gs pos="35000">
                <a:srgbClr val="A2E2FF"/>
              </a:gs>
              <a:gs pos="100000">
                <a:srgbClr val="D9F1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197" name="Google Shape;2197;g29e745b8efd_1_2921"/>
          <p:cNvSpPr txBox="1"/>
          <p:nvPr/>
        </p:nvSpPr>
        <p:spPr>
          <a:xfrm>
            <a:off x="6303406" y="11869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Medida</a:t>
            </a:r>
            <a:endParaRPr b="0" i="0" sz="2000" u="none" cap="none" strike="noStrike">
              <a:solidFill>
                <a:srgbClr val="414042"/>
              </a:solidFill>
              <a:latin typeface="Roboto"/>
              <a:ea typeface="Roboto"/>
              <a:cs typeface="Roboto"/>
              <a:sym typeface="Roboto"/>
            </a:endParaRPr>
          </a:p>
        </p:txBody>
      </p:sp>
      <p:sp>
        <p:nvSpPr>
          <p:cNvPr id="2198" name="Google Shape;2198;g29e745b8efd_1_2921"/>
          <p:cNvSpPr/>
          <p:nvPr/>
        </p:nvSpPr>
        <p:spPr>
          <a:xfrm>
            <a:off x="9152659" y="1155420"/>
            <a:ext cx="2748900" cy="646500"/>
          </a:xfrm>
          <a:prstGeom prst="roundRect">
            <a:avLst>
              <a:gd fmla="val 16667" name="adj"/>
            </a:avLst>
          </a:prstGeom>
          <a:gradFill>
            <a:gsLst>
              <a:gs pos="0">
                <a:srgbClr val="A8BDDD"/>
              </a:gs>
              <a:gs pos="35000">
                <a:srgbClr val="C3CFE7"/>
              </a:gs>
              <a:gs pos="100000">
                <a:srgbClr val="E8EBF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199" name="Google Shape;2199;g29e745b8efd_1_2921"/>
          <p:cNvSpPr txBox="1"/>
          <p:nvPr/>
        </p:nvSpPr>
        <p:spPr>
          <a:xfrm>
            <a:off x="9189750" y="1186978"/>
            <a:ext cx="2674800" cy="5832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414042"/>
              </a:buClr>
              <a:buSzPts val="900"/>
              <a:buFont typeface="Open Sans"/>
              <a:buNone/>
            </a:pPr>
            <a:r>
              <a:rPr b="0" i="0" lang="es-CO" sz="2000" u="none" cap="none" strike="noStrike">
                <a:solidFill>
                  <a:srgbClr val="414042"/>
                </a:solidFill>
                <a:latin typeface="Roboto"/>
                <a:ea typeface="Roboto"/>
                <a:cs typeface="Roboto"/>
                <a:sym typeface="Roboto"/>
              </a:rPr>
              <a:t>Aprendizaje</a:t>
            </a:r>
            <a:endParaRPr b="0" i="0" sz="2000" u="none" cap="none" strike="noStrike">
              <a:solidFill>
                <a:srgbClr val="414042"/>
              </a:solidFill>
              <a:latin typeface="Roboto"/>
              <a:ea typeface="Roboto"/>
              <a:cs typeface="Roboto"/>
              <a:sym typeface="Roboto"/>
            </a:endParaRPr>
          </a:p>
        </p:txBody>
      </p:sp>
      <p:sp>
        <p:nvSpPr>
          <p:cNvPr id="2200" name="Google Shape;2200;g29e745b8efd_1_2921"/>
          <p:cNvSpPr/>
          <p:nvPr/>
        </p:nvSpPr>
        <p:spPr>
          <a:xfrm>
            <a:off x="493625" y="1993625"/>
            <a:ext cx="2748900" cy="1385400"/>
          </a:xfrm>
          <a:prstGeom prst="roundRect">
            <a:avLst>
              <a:gd fmla="val 16667" name="adj"/>
            </a:avLst>
          </a:prstGeom>
          <a:gradFill>
            <a:gsLst>
              <a:gs pos="0">
                <a:srgbClr val="FFFF74"/>
              </a:gs>
              <a:gs pos="35000">
                <a:srgbClr val="FFFF9F"/>
              </a:gs>
              <a:gs pos="100000">
                <a:srgbClr val="FFFFD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201" name="Google Shape;2201;g29e745b8efd_1_2921"/>
          <p:cNvSpPr txBox="1"/>
          <p:nvPr/>
        </p:nvSpPr>
        <p:spPr>
          <a:xfrm>
            <a:off x="530717" y="2061253"/>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414042"/>
                </a:solidFill>
                <a:latin typeface="Open Sans"/>
                <a:ea typeface="Open Sans"/>
                <a:cs typeface="Open Sans"/>
                <a:sym typeface="Open Sans"/>
              </a:rPr>
              <a:t>Cubre las habilidades necesarias para brindar la solución a los usuarios finales, todos a la vez o de manera incremental</a:t>
            </a:r>
            <a:endParaRPr b="0" i="0" sz="14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414042"/>
              </a:solidFill>
              <a:latin typeface="Roboto"/>
              <a:ea typeface="Roboto"/>
              <a:cs typeface="Roboto"/>
              <a:sym typeface="Roboto"/>
            </a:endParaRPr>
          </a:p>
        </p:txBody>
      </p:sp>
      <p:sp>
        <p:nvSpPr>
          <p:cNvPr id="2202" name="Google Shape;2202;g29e745b8efd_1_2921"/>
          <p:cNvSpPr/>
          <p:nvPr/>
        </p:nvSpPr>
        <p:spPr>
          <a:xfrm>
            <a:off x="417425" y="3461725"/>
            <a:ext cx="2748900" cy="3119400"/>
          </a:xfrm>
          <a:prstGeom prst="roundRect">
            <a:avLst>
              <a:gd fmla="val 16667" name="adj"/>
            </a:avLst>
          </a:prstGeom>
          <a:gradFill>
            <a:gsLst>
              <a:gs pos="0">
                <a:srgbClr val="FFFF74"/>
              </a:gs>
              <a:gs pos="35000">
                <a:srgbClr val="FFFF9F"/>
              </a:gs>
              <a:gs pos="100000">
                <a:srgbClr val="FFFFD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203" name="Google Shape;2203;g29e745b8efd_1_2921"/>
          <p:cNvSpPr txBox="1"/>
          <p:nvPr/>
        </p:nvSpPr>
        <p:spPr>
          <a:xfrm>
            <a:off x="454517" y="3614002"/>
            <a:ext cx="2674800" cy="28140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Despliegues en modo “dark” (sin liberar a usuarios finales)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Liberación por segmento de cliente (Canary release)</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Liberación desacoplada de elementos</a:t>
            </a:r>
            <a:endParaRPr b="0" i="0" sz="1600" u="none" cap="none" strike="noStrike">
              <a:solidFill>
                <a:srgbClr val="414042"/>
              </a:solidFill>
              <a:latin typeface="Roboto"/>
              <a:ea typeface="Roboto"/>
              <a:cs typeface="Roboto"/>
              <a:sym typeface="Roboto"/>
            </a:endParaRPr>
          </a:p>
        </p:txBody>
      </p:sp>
      <p:sp>
        <p:nvSpPr>
          <p:cNvPr id="2204" name="Google Shape;2204;g29e745b8efd_1_2921"/>
          <p:cNvSpPr/>
          <p:nvPr/>
        </p:nvSpPr>
        <p:spPr>
          <a:xfrm>
            <a:off x="3379975" y="1993630"/>
            <a:ext cx="2748900" cy="1385400"/>
          </a:xfrm>
          <a:prstGeom prst="roundRect">
            <a:avLst>
              <a:gd fmla="val 16667" name="adj"/>
            </a:avLst>
          </a:prstGeom>
          <a:gradFill>
            <a:gsLst>
              <a:gs pos="0">
                <a:srgbClr val="80FFFF"/>
              </a:gs>
              <a:gs pos="35000">
                <a:srgbClr val="A7FFFF"/>
              </a:gs>
              <a:gs pos="100000">
                <a:srgbClr val="DAFF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205" name="Google Shape;2205;g29e745b8efd_1_2921"/>
          <p:cNvSpPr txBox="1"/>
          <p:nvPr/>
        </p:nvSpPr>
        <p:spPr>
          <a:xfrm>
            <a:off x="3417067" y="2061258"/>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414042"/>
                </a:solidFill>
                <a:latin typeface="Open Sans"/>
                <a:ea typeface="Open Sans"/>
                <a:cs typeface="Open Sans"/>
                <a:sym typeface="Open Sans"/>
              </a:rPr>
              <a:t>Cubre las habilidades necesarias para asegurarse que la solución funciona bien desde una perspectiva funcional y no funcional</a:t>
            </a:r>
            <a:endParaRPr b="0" i="0" sz="2000" u="none" cap="none" strike="noStrike">
              <a:solidFill>
                <a:srgbClr val="000000"/>
              </a:solidFill>
              <a:latin typeface="Roboto"/>
              <a:ea typeface="Roboto"/>
              <a:cs typeface="Roboto"/>
              <a:sym typeface="Roboto"/>
            </a:endParaRPr>
          </a:p>
        </p:txBody>
      </p:sp>
      <p:sp>
        <p:nvSpPr>
          <p:cNvPr id="2206" name="Google Shape;2206;g29e745b8efd_1_2921"/>
          <p:cNvSpPr/>
          <p:nvPr/>
        </p:nvSpPr>
        <p:spPr>
          <a:xfrm>
            <a:off x="3379975" y="3543385"/>
            <a:ext cx="2748900" cy="3037800"/>
          </a:xfrm>
          <a:prstGeom prst="roundRect">
            <a:avLst>
              <a:gd fmla="val 16667" name="adj"/>
            </a:avLst>
          </a:prstGeom>
          <a:gradFill>
            <a:gsLst>
              <a:gs pos="0">
                <a:srgbClr val="80FFFF"/>
              </a:gs>
              <a:gs pos="35000">
                <a:srgbClr val="A7FFFF"/>
              </a:gs>
              <a:gs pos="100000">
                <a:srgbClr val="DAFF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207" name="Google Shape;2207;g29e745b8efd_1_2921"/>
          <p:cNvSpPr txBox="1"/>
          <p:nvPr/>
        </p:nvSpPr>
        <p:spPr>
          <a:xfrm>
            <a:off x="3417067" y="3691674"/>
            <a:ext cx="2674800" cy="27405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Colaboración entre equipos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Supervisión contínua para operaciones</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Supervisar los requerimientos no funcionales</a:t>
            </a:r>
            <a:endParaRPr b="0" i="0" sz="1600" u="none" cap="none" strike="noStrike">
              <a:solidFill>
                <a:srgbClr val="414042"/>
              </a:solidFill>
              <a:latin typeface="Roboto"/>
              <a:ea typeface="Roboto"/>
              <a:cs typeface="Roboto"/>
              <a:sym typeface="Roboto"/>
            </a:endParaRPr>
          </a:p>
        </p:txBody>
      </p:sp>
      <p:sp>
        <p:nvSpPr>
          <p:cNvPr id="2208" name="Google Shape;2208;g29e745b8efd_1_2921"/>
          <p:cNvSpPr/>
          <p:nvPr/>
        </p:nvSpPr>
        <p:spPr>
          <a:xfrm>
            <a:off x="6266325" y="1993631"/>
            <a:ext cx="2748900" cy="1385400"/>
          </a:xfrm>
          <a:prstGeom prst="roundRect">
            <a:avLst>
              <a:gd fmla="val 16667" name="adj"/>
            </a:avLst>
          </a:prstGeom>
          <a:gradFill>
            <a:gsLst>
              <a:gs pos="0">
                <a:srgbClr val="79D7FF"/>
              </a:gs>
              <a:gs pos="35000">
                <a:srgbClr val="A2E2FF"/>
              </a:gs>
              <a:gs pos="100000">
                <a:srgbClr val="D9F1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209" name="Google Shape;2209;g29e745b8efd_1_2921"/>
          <p:cNvSpPr txBox="1"/>
          <p:nvPr/>
        </p:nvSpPr>
        <p:spPr>
          <a:xfrm>
            <a:off x="6303417" y="2061259"/>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414042"/>
                </a:solidFill>
                <a:latin typeface="Open Sans"/>
                <a:ea typeface="Open Sans"/>
                <a:cs typeface="Open Sans"/>
                <a:sym typeface="Open Sans"/>
              </a:rPr>
              <a:t>Cubre las habilidades necesarias para cuantificar si la funcionalidad recientemente lanzada proporciona el valor deseado</a:t>
            </a:r>
            <a:endParaRPr b="0" i="0" sz="2000" u="none" cap="none" strike="noStrike">
              <a:solidFill>
                <a:srgbClr val="414042"/>
              </a:solidFill>
              <a:latin typeface="Roboto"/>
              <a:ea typeface="Roboto"/>
              <a:cs typeface="Roboto"/>
              <a:sym typeface="Roboto"/>
            </a:endParaRPr>
          </a:p>
        </p:txBody>
      </p:sp>
      <p:sp>
        <p:nvSpPr>
          <p:cNvPr id="2210" name="Google Shape;2210;g29e745b8efd_1_2921"/>
          <p:cNvSpPr/>
          <p:nvPr/>
        </p:nvSpPr>
        <p:spPr>
          <a:xfrm>
            <a:off x="6266325" y="3543377"/>
            <a:ext cx="2748900" cy="3037800"/>
          </a:xfrm>
          <a:prstGeom prst="roundRect">
            <a:avLst>
              <a:gd fmla="val 16667" name="adj"/>
            </a:avLst>
          </a:prstGeom>
          <a:gradFill>
            <a:gsLst>
              <a:gs pos="0">
                <a:srgbClr val="79D7FF"/>
              </a:gs>
              <a:gs pos="35000">
                <a:srgbClr val="A2E2FF"/>
              </a:gs>
              <a:gs pos="100000">
                <a:srgbClr val="D9F1FF"/>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211" name="Google Shape;2211;g29e745b8efd_1_2921"/>
          <p:cNvSpPr txBox="1"/>
          <p:nvPr/>
        </p:nvSpPr>
        <p:spPr>
          <a:xfrm>
            <a:off x="6303417" y="3691669"/>
            <a:ext cx="2674800" cy="27405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Medición de las hipótesis</a:t>
            </a:r>
            <a:endParaRPr b="0" i="0" sz="1600" u="none" cap="none" strike="noStrike">
              <a:solidFill>
                <a:srgbClr val="414042"/>
              </a:solidFill>
              <a:latin typeface="Roboto"/>
              <a:ea typeface="Roboto"/>
              <a:cs typeface="Roboto"/>
              <a:sym typeface="Roboto"/>
            </a:endParaRPr>
          </a:p>
        </p:txBody>
      </p:sp>
      <p:sp>
        <p:nvSpPr>
          <p:cNvPr id="2212" name="Google Shape;2212;g29e745b8efd_1_2921"/>
          <p:cNvSpPr/>
          <p:nvPr/>
        </p:nvSpPr>
        <p:spPr>
          <a:xfrm>
            <a:off x="9152650" y="1993631"/>
            <a:ext cx="2748900" cy="1385400"/>
          </a:xfrm>
          <a:prstGeom prst="roundRect">
            <a:avLst>
              <a:gd fmla="val 16667" name="adj"/>
            </a:avLst>
          </a:prstGeom>
          <a:gradFill>
            <a:gsLst>
              <a:gs pos="0">
                <a:srgbClr val="A8BDDD"/>
              </a:gs>
              <a:gs pos="35000">
                <a:srgbClr val="C3CFE7"/>
              </a:gs>
              <a:gs pos="100000">
                <a:srgbClr val="E8EBF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213" name="Google Shape;2213;g29e745b8efd_1_2921"/>
          <p:cNvSpPr txBox="1"/>
          <p:nvPr/>
        </p:nvSpPr>
        <p:spPr>
          <a:xfrm>
            <a:off x="9189741" y="2061258"/>
            <a:ext cx="2674800" cy="1249800"/>
          </a:xfrm>
          <a:prstGeom prst="rect">
            <a:avLst/>
          </a:prstGeom>
          <a:noFill/>
          <a:ln>
            <a:noFill/>
          </a:ln>
        </p:spPr>
        <p:txBody>
          <a:bodyPr anchorCtr="0" anchor="ctr" bIns="34275" lIns="34275" spcFirstLastPara="1" rIns="34275" wrap="square" tIns="34275">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414042"/>
                </a:solidFill>
                <a:latin typeface="Open Sans"/>
                <a:ea typeface="Open Sans"/>
                <a:cs typeface="Open Sans"/>
                <a:sym typeface="Open Sans"/>
              </a:rPr>
              <a:t>Abarca las habilidades necesarias para decidir qué se debe hacer con la información recopilada y prepararse para el siguiente ciclo a través del Flujo de Entrega Continua con nuevas hipótesis</a:t>
            </a:r>
            <a:endParaRPr b="0" i="0" sz="2000" u="none" cap="none" strike="noStrike">
              <a:solidFill>
                <a:srgbClr val="414042"/>
              </a:solidFill>
              <a:latin typeface="Roboto"/>
              <a:ea typeface="Roboto"/>
              <a:cs typeface="Roboto"/>
              <a:sym typeface="Roboto"/>
            </a:endParaRPr>
          </a:p>
        </p:txBody>
      </p:sp>
      <p:sp>
        <p:nvSpPr>
          <p:cNvPr id="2214" name="Google Shape;2214;g29e745b8efd_1_2921"/>
          <p:cNvSpPr/>
          <p:nvPr/>
        </p:nvSpPr>
        <p:spPr>
          <a:xfrm>
            <a:off x="9152650" y="3543377"/>
            <a:ext cx="2748900" cy="3037800"/>
          </a:xfrm>
          <a:prstGeom prst="roundRect">
            <a:avLst>
              <a:gd fmla="val 16667" name="adj"/>
            </a:avLst>
          </a:prstGeom>
          <a:gradFill>
            <a:gsLst>
              <a:gs pos="0">
                <a:srgbClr val="A8BDDD"/>
              </a:gs>
              <a:gs pos="35000">
                <a:srgbClr val="C3CFE7"/>
              </a:gs>
              <a:gs pos="100000">
                <a:srgbClr val="E8EBF6"/>
              </a:gs>
            </a:gsLst>
            <a:lin ang="16200038"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sp>
        <p:nvSpPr>
          <p:cNvPr id="2215" name="Google Shape;2215;g29e745b8efd_1_2921"/>
          <p:cNvSpPr txBox="1"/>
          <p:nvPr/>
        </p:nvSpPr>
        <p:spPr>
          <a:xfrm>
            <a:off x="9189741" y="3691669"/>
            <a:ext cx="2674800" cy="27405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Value stream mapping</a:t>
            </a:r>
            <a:endParaRPr b="0" i="0" sz="1600" u="none" cap="none" strike="noStrike">
              <a:solidFill>
                <a:srgbClr val="414042"/>
              </a:solidFill>
              <a:latin typeface="Roboto"/>
              <a:ea typeface="Roboto"/>
              <a:cs typeface="Roboto"/>
              <a:sym typeface="Roboto"/>
            </a:endParaRPr>
          </a:p>
          <a:p>
            <a:pPr indent="0" lvl="0" marL="0" marR="0" rtl="0" algn="l">
              <a:lnSpc>
                <a:spcPct val="90000"/>
              </a:lnSpc>
              <a:spcBef>
                <a:spcPts val="0"/>
              </a:spcBef>
              <a:spcAft>
                <a:spcPts val="0"/>
              </a:spcAft>
              <a:buClr>
                <a:srgbClr val="414042"/>
              </a:buClr>
              <a:buSzPts val="900"/>
              <a:buFont typeface="Open Sans"/>
              <a:buNone/>
            </a:pPr>
            <a:r>
              <a:rPr b="0" i="0" lang="es-CO" sz="1600" u="none" cap="none" strike="noStrike">
                <a:solidFill>
                  <a:srgbClr val="414042"/>
                </a:solidFill>
                <a:latin typeface="Roboto"/>
                <a:ea typeface="Roboto"/>
                <a:cs typeface="Roboto"/>
                <a:sym typeface="Roboto"/>
              </a:rPr>
              <a:t>Mejora del flujo de trabajo</a:t>
            </a:r>
            <a:endParaRPr b="0" i="0" sz="1600" u="none" cap="none" strike="noStrike">
              <a:solidFill>
                <a:srgbClr val="41404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gtEl>
                                        <p:attrNameLst>
                                          <p:attrName>style.visibility</p:attrName>
                                        </p:attrNameLst>
                                      </p:cBhvr>
                                      <p:to>
                                        <p:strVal val="visible"/>
                                      </p:to>
                                    </p:set>
                                    <p:animEffect filter="fade" transition="in">
                                      <p:cBhvr>
                                        <p:cTn dur="1000"/>
                                        <p:tgtEl>
                                          <p:spTgt spid="2191"/>
                                        </p:tgtEl>
                                      </p:cBhvr>
                                    </p:animEffect>
                                  </p:childTnLst>
                                </p:cTn>
                              </p:par>
                              <p:par>
                                <p:cTn fill="hold" nodeType="withEffect" presetClass="entr" presetID="10" presetSubtype="0">
                                  <p:stCondLst>
                                    <p:cond delay="0"/>
                                  </p:stCondLst>
                                  <p:childTnLst>
                                    <p:set>
                                      <p:cBhvr>
                                        <p:cTn dur="1" fill="hold">
                                          <p:stCondLst>
                                            <p:cond delay="0"/>
                                          </p:stCondLst>
                                        </p:cTn>
                                        <p:tgtEl>
                                          <p:spTgt spid="2192"/>
                                        </p:tgtEl>
                                        <p:attrNameLst>
                                          <p:attrName>style.visibility</p:attrName>
                                        </p:attrNameLst>
                                      </p:cBhvr>
                                      <p:to>
                                        <p:strVal val="visible"/>
                                      </p:to>
                                    </p:set>
                                    <p:animEffect filter="fade" transition="in">
                                      <p:cBhvr>
                                        <p:cTn dur="1000"/>
                                        <p:tgtEl>
                                          <p:spTgt spid="2192"/>
                                        </p:tgtEl>
                                      </p:cBhvr>
                                    </p:animEffect>
                                  </p:childTnLst>
                                </p:cTn>
                              </p:par>
                              <p:par>
                                <p:cTn fill="hold" nodeType="withEffect" presetClass="entr" presetID="10" presetSubtype="0">
                                  <p:stCondLst>
                                    <p:cond delay="0"/>
                                  </p:stCondLst>
                                  <p:childTnLst>
                                    <p:set>
                                      <p:cBhvr>
                                        <p:cTn dur="1" fill="hold">
                                          <p:stCondLst>
                                            <p:cond delay="0"/>
                                          </p:stCondLst>
                                        </p:cTn>
                                        <p:tgtEl>
                                          <p:spTgt spid="2193"/>
                                        </p:tgtEl>
                                        <p:attrNameLst>
                                          <p:attrName>style.visibility</p:attrName>
                                        </p:attrNameLst>
                                      </p:cBhvr>
                                      <p:to>
                                        <p:strVal val="visible"/>
                                      </p:to>
                                    </p:set>
                                    <p:animEffect filter="fade" transition="in">
                                      <p:cBhvr>
                                        <p:cTn dur="1000"/>
                                        <p:tgtEl>
                                          <p:spTgt spid="2193"/>
                                        </p:tgtEl>
                                      </p:cBhvr>
                                    </p:animEffect>
                                  </p:childTnLst>
                                </p:cTn>
                              </p:par>
                              <p:par>
                                <p:cTn fill="hold" nodeType="withEffect" presetClass="entr" presetID="10" presetSubtype="0">
                                  <p:stCondLst>
                                    <p:cond delay="0"/>
                                  </p:stCondLst>
                                  <p:childTnLst>
                                    <p:set>
                                      <p:cBhvr>
                                        <p:cTn dur="1" fill="hold">
                                          <p:stCondLst>
                                            <p:cond delay="0"/>
                                          </p:stCondLst>
                                        </p:cTn>
                                        <p:tgtEl>
                                          <p:spTgt spid="2200"/>
                                        </p:tgtEl>
                                        <p:attrNameLst>
                                          <p:attrName>style.visibility</p:attrName>
                                        </p:attrNameLst>
                                      </p:cBhvr>
                                      <p:to>
                                        <p:strVal val="visible"/>
                                      </p:to>
                                    </p:set>
                                    <p:animEffect filter="fade" transition="in">
                                      <p:cBhvr>
                                        <p:cTn dur="1000"/>
                                        <p:tgtEl>
                                          <p:spTgt spid="2200"/>
                                        </p:tgtEl>
                                      </p:cBhvr>
                                    </p:animEffect>
                                  </p:childTnLst>
                                </p:cTn>
                              </p:par>
                              <p:par>
                                <p:cTn fill="hold" nodeType="withEffect" presetClass="entr" presetID="10" presetSubtype="0">
                                  <p:stCondLst>
                                    <p:cond delay="0"/>
                                  </p:stCondLst>
                                  <p:childTnLst>
                                    <p:set>
                                      <p:cBhvr>
                                        <p:cTn dur="1" fill="hold">
                                          <p:stCondLst>
                                            <p:cond delay="0"/>
                                          </p:stCondLst>
                                        </p:cTn>
                                        <p:tgtEl>
                                          <p:spTgt spid="2201"/>
                                        </p:tgtEl>
                                        <p:attrNameLst>
                                          <p:attrName>style.visibility</p:attrName>
                                        </p:attrNameLst>
                                      </p:cBhvr>
                                      <p:to>
                                        <p:strVal val="visible"/>
                                      </p:to>
                                    </p:set>
                                    <p:animEffect filter="fade" transition="in">
                                      <p:cBhvr>
                                        <p:cTn dur="1000"/>
                                        <p:tgtEl>
                                          <p:spTgt spid="2201"/>
                                        </p:tgtEl>
                                      </p:cBhvr>
                                    </p:animEffect>
                                  </p:childTnLst>
                                </p:cTn>
                              </p:par>
                              <p:par>
                                <p:cTn fill="hold" nodeType="withEffect" presetClass="entr" presetID="10" presetSubtype="0">
                                  <p:stCondLst>
                                    <p:cond delay="0"/>
                                  </p:stCondLst>
                                  <p:childTnLst>
                                    <p:set>
                                      <p:cBhvr>
                                        <p:cTn dur="1" fill="hold">
                                          <p:stCondLst>
                                            <p:cond delay="0"/>
                                          </p:stCondLst>
                                        </p:cTn>
                                        <p:tgtEl>
                                          <p:spTgt spid="2202"/>
                                        </p:tgtEl>
                                        <p:attrNameLst>
                                          <p:attrName>style.visibility</p:attrName>
                                        </p:attrNameLst>
                                      </p:cBhvr>
                                      <p:to>
                                        <p:strVal val="visible"/>
                                      </p:to>
                                    </p:set>
                                    <p:animEffect filter="fade" transition="in">
                                      <p:cBhvr>
                                        <p:cTn dur="1000"/>
                                        <p:tgtEl>
                                          <p:spTgt spid="2202"/>
                                        </p:tgtEl>
                                      </p:cBhvr>
                                    </p:animEffect>
                                  </p:childTnLst>
                                </p:cTn>
                              </p:par>
                              <p:par>
                                <p:cTn fill="hold" nodeType="withEffect" presetClass="entr" presetID="10" presetSubtype="0">
                                  <p:stCondLst>
                                    <p:cond delay="0"/>
                                  </p:stCondLst>
                                  <p:childTnLst>
                                    <p:set>
                                      <p:cBhvr>
                                        <p:cTn dur="1" fill="hold">
                                          <p:stCondLst>
                                            <p:cond delay="0"/>
                                          </p:stCondLst>
                                        </p:cTn>
                                        <p:tgtEl>
                                          <p:spTgt spid="2203"/>
                                        </p:tgtEl>
                                        <p:attrNameLst>
                                          <p:attrName>style.visibility</p:attrName>
                                        </p:attrNameLst>
                                      </p:cBhvr>
                                      <p:to>
                                        <p:strVal val="visible"/>
                                      </p:to>
                                    </p:set>
                                    <p:animEffect filter="fade" transition="in">
                                      <p:cBhvr>
                                        <p:cTn dur="1000"/>
                                        <p:tgtEl>
                                          <p:spTgt spid="2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gtEl>
                                        <p:attrNameLst>
                                          <p:attrName>style.visibility</p:attrName>
                                        </p:attrNameLst>
                                      </p:cBhvr>
                                      <p:to>
                                        <p:strVal val="visible"/>
                                      </p:to>
                                    </p:set>
                                    <p:animEffect filter="fade" transition="in">
                                      <p:cBhvr>
                                        <p:cTn dur="1000"/>
                                        <p:tgtEl>
                                          <p:spTgt spid="2191"/>
                                        </p:tgtEl>
                                      </p:cBhvr>
                                    </p:animEffect>
                                  </p:childTnLst>
                                </p:cTn>
                              </p:par>
                              <p:par>
                                <p:cTn fill="hold" nodeType="withEffect" presetClass="entr" presetID="10" presetSubtype="0">
                                  <p:stCondLst>
                                    <p:cond delay="0"/>
                                  </p:stCondLst>
                                  <p:childTnLst>
                                    <p:set>
                                      <p:cBhvr>
                                        <p:cTn dur="1" fill="hold">
                                          <p:stCondLst>
                                            <p:cond delay="0"/>
                                          </p:stCondLst>
                                        </p:cTn>
                                        <p:tgtEl>
                                          <p:spTgt spid="2194"/>
                                        </p:tgtEl>
                                        <p:attrNameLst>
                                          <p:attrName>style.visibility</p:attrName>
                                        </p:attrNameLst>
                                      </p:cBhvr>
                                      <p:to>
                                        <p:strVal val="visible"/>
                                      </p:to>
                                    </p:set>
                                    <p:animEffect filter="fade" transition="in">
                                      <p:cBhvr>
                                        <p:cTn dur="1000"/>
                                        <p:tgtEl>
                                          <p:spTgt spid="2194"/>
                                        </p:tgtEl>
                                      </p:cBhvr>
                                    </p:animEffect>
                                  </p:childTnLst>
                                </p:cTn>
                              </p:par>
                              <p:par>
                                <p:cTn fill="hold" nodeType="withEffect" presetClass="entr" presetID="10" presetSubtype="0">
                                  <p:stCondLst>
                                    <p:cond delay="0"/>
                                  </p:stCondLst>
                                  <p:childTnLst>
                                    <p:set>
                                      <p:cBhvr>
                                        <p:cTn dur="1" fill="hold">
                                          <p:stCondLst>
                                            <p:cond delay="0"/>
                                          </p:stCondLst>
                                        </p:cTn>
                                        <p:tgtEl>
                                          <p:spTgt spid="2195"/>
                                        </p:tgtEl>
                                        <p:attrNameLst>
                                          <p:attrName>style.visibility</p:attrName>
                                        </p:attrNameLst>
                                      </p:cBhvr>
                                      <p:to>
                                        <p:strVal val="visible"/>
                                      </p:to>
                                    </p:set>
                                    <p:animEffect filter="fade" transition="in">
                                      <p:cBhvr>
                                        <p:cTn dur="1000"/>
                                        <p:tgtEl>
                                          <p:spTgt spid="2195"/>
                                        </p:tgtEl>
                                      </p:cBhvr>
                                    </p:animEffect>
                                  </p:childTnLst>
                                </p:cTn>
                              </p:par>
                              <p:par>
                                <p:cTn fill="hold" nodeType="withEffect" presetClass="entr" presetID="10" presetSubtype="0">
                                  <p:stCondLst>
                                    <p:cond delay="0"/>
                                  </p:stCondLst>
                                  <p:childTnLst>
                                    <p:set>
                                      <p:cBhvr>
                                        <p:cTn dur="1" fill="hold">
                                          <p:stCondLst>
                                            <p:cond delay="0"/>
                                          </p:stCondLst>
                                        </p:cTn>
                                        <p:tgtEl>
                                          <p:spTgt spid="2204"/>
                                        </p:tgtEl>
                                        <p:attrNameLst>
                                          <p:attrName>style.visibility</p:attrName>
                                        </p:attrNameLst>
                                      </p:cBhvr>
                                      <p:to>
                                        <p:strVal val="visible"/>
                                      </p:to>
                                    </p:set>
                                    <p:animEffect filter="fade" transition="in">
                                      <p:cBhvr>
                                        <p:cTn dur="1000"/>
                                        <p:tgtEl>
                                          <p:spTgt spid="2204"/>
                                        </p:tgtEl>
                                      </p:cBhvr>
                                    </p:animEffect>
                                  </p:childTnLst>
                                </p:cTn>
                              </p:par>
                              <p:par>
                                <p:cTn fill="hold" nodeType="withEffect" presetClass="entr" presetID="10" presetSubtype="0">
                                  <p:stCondLst>
                                    <p:cond delay="0"/>
                                  </p:stCondLst>
                                  <p:childTnLst>
                                    <p:set>
                                      <p:cBhvr>
                                        <p:cTn dur="1" fill="hold">
                                          <p:stCondLst>
                                            <p:cond delay="0"/>
                                          </p:stCondLst>
                                        </p:cTn>
                                        <p:tgtEl>
                                          <p:spTgt spid="2205"/>
                                        </p:tgtEl>
                                        <p:attrNameLst>
                                          <p:attrName>style.visibility</p:attrName>
                                        </p:attrNameLst>
                                      </p:cBhvr>
                                      <p:to>
                                        <p:strVal val="visible"/>
                                      </p:to>
                                    </p:set>
                                    <p:animEffect filter="fade" transition="in">
                                      <p:cBhvr>
                                        <p:cTn dur="1000"/>
                                        <p:tgtEl>
                                          <p:spTgt spid="2205"/>
                                        </p:tgtEl>
                                      </p:cBhvr>
                                    </p:animEffect>
                                  </p:childTnLst>
                                </p:cTn>
                              </p:par>
                              <p:par>
                                <p:cTn fill="hold" nodeType="withEffect" presetClass="entr" presetID="10" presetSubtype="0">
                                  <p:stCondLst>
                                    <p:cond delay="0"/>
                                  </p:stCondLst>
                                  <p:childTnLst>
                                    <p:set>
                                      <p:cBhvr>
                                        <p:cTn dur="1" fill="hold">
                                          <p:stCondLst>
                                            <p:cond delay="0"/>
                                          </p:stCondLst>
                                        </p:cTn>
                                        <p:tgtEl>
                                          <p:spTgt spid="2206"/>
                                        </p:tgtEl>
                                        <p:attrNameLst>
                                          <p:attrName>style.visibility</p:attrName>
                                        </p:attrNameLst>
                                      </p:cBhvr>
                                      <p:to>
                                        <p:strVal val="visible"/>
                                      </p:to>
                                    </p:set>
                                    <p:animEffect filter="fade" transition="in">
                                      <p:cBhvr>
                                        <p:cTn dur="1000"/>
                                        <p:tgtEl>
                                          <p:spTgt spid="2206"/>
                                        </p:tgtEl>
                                      </p:cBhvr>
                                    </p:animEffect>
                                  </p:childTnLst>
                                </p:cTn>
                              </p:par>
                              <p:par>
                                <p:cTn fill="hold" nodeType="withEffect" presetClass="entr" presetID="10" presetSubtype="0">
                                  <p:stCondLst>
                                    <p:cond delay="0"/>
                                  </p:stCondLst>
                                  <p:childTnLst>
                                    <p:set>
                                      <p:cBhvr>
                                        <p:cTn dur="1" fill="hold">
                                          <p:stCondLst>
                                            <p:cond delay="0"/>
                                          </p:stCondLst>
                                        </p:cTn>
                                        <p:tgtEl>
                                          <p:spTgt spid="2207"/>
                                        </p:tgtEl>
                                        <p:attrNameLst>
                                          <p:attrName>style.visibility</p:attrName>
                                        </p:attrNameLst>
                                      </p:cBhvr>
                                      <p:to>
                                        <p:strVal val="visible"/>
                                      </p:to>
                                    </p:set>
                                    <p:animEffect filter="fade" transition="in">
                                      <p:cBhvr>
                                        <p:cTn dur="1000"/>
                                        <p:tgtEl>
                                          <p:spTgt spid="2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gtEl>
                                        <p:attrNameLst>
                                          <p:attrName>style.visibility</p:attrName>
                                        </p:attrNameLst>
                                      </p:cBhvr>
                                      <p:to>
                                        <p:strVal val="visible"/>
                                      </p:to>
                                    </p:set>
                                    <p:animEffect filter="fade" transition="in">
                                      <p:cBhvr>
                                        <p:cTn dur="1000"/>
                                        <p:tgtEl>
                                          <p:spTgt spid="2191"/>
                                        </p:tgtEl>
                                      </p:cBhvr>
                                    </p:animEffect>
                                  </p:childTnLst>
                                </p:cTn>
                              </p:par>
                              <p:par>
                                <p:cTn fill="hold" nodeType="withEffect" presetClass="entr" presetID="10" presetSubtype="0">
                                  <p:stCondLst>
                                    <p:cond delay="0"/>
                                  </p:stCondLst>
                                  <p:childTnLst>
                                    <p:set>
                                      <p:cBhvr>
                                        <p:cTn dur="1" fill="hold">
                                          <p:stCondLst>
                                            <p:cond delay="0"/>
                                          </p:stCondLst>
                                        </p:cTn>
                                        <p:tgtEl>
                                          <p:spTgt spid="2196"/>
                                        </p:tgtEl>
                                        <p:attrNameLst>
                                          <p:attrName>style.visibility</p:attrName>
                                        </p:attrNameLst>
                                      </p:cBhvr>
                                      <p:to>
                                        <p:strVal val="visible"/>
                                      </p:to>
                                    </p:set>
                                    <p:animEffect filter="fade" transition="in">
                                      <p:cBhvr>
                                        <p:cTn dur="1000"/>
                                        <p:tgtEl>
                                          <p:spTgt spid="2196"/>
                                        </p:tgtEl>
                                      </p:cBhvr>
                                    </p:animEffect>
                                  </p:childTnLst>
                                </p:cTn>
                              </p:par>
                              <p:par>
                                <p:cTn fill="hold" nodeType="withEffect" presetClass="entr" presetID="10" presetSubtype="0">
                                  <p:stCondLst>
                                    <p:cond delay="0"/>
                                  </p:stCondLst>
                                  <p:childTnLst>
                                    <p:set>
                                      <p:cBhvr>
                                        <p:cTn dur="1" fill="hold">
                                          <p:stCondLst>
                                            <p:cond delay="0"/>
                                          </p:stCondLst>
                                        </p:cTn>
                                        <p:tgtEl>
                                          <p:spTgt spid="2197"/>
                                        </p:tgtEl>
                                        <p:attrNameLst>
                                          <p:attrName>style.visibility</p:attrName>
                                        </p:attrNameLst>
                                      </p:cBhvr>
                                      <p:to>
                                        <p:strVal val="visible"/>
                                      </p:to>
                                    </p:set>
                                    <p:animEffect filter="fade" transition="in">
                                      <p:cBhvr>
                                        <p:cTn dur="1000"/>
                                        <p:tgtEl>
                                          <p:spTgt spid="2197"/>
                                        </p:tgtEl>
                                      </p:cBhvr>
                                    </p:animEffect>
                                  </p:childTnLst>
                                </p:cTn>
                              </p:par>
                              <p:par>
                                <p:cTn fill="hold" nodeType="withEffect" presetClass="entr" presetID="10" presetSubtype="0">
                                  <p:stCondLst>
                                    <p:cond delay="0"/>
                                  </p:stCondLst>
                                  <p:childTnLst>
                                    <p:set>
                                      <p:cBhvr>
                                        <p:cTn dur="1" fill="hold">
                                          <p:stCondLst>
                                            <p:cond delay="0"/>
                                          </p:stCondLst>
                                        </p:cTn>
                                        <p:tgtEl>
                                          <p:spTgt spid="2208"/>
                                        </p:tgtEl>
                                        <p:attrNameLst>
                                          <p:attrName>style.visibility</p:attrName>
                                        </p:attrNameLst>
                                      </p:cBhvr>
                                      <p:to>
                                        <p:strVal val="visible"/>
                                      </p:to>
                                    </p:set>
                                    <p:animEffect filter="fade" transition="in">
                                      <p:cBhvr>
                                        <p:cTn dur="1000"/>
                                        <p:tgtEl>
                                          <p:spTgt spid="2208"/>
                                        </p:tgtEl>
                                      </p:cBhvr>
                                    </p:animEffect>
                                  </p:childTnLst>
                                </p:cTn>
                              </p:par>
                              <p:par>
                                <p:cTn fill="hold" nodeType="withEffect" presetClass="entr" presetID="10" presetSubtype="0">
                                  <p:stCondLst>
                                    <p:cond delay="0"/>
                                  </p:stCondLst>
                                  <p:childTnLst>
                                    <p:set>
                                      <p:cBhvr>
                                        <p:cTn dur="1" fill="hold">
                                          <p:stCondLst>
                                            <p:cond delay="0"/>
                                          </p:stCondLst>
                                        </p:cTn>
                                        <p:tgtEl>
                                          <p:spTgt spid="2209"/>
                                        </p:tgtEl>
                                        <p:attrNameLst>
                                          <p:attrName>style.visibility</p:attrName>
                                        </p:attrNameLst>
                                      </p:cBhvr>
                                      <p:to>
                                        <p:strVal val="visible"/>
                                      </p:to>
                                    </p:set>
                                    <p:animEffect filter="fade" transition="in">
                                      <p:cBhvr>
                                        <p:cTn dur="1000"/>
                                        <p:tgtEl>
                                          <p:spTgt spid="2209"/>
                                        </p:tgtEl>
                                      </p:cBhvr>
                                    </p:animEffect>
                                  </p:childTnLst>
                                </p:cTn>
                              </p:par>
                              <p:par>
                                <p:cTn fill="hold" nodeType="withEffect" presetClass="entr" presetID="10" presetSubtype="0">
                                  <p:stCondLst>
                                    <p:cond delay="0"/>
                                  </p:stCondLst>
                                  <p:childTnLst>
                                    <p:set>
                                      <p:cBhvr>
                                        <p:cTn dur="1" fill="hold">
                                          <p:stCondLst>
                                            <p:cond delay="0"/>
                                          </p:stCondLst>
                                        </p:cTn>
                                        <p:tgtEl>
                                          <p:spTgt spid="2210"/>
                                        </p:tgtEl>
                                        <p:attrNameLst>
                                          <p:attrName>style.visibility</p:attrName>
                                        </p:attrNameLst>
                                      </p:cBhvr>
                                      <p:to>
                                        <p:strVal val="visible"/>
                                      </p:to>
                                    </p:set>
                                    <p:animEffect filter="fade" transition="in">
                                      <p:cBhvr>
                                        <p:cTn dur="1000"/>
                                        <p:tgtEl>
                                          <p:spTgt spid="2210"/>
                                        </p:tgtEl>
                                      </p:cBhvr>
                                    </p:animEffect>
                                  </p:childTnLst>
                                </p:cTn>
                              </p:par>
                              <p:par>
                                <p:cTn fill="hold" nodeType="withEffect" presetClass="entr" presetID="10" presetSubtype="0">
                                  <p:stCondLst>
                                    <p:cond delay="0"/>
                                  </p:stCondLst>
                                  <p:childTnLst>
                                    <p:set>
                                      <p:cBhvr>
                                        <p:cTn dur="1" fill="hold">
                                          <p:stCondLst>
                                            <p:cond delay="0"/>
                                          </p:stCondLst>
                                        </p:cTn>
                                        <p:tgtEl>
                                          <p:spTgt spid="2211"/>
                                        </p:tgtEl>
                                        <p:attrNameLst>
                                          <p:attrName>style.visibility</p:attrName>
                                        </p:attrNameLst>
                                      </p:cBhvr>
                                      <p:to>
                                        <p:strVal val="visible"/>
                                      </p:to>
                                    </p:set>
                                    <p:animEffect filter="fade" transition="in">
                                      <p:cBhvr>
                                        <p:cTn dur="1000"/>
                                        <p:tgtEl>
                                          <p:spTgt spid="2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gtEl>
                                        <p:attrNameLst>
                                          <p:attrName>style.visibility</p:attrName>
                                        </p:attrNameLst>
                                      </p:cBhvr>
                                      <p:to>
                                        <p:strVal val="visible"/>
                                      </p:to>
                                    </p:set>
                                    <p:animEffect filter="fade" transition="in">
                                      <p:cBhvr>
                                        <p:cTn dur="1000"/>
                                        <p:tgtEl>
                                          <p:spTgt spid="2191"/>
                                        </p:tgtEl>
                                      </p:cBhvr>
                                    </p:animEffect>
                                  </p:childTnLst>
                                </p:cTn>
                              </p:par>
                              <p:par>
                                <p:cTn fill="hold" nodeType="withEffect" presetClass="entr" presetID="10" presetSubtype="0">
                                  <p:stCondLst>
                                    <p:cond delay="0"/>
                                  </p:stCondLst>
                                  <p:childTnLst>
                                    <p:set>
                                      <p:cBhvr>
                                        <p:cTn dur="1" fill="hold">
                                          <p:stCondLst>
                                            <p:cond delay="0"/>
                                          </p:stCondLst>
                                        </p:cTn>
                                        <p:tgtEl>
                                          <p:spTgt spid="2198"/>
                                        </p:tgtEl>
                                        <p:attrNameLst>
                                          <p:attrName>style.visibility</p:attrName>
                                        </p:attrNameLst>
                                      </p:cBhvr>
                                      <p:to>
                                        <p:strVal val="visible"/>
                                      </p:to>
                                    </p:set>
                                    <p:animEffect filter="fade" transition="in">
                                      <p:cBhvr>
                                        <p:cTn dur="1000"/>
                                        <p:tgtEl>
                                          <p:spTgt spid="2198"/>
                                        </p:tgtEl>
                                      </p:cBhvr>
                                    </p:animEffect>
                                  </p:childTnLst>
                                </p:cTn>
                              </p:par>
                              <p:par>
                                <p:cTn fill="hold" nodeType="with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1000"/>
                                        <p:tgtEl>
                                          <p:spTgt spid="2199"/>
                                        </p:tgtEl>
                                      </p:cBhvr>
                                    </p:animEffect>
                                  </p:childTnLst>
                                </p:cTn>
                              </p:par>
                              <p:par>
                                <p:cTn fill="hold" nodeType="withEffect" presetClass="entr" presetID="10" presetSubtype="0">
                                  <p:stCondLst>
                                    <p:cond delay="0"/>
                                  </p:stCondLst>
                                  <p:childTnLst>
                                    <p:set>
                                      <p:cBhvr>
                                        <p:cTn dur="1" fill="hold">
                                          <p:stCondLst>
                                            <p:cond delay="0"/>
                                          </p:stCondLst>
                                        </p:cTn>
                                        <p:tgtEl>
                                          <p:spTgt spid="2212"/>
                                        </p:tgtEl>
                                        <p:attrNameLst>
                                          <p:attrName>style.visibility</p:attrName>
                                        </p:attrNameLst>
                                      </p:cBhvr>
                                      <p:to>
                                        <p:strVal val="visible"/>
                                      </p:to>
                                    </p:set>
                                    <p:animEffect filter="fade" transition="in">
                                      <p:cBhvr>
                                        <p:cTn dur="1000"/>
                                        <p:tgtEl>
                                          <p:spTgt spid="2212"/>
                                        </p:tgtEl>
                                      </p:cBhvr>
                                    </p:animEffect>
                                  </p:childTnLst>
                                </p:cTn>
                              </p:par>
                              <p:par>
                                <p:cTn fill="hold" nodeType="withEffect" presetClass="entr" presetID="10" presetSubtype="0">
                                  <p:stCondLst>
                                    <p:cond delay="0"/>
                                  </p:stCondLst>
                                  <p:childTnLst>
                                    <p:set>
                                      <p:cBhvr>
                                        <p:cTn dur="1" fill="hold">
                                          <p:stCondLst>
                                            <p:cond delay="0"/>
                                          </p:stCondLst>
                                        </p:cTn>
                                        <p:tgtEl>
                                          <p:spTgt spid="2213"/>
                                        </p:tgtEl>
                                        <p:attrNameLst>
                                          <p:attrName>style.visibility</p:attrName>
                                        </p:attrNameLst>
                                      </p:cBhvr>
                                      <p:to>
                                        <p:strVal val="visible"/>
                                      </p:to>
                                    </p:set>
                                    <p:animEffect filter="fade" transition="in">
                                      <p:cBhvr>
                                        <p:cTn dur="1000"/>
                                        <p:tgtEl>
                                          <p:spTgt spid="2213"/>
                                        </p:tgtEl>
                                      </p:cBhvr>
                                    </p:animEffect>
                                  </p:childTnLst>
                                </p:cTn>
                              </p:par>
                              <p:par>
                                <p:cTn fill="hold" nodeType="withEffect" presetClass="entr" presetID="10" presetSubtype="0">
                                  <p:stCondLst>
                                    <p:cond delay="0"/>
                                  </p:stCondLst>
                                  <p:childTnLst>
                                    <p:set>
                                      <p:cBhvr>
                                        <p:cTn dur="1" fill="hold">
                                          <p:stCondLst>
                                            <p:cond delay="0"/>
                                          </p:stCondLst>
                                        </p:cTn>
                                        <p:tgtEl>
                                          <p:spTgt spid="2214"/>
                                        </p:tgtEl>
                                        <p:attrNameLst>
                                          <p:attrName>style.visibility</p:attrName>
                                        </p:attrNameLst>
                                      </p:cBhvr>
                                      <p:to>
                                        <p:strVal val="visible"/>
                                      </p:to>
                                    </p:set>
                                    <p:animEffect filter="fade" transition="in">
                                      <p:cBhvr>
                                        <p:cTn dur="1000"/>
                                        <p:tgtEl>
                                          <p:spTgt spid="2214"/>
                                        </p:tgtEl>
                                      </p:cBhvr>
                                    </p:animEffect>
                                  </p:childTnLst>
                                </p:cTn>
                              </p:par>
                              <p:par>
                                <p:cTn fill="hold" nodeType="withEffect" presetClass="entr" presetID="10" presetSubtype="0">
                                  <p:stCondLst>
                                    <p:cond delay="0"/>
                                  </p:stCondLst>
                                  <p:childTnLst>
                                    <p:set>
                                      <p:cBhvr>
                                        <p:cTn dur="1" fill="hold">
                                          <p:stCondLst>
                                            <p:cond delay="0"/>
                                          </p:stCondLst>
                                        </p:cTn>
                                        <p:tgtEl>
                                          <p:spTgt spid="2215"/>
                                        </p:tgtEl>
                                        <p:attrNameLst>
                                          <p:attrName>style.visibility</p:attrName>
                                        </p:attrNameLst>
                                      </p:cBhvr>
                                      <p:to>
                                        <p:strVal val="visible"/>
                                      </p:to>
                                    </p:set>
                                    <p:animEffect filter="fade" transition="in">
                                      <p:cBhvr>
                                        <p:cTn dur="1000"/>
                                        <p:tgtEl>
                                          <p:spTgt spid="2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g29e745b8efd_1_2764"/>
          <p:cNvSpPr txBox="1"/>
          <p:nvPr/>
        </p:nvSpPr>
        <p:spPr>
          <a:xfrm>
            <a:off x="163351" y="42275"/>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Actualización de: </a:t>
            </a:r>
            <a:endParaRPr b="1" i="0" sz="3600" u="none" cap="none" strike="noStrike">
              <a:solidFill>
                <a:srgbClr val="377AF4"/>
              </a:solidFill>
              <a:latin typeface="Roboto"/>
              <a:ea typeface="Roboto"/>
              <a:cs typeface="Roboto"/>
              <a:sym typeface="Roboto"/>
            </a:endParaRPr>
          </a:p>
        </p:txBody>
      </p:sp>
      <p:sp>
        <p:nvSpPr>
          <p:cNvPr id="2221" name="Google Shape;2221;g29e745b8efd_1_2764"/>
          <p:cNvSpPr/>
          <p:nvPr/>
        </p:nvSpPr>
        <p:spPr>
          <a:xfrm rot="5400000">
            <a:off x="10445009" y="-464015"/>
            <a:ext cx="1694100" cy="1901400"/>
          </a:xfrm>
          <a:prstGeom prst="rect">
            <a:avLst/>
          </a:prstGeom>
          <a:gradFill>
            <a:gsLst>
              <a:gs pos="0">
                <a:srgbClr val="005E85"/>
              </a:gs>
              <a:gs pos="16000">
                <a:srgbClr val="005E85"/>
              </a:gs>
              <a:gs pos="86440">
                <a:srgbClr val="92C0E9"/>
              </a:gs>
              <a:gs pos="100000">
                <a:srgbClr val="92C0E9"/>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222" name="Google Shape;2222;g29e745b8efd_1_2764"/>
          <p:cNvGrpSpPr/>
          <p:nvPr/>
        </p:nvGrpSpPr>
        <p:grpSpPr>
          <a:xfrm>
            <a:off x="9802430" y="-1356681"/>
            <a:ext cx="1113600" cy="2385342"/>
            <a:chOff x="894008" y="490984"/>
            <a:chExt cx="1113600" cy="2385342"/>
          </a:xfrm>
        </p:grpSpPr>
        <p:cxnSp>
          <p:nvCxnSpPr>
            <p:cNvPr id="2223" name="Google Shape;2223;g29e745b8efd_1_2764"/>
            <p:cNvCxnSpPr/>
            <p:nvPr/>
          </p:nvCxnSpPr>
          <p:spPr>
            <a:xfrm>
              <a:off x="894008" y="1493950"/>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24" name="Google Shape;2224;g29e745b8efd_1_2764"/>
            <p:cNvCxnSpPr/>
            <p:nvPr/>
          </p:nvCxnSpPr>
          <p:spPr>
            <a:xfrm>
              <a:off x="894008" y="1403797"/>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25" name="Google Shape;2225;g29e745b8efd_1_2764"/>
            <p:cNvCxnSpPr/>
            <p:nvPr/>
          </p:nvCxnSpPr>
          <p:spPr>
            <a:xfrm>
              <a:off x="894008" y="131172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26" name="Google Shape;2226;g29e745b8efd_1_2764"/>
            <p:cNvCxnSpPr/>
            <p:nvPr/>
          </p:nvCxnSpPr>
          <p:spPr>
            <a:xfrm>
              <a:off x="894008" y="122282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27" name="Google Shape;2227;g29e745b8efd_1_2764"/>
            <p:cNvCxnSpPr/>
            <p:nvPr/>
          </p:nvCxnSpPr>
          <p:spPr>
            <a:xfrm>
              <a:off x="894008" y="1128825"/>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28" name="Google Shape;2228;g29e745b8efd_1_2764"/>
            <p:cNvCxnSpPr/>
            <p:nvPr/>
          </p:nvCxnSpPr>
          <p:spPr>
            <a:xfrm>
              <a:off x="894008" y="103867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29" name="Google Shape;2229;g29e745b8efd_1_2764"/>
            <p:cNvCxnSpPr/>
            <p:nvPr/>
          </p:nvCxnSpPr>
          <p:spPr>
            <a:xfrm>
              <a:off x="894008" y="946597"/>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0" name="Google Shape;2230;g29e745b8efd_1_2764"/>
            <p:cNvCxnSpPr/>
            <p:nvPr/>
          </p:nvCxnSpPr>
          <p:spPr>
            <a:xfrm>
              <a:off x="894008" y="857697"/>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1" name="Google Shape;2231;g29e745b8efd_1_2764"/>
            <p:cNvCxnSpPr/>
            <p:nvPr/>
          </p:nvCxnSpPr>
          <p:spPr>
            <a:xfrm>
              <a:off x="894008" y="76211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2" name="Google Shape;2232;g29e745b8efd_1_2764"/>
            <p:cNvCxnSpPr/>
            <p:nvPr/>
          </p:nvCxnSpPr>
          <p:spPr>
            <a:xfrm>
              <a:off x="894008" y="671959"/>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3" name="Google Shape;2233;g29e745b8efd_1_2764"/>
            <p:cNvCxnSpPr/>
            <p:nvPr/>
          </p:nvCxnSpPr>
          <p:spPr>
            <a:xfrm>
              <a:off x="894008" y="579884"/>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4" name="Google Shape;2234;g29e745b8efd_1_2764"/>
            <p:cNvCxnSpPr/>
            <p:nvPr/>
          </p:nvCxnSpPr>
          <p:spPr>
            <a:xfrm>
              <a:off x="894008" y="490984"/>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5" name="Google Shape;2235;g29e745b8efd_1_2764"/>
            <p:cNvCxnSpPr/>
            <p:nvPr/>
          </p:nvCxnSpPr>
          <p:spPr>
            <a:xfrm>
              <a:off x="894008" y="2588654"/>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6" name="Google Shape;2236;g29e745b8efd_1_2764"/>
            <p:cNvCxnSpPr/>
            <p:nvPr/>
          </p:nvCxnSpPr>
          <p:spPr>
            <a:xfrm>
              <a:off x="894008" y="2498501"/>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7" name="Google Shape;2237;g29e745b8efd_1_2764"/>
            <p:cNvCxnSpPr/>
            <p:nvPr/>
          </p:nvCxnSpPr>
          <p:spPr>
            <a:xfrm>
              <a:off x="894008" y="24064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8" name="Google Shape;2238;g29e745b8efd_1_2764"/>
            <p:cNvCxnSpPr/>
            <p:nvPr/>
          </p:nvCxnSpPr>
          <p:spPr>
            <a:xfrm>
              <a:off x="894008" y="23175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39" name="Google Shape;2239;g29e745b8efd_1_2764"/>
            <p:cNvCxnSpPr/>
            <p:nvPr/>
          </p:nvCxnSpPr>
          <p:spPr>
            <a:xfrm>
              <a:off x="894008" y="2223529"/>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0" name="Google Shape;2240;g29e745b8efd_1_2764"/>
            <p:cNvCxnSpPr/>
            <p:nvPr/>
          </p:nvCxnSpPr>
          <p:spPr>
            <a:xfrm>
              <a:off x="894008" y="213337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1" name="Google Shape;2241;g29e745b8efd_1_2764"/>
            <p:cNvCxnSpPr/>
            <p:nvPr/>
          </p:nvCxnSpPr>
          <p:spPr>
            <a:xfrm>
              <a:off x="894008" y="2041301"/>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2" name="Google Shape;2242;g29e745b8efd_1_2764"/>
            <p:cNvCxnSpPr/>
            <p:nvPr/>
          </p:nvCxnSpPr>
          <p:spPr>
            <a:xfrm>
              <a:off x="894008" y="1952401"/>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3" name="Google Shape;2243;g29e745b8efd_1_2764"/>
            <p:cNvCxnSpPr/>
            <p:nvPr/>
          </p:nvCxnSpPr>
          <p:spPr>
            <a:xfrm>
              <a:off x="894008" y="185681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4" name="Google Shape;2244;g29e745b8efd_1_2764"/>
            <p:cNvCxnSpPr/>
            <p:nvPr/>
          </p:nvCxnSpPr>
          <p:spPr>
            <a:xfrm>
              <a:off x="894008" y="1766663"/>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5" name="Google Shape;2245;g29e745b8efd_1_2764"/>
            <p:cNvCxnSpPr/>
            <p:nvPr/>
          </p:nvCxnSpPr>
          <p:spPr>
            <a:xfrm>
              <a:off x="894008" y="1674588"/>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6" name="Google Shape;2246;g29e745b8efd_1_2764"/>
            <p:cNvCxnSpPr/>
            <p:nvPr/>
          </p:nvCxnSpPr>
          <p:spPr>
            <a:xfrm>
              <a:off x="894008" y="1585688"/>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7" name="Google Shape;2247;g29e745b8efd_1_2764"/>
            <p:cNvCxnSpPr/>
            <p:nvPr/>
          </p:nvCxnSpPr>
          <p:spPr>
            <a:xfrm>
              <a:off x="894008" y="28763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8" name="Google Shape;2248;g29e745b8efd_1_2764"/>
            <p:cNvCxnSpPr/>
            <p:nvPr/>
          </p:nvCxnSpPr>
          <p:spPr>
            <a:xfrm>
              <a:off x="894008" y="27874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2249" name="Google Shape;2249;g29e745b8efd_1_2764"/>
            <p:cNvCxnSpPr/>
            <p:nvPr/>
          </p:nvCxnSpPr>
          <p:spPr>
            <a:xfrm>
              <a:off x="894008" y="2693429"/>
              <a:ext cx="1113600" cy="0"/>
            </a:xfrm>
            <a:prstGeom prst="straightConnector1">
              <a:avLst/>
            </a:prstGeom>
            <a:noFill/>
            <a:ln cap="flat" cmpd="sng" w="28575">
              <a:solidFill>
                <a:srgbClr val="005E85"/>
              </a:solidFill>
              <a:prstDash val="dot"/>
              <a:miter lim="800000"/>
              <a:headEnd len="sm" w="sm" type="none"/>
              <a:tailEnd len="sm" w="sm" type="none"/>
            </a:ln>
          </p:spPr>
        </p:cxnSp>
      </p:grpSp>
      <p:sp>
        <p:nvSpPr>
          <p:cNvPr id="2250" name="Google Shape;2250;g29e745b8efd_1_2764"/>
          <p:cNvSpPr/>
          <p:nvPr/>
        </p:nvSpPr>
        <p:spPr>
          <a:xfrm>
            <a:off x="6369975" y="1320663"/>
            <a:ext cx="1081200" cy="1082700"/>
          </a:xfrm>
          <a:prstGeom prst="ellipse">
            <a:avLst/>
          </a:prstGeom>
          <a:solidFill>
            <a:srgbClr val="009D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51" name="Google Shape;2251;g29e745b8efd_1_2764"/>
          <p:cNvSpPr/>
          <p:nvPr/>
        </p:nvSpPr>
        <p:spPr>
          <a:xfrm>
            <a:off x="6232675" y="1182613"/>
            <a:ext cx="1355700" cy="1357200"/>
          </a:xfrm>
          <a:prstGeom prst="ellipse">
            <a:avLst/>
          </a:prstGeom>
          <a:noFill/>
          <a:ln cap="rnd" cmpd="sng" w="111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52" name="Google Shape;2252;g29e745b8efd_1_2764"/>
          <p:cNvSpPr/>
          <p:nvPr/>
        </p:nvSpPr>
        <p:spPr>
          <a:xfrm>
            <a:off x="3445800" y="1862000"/>
            <a:ext cx="2787650" cy="1295400"/>
          </a:xfrm>
          <a:custGeom>
            <a:rect b="b" l="l" r="r" t="t"/>
            <a:pathLst>
              <a:path extrusionOk="0" h="816" w="1756">
                <a:moveTo>
                  <a:pt x="1756" y="0"/>
                </a:moveTo>
                <a:lnTo>
                  <a:pt x="928" y="0"/>
                </a:lnTo>
                <a:lnTo>
                  <a:pt x="257" y="816"/>
                </a:lnTo>
                <a:lnTo>
                  <a:pt x="0" y="816"/>
                </a:lnTo>
              </a:path>
            </a:pathLst>
          </a:custGeom>
          <a:noFill/>
          <a:ln cap="rnd" cmpd="sng" w="111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53" name="Google Shape;2253;g29e745b8efd_1_2764"/>
          <p:cNvSpPr/>
          <p:nvPr/>
        </p:nvSpPr>
        <p:spPr>
          <a:xfrm>
            <a:off x="3301338" y="3084376"/>
            <a:ext cx="144600" cy="144600"/>
          </a:xfrm>
          <a:prstGeom prst="ellipse">
            <a:avLst/>
          </a:prstGeom>
          <a:solidFill>
            <a:srgbClr val="009D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54" name="Google Shape;2254;g29e745b8efd_1_2764"/>
          <p:cNvSpPr/>
          <p:nvPr/>
        </p:nvSpPr>
        <p:spPr>
          <a:xfrm>
            <a:off x="5334925" y="1788975"/>
            <a:ext cx="144600" cy="144600"/>
          </a:xfrm>
          <a:prstGeom prst="ellipse">
            <a:avLst/>
          </a:prstGeom>
          <a:solidFill>
            <a:srgbClr val="009D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55" name="Google Shape;2255;g29e745b8efd_1_2764"/>
          <p:cNvSpPr/>
          <p:nvPr/>
        </p:nvSpPr>
        <p:spPr>
          <a:xfrm>
            <a:off x="6677950" y="2920863"/>
            <a:ext cx="1081200" cy="1082700"/>
          </a:xfrm>
          <a:prstGeom prst="ellipse">
            <a:avLst/>
          </a:prstGeom>
          <a:solidFill>
            <a:srgbClr val="005F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56" name="Google Shape;2256;g29e745b8efd_1_2764"/>
          <p:cNvSpPr/>
          <p:nvPr/>
        </p:nvSpPr>
        <p:spPr>
          <a:xfrm>
            <a:off x="6548325" y="2805063"/>
            <a:ext cx="1355700" cy="1355700"/>
          </a:xfrm>
          <a:prstGeom prst="ellipse">
            <a:avLst/>
          </a:prstGeom>
          <a:noFill/>
          <a:ln cap="rnd" cmpd="sng" w="111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cxnSp>
        <p:nvCxnSpPr>
          <p:cNvPr id="2257" name="Google Shape;2257;g29e745b8efd_1_2764"/>
          <p:cNvCxnSpPr/>
          <p:nvPr/>
        </p:nvCxnSpPr>
        <p:spPr>
          <a:xfrm>
            <a:off x="3160050" y="3462201"/>
            <a:ext cx="3381300" cy="0"/>
          </a:xfrm>
          <a:prstGeom prst="straightConnector1">
            <a:avLst/>
          </a:prstGeom>
          <a:noFill/>
          <a:ln cap="rnd" cmpd="sng" w="11100">
            <a:solidFill>
              <a:srgbClr val="7F7F7F"/>
            </a:solidFill>
            <a:prstDash val="solid"/>
            <a:round/>
            <a:headEnd len="sm" w="sm" type="none"/>
            <a:tailEnd len="sm" w="sm" type="none"/>
          </a:ln>
        </p:spPr>
      </p:cxnSp>
      <p:sp>
        <p:nvSpPr>
          <p:cNvPr id="2258" name="Google Shape;2258;g29e745b8efd_1_2764"/>
          <p:cNvSpPr/>
          <p:nvPr/>
        </p:nvSpPr>
        <p:spPr>
          <a:xfrm>
            <a:off x="3015588" y="3389176"/>
            <a:ext cx="144600" cy="146100"/>
          </a:xfrm>
          <a:prstGeom prst="ellipse">
            <a:avLst/>
          </a:prstGeom>
          <a:solidFill>
            <a:srgbClr val="005F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59" name="Google Shape;2259;g29e745b8efd_1_2764"/>
          <p:cNvSpPr/>
          <p:nvPr/>
        </p:nvSpPr>
        <p:spPr>
          <a:xfrm>
            <a:off x="4909475" y="3395488"/>
            <a:ext cx="144600" cy="146100"/>
          </a:xfrm>
          <a:prstGeom prst="ellipse">
            <a:avLst/>
          </a:prstGeom>
          <a:solidFill>
            <a:srgbClr val="005F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0" name="Google Shape;2260;g29e745b8efd_1_2764"/>
          <p:cNvSpPr/>
          <p:nvPr/>
        </p:nvSpPr>
        <p:spPr>
          <a:xfrm>
            <a:off x="4911033" y="4213117"/>
            <a:ext cx="1081200" cy="1082700"/>
          </a:xfrm>
          <a:prstGeom prst="ellipse">
            <a:avLst/>
          </a:prstGeom>
          <a:solidFill>
            <a:srgbClr val="03A9F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1" name="Google Shape;2261;g29e745b8efd_1_2764"/>
          <p:cNvSpPr/>
          <p:nvPr/>
        </p:nvSpPr>
        <p:spPr>
          <a:xfrm>
            <a:off x="4762463" y="4063937"/>
            <a:ext cx="1355700" cy="1357200"/>
          </a:xfrm>
          <a:prstGeom prst="ellipse">
            <a:avLst/>
          </a:prstGeom>
          <a:noFill/>
          <a:ln cap="rnd" cmpd="sng" w="111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2" name="Google Shape;2262;g29e745b8efd_1_2764"/>
          <p:cNvSpPr/>
          <p:nvPr/>
        </p:nvSpPr>
        <p:spPr>
          <a:xfrm>
            <a:off x="3074313" y="4148050"/>
            <a:ext cx="1835150" cy="620713"/>
          </a:xfrm>
          <a:custGeom>
            <a:rect b="b" l="l" r="r" t="t"/>
            <a:pathLst>
              <a:path extrusionOk="0" h="391" w="1156">
                <a:moveTo>
                  <a:pt x="0" y="0"/>
                </a:moveTo>
                <a:lnTo>
                  <a:pt x="542" y="0"/>
                </a:lnTo>
                <a:lnTo>
                  <a:pt x="811" y="391"/>
                </a:lnTo>
                <a:lnTo>
                  <a:pt x="1156" y="391"/>
                </a:lnTo>
              </a:path>
            </a:pathLst>
          </a:custGeom>
          <a:noFill/>
          <a:ln cap="rnd" cmpd="sng" w="111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3" name="Google Shape;2263;g29e745b8efd_1_2764"/>
          <p:cNvSpPr/>
          <p:nvPr/>
        </p:nvSpPr>
        <p:spPr>
          <a:xfrm>
            <a:off x="2950650" y="4063925"/>
            <a:ext cx="144600" cy="146100"/>
          </a:xfrm>
          <a:prstGeom prst="ellipse">
            <a:avLst/>
          </a:prstGeom>
          <a:solidFill>
            <a:srgbClr val="03A9F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4" name="Google Shape;2264;g29e745b8efd_1_2764"/>
          <p:cNvSpPr/>
          <p:nvPr/>
        </p:nvSpPr>
        <p:spPr>
          <a:xfrm>
            <a:off x="4417350" y="4697275"/>
            <a:ext cx="144600" cy="144600"/>
          </a:xfrm>
          <a:prstGeom prst="ellipse">
            <a:avLst/>
          </a:prstGeom>
          <a:solidFill>
            <a:srgbClr val="03A9F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5" name="Google Shape;2265;g29e745b8efd_1_2764"/>
          <p:cNvSpPr/>
          <p:nvPr/>
        </p:nvSpPr>
        <p:spPr>
          <a:xfrm>
            <a:off x="6111213" y="5854563"/>
            <a:ext cx="1081200" cy="1087500"/>
          </a:xfrm>
          <a:prstGeom prst="ellipse">
            <a:avLst/>
          </a:prstGeom>
          <a:solidFill>
            <a:srgbClr val="005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6" name="Google Shape;2266;g29e745b8efd_1_2764"/>
          <p:cNvSpPr/>
          <p:nvPr/>
        </p:nvSpPr>
        <p:spPr>
          <a:xfrm>
            <a:off x="5974663" y="5718087"/>
            <a:ext cx="1354200" cy="1360500"/>
          </a:xfrm>
          <a:prstGeom prst="ellipse">
            <a:avLst/>
          </a:prstGeom>
          <a:noFill/>
          <a:ln cap="rnd" cmpd="sng" w="111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7" name="Google Shape;2267;g29e745b8efd_1_2764"/>
          <p:cNvSpPr/>
          <p:nvPr/>
        </p:nvSpPr>
        <p:spPr>
          <a:xfrm>
            <a:off x="3301338" y="4871900"/>
            <a:ext cx="2673350" cy="1524000"/>
          </a:xfrm>
          <a:custGeom>
            <a:rect b="b" l="l" r="r" t="t"/>
            <a:pathLst>
              <a:path extrusionOk="0" h="960" w="1684">
                <a:moveTo>
                  <a:pt x="0" y="0"/>
                </a:moveTo>
                <a:lnTo>
                  <a:pt x="223" y="0"/>
                </a:lnTo>
                <a:lnTo>
                  <a:pt x="938" y="960"/>
                </a:lnTo>
                <a:lnTo>
                  <a:pt x="1684" y="960"/>
                </a:lnTo>
              </a:path>
            </a:pathLst>
          </a:custGeom>
          <a:noFill/>
          <a:ln cap="rnd" cmpd="sng" w="111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8" name="Google Shape;2268;g29e745b8efd_1_2764"/>
          <p:cNvSpPr/>
          <p:nvPr/>
        </p:nvSpPr>
        <p:spPr>
          <a:xfrm>
            <a:off x="3156875" y="4798875"/>
            <a:ext cx="144600" cy="146100"/>
          </a:xfrm>
          <a:prstGeom prst="ellipse">
            <a:avLst/>
          </a:prstGeom>
          <a:solidFill>
            <a:srgbClr val="005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69" name="Google Shape;2269;g29e745b8efd_1_2764"/>
          <p:cNvSpPr/>
          <p:nvPr/>
        </p:nvSpPr>
        <p:spPr>
          <a:xfrm>
            <a:off x="5258725" y="6324463"/>
            <a:ext cx="144600" cy="144600"/>
          </a:xfrm>
          <a:prstGeom prst="ellipse">
            <a:avLst/>
          </a:prstGeom>
          <a:solidFill>
            <a:srgbClr val="005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70" name="Google Shape;2270;g29e745b8efd_1_2764"/>
          <p:cNvSpPr/>
          <p:nvPr/>
        </p:nvSpPr>
        <p:spPr>
          <a:xfrm>
            <a:off x="163347" y="2539826"/>
            <a:ext cx="2787300" cy="2790900"/>
          </a:xfrm>
          <a:prstGeom prst="ellipse">
            <a:avLst/>
          </a:prstGeom>
          <a:solidFill>
            <a:srgbClr val="F1F2F2"/>
          </a:solidFill>
          <a:ln>
            <a:noFill/>
          </a:ln>
          <a:effectLst>
            <a:outerShdw blurRad="406400" sx="107000" rotWithShape="0" algn="tl" dir="2700000" dist="12700" sy="107000">
              <a:srgbClr val="399AB1">
                <a:alpha val="3529"/>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71" name="Google Shape;2271;g29e745b8efd_1_2764"/>
          <p:cNvSpPr txBox="1"/>
          <p:nvPr/>
        </p:nvSpPr>
        <p:spPr>
          <a:xfrm>
            <a:off x="7589448" y="1561425"/>
            <a:ext cx="4486800" cy="563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rPr b="0" i="0" lang="es-CO" sz="1000" u="none" cap="none" strike="noStrike">
                <a:solidFill>
                  <a:srgbClr val="434343"/>
                </a:solidFill>
                <a:latin typeface="Open Sans"/>
                <a:ea typeface="Open Sans"/>
                <a:cs typeface="Open Sans"/>
                <a:sym typeface="Open Sans"/>
              </a:rPr>
              <a:t>cada sprint debe alimentar un catálogo de componentes (servicios, API, microservicios, reglas, procesos, entre otros) y su publicación hacia otros equipos de Desarrollo</a:t>
            </a:r>
            <a:r>
              <a:rPr b="0" i="0" lang="es-CO" sz="1000" u="none" cap="none" strike="noStrike">
                <a:solidFill>
                  <a:srgbClr val="434343"/>
                </a:solidFill>
                <a:latin typeface="Arial"/>
                <a:ea typeface="Arial"/>
                <a:cs typeface="Arial"/>
                <a:sym typeface="Arial"/>
              </a:rPr>
              <a:t>.</a:t>
            </a:r>
            <a:endParaRPr b="0" i="0" sz="1000" u="none" cap="none" strike="noStrike">
              <a:solidFill>
                <a:srgbClr val="434343"/>
              </a:solidFill>
              <a:latin typeface="Arial"/>
              <a:ea typeface="Arial"/>
              <a:cs typeface="Arial"/>
              <a:sym typeface="Arial"/>
            </a:endParaRPr>
          </a:p>
          <a:p>
            <a:pPr indent="0" lvl="0" marL="0" marR="0" rtl="0" algn="l">
              <a:lnSpc>
                <a:spcPct val="90000"/>
              </a:lnSpc>
              <a:spcBef>
                <a:spcPts val="1200"/>
              </a:spcBef>
              <a:spcAft>
                <a:spcPts val="0"/>
              </a:spcAft>
              <a:buClr>
                <a:srgbClr val="000000"/>
              </a:buClr>
              <a:buSzPts val="1000"/>
              <a:buFont typeface="Arial"/>
              <a:buNone/>
            </a:pPr>
            <a:r>
              <a:t/>
            </a:r>
            <a:endParaRPr b="0" i="0" sz="10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000"/>
              <a:buFont typeface="Arial"/>
              <a:buNone/>
            </a:pPr>
            <a:r>
              <a:t/>
            </a:r>
            <a:endParaRPr b="0" i="0" sz="1000" u="none" cap="none" strike="noStrike">
              <a:solidFill>
                <a:srgbClr val="434343"/>
              </a:solidFill>
              <a:latin typeface="Open Sans"/>
              <a:ea typeface="Open Sans"/>
              <a:cs typeface="Open Sans"/>
              <a:sym typeface="Open Sans"/>
            </a:endParaRPr>
          </a:p>
        </p:txBody>
      </p:sp>
      <p:sp>
        <p:nvSpPr>
          <p:cNvPr id="2272" name="Google Shape;2272;g29e745b8efd_1_2764"/>
          <p:cNvSpPr txBox="1"/>
          <p:nvPr/>
        </p:nvSpPr>
        <p:spPr>
          <a:xfrm>
            <a:off x="7577400" y="1351400"/>
            <a:ext cx="3257400" cy="3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s-CO" sz="1600" u="none" cap="none" strike="noStrike">
                <a:solidFill>
                  <a:srgbClr val="434343"/>
                </a:solidFill>
                <a:latin typeface="Open Sans"/>
                <a:ea typeface="Open Sans"/>
                <a:cs typeface="Open Sans"/>
                <a:sym typeface="Open Sans"/>
              </a:rPr>
              <a:t>CATÁLOGO DE COMPONENTES</a:t>
            </a:r>
            <a:endParaRPr b="1" i="0" sz="16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600"/>
              <a:buFont typeface="Arial"/>
              <a:buNone/>
            </a:pPr>
            <a:r>
              <a:t/>
            </a:r>
            <a:endParaRPr b="1" i="0" sz="1600" u="none" cap="none" strike="noStrike">
              <a:solidFill>
                <a:srgbClr val="434343"/>
              </a:solidFill>
              <a:latin typeface="Open Sans"/>
              <a:ea typeface="Open Sans"/>
              <a:cs typeface="Open Sans"/>
              <a:sym typeface="Open Sans"/>
            </a:endParaRPr>
          </a:p>
        </p:txBody>
      </p:sp>
      <p:sp>
        <p:nvSpPr>
          <p:cNvPr id="2273" name="Google Shape;2273;g29e745b8efd_1_2764"/>
          <p:cNvSpPr txBox="1"/>
          <p:nvPr/>
        </p:nvSpPr>
        <p:spPr>
          <a:xfrm>
            <a:off x="7881834" y="3305507"/>
            <a:ext cx="3942300" cy="563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1000"/>
              <a:buFont typeface="Arial"/>
              <a:buNone/>
            </a:pPr>
            <a:r>
              <a:rPr b="0" i="0" lang="es-CO" sz="1000" u="none" cap="none" strike="noStrike">
                <a:solidFill>
                  <a:srgbClr val="434343"/>
                </a:solidFill>
                <a:latin typeface="Open Sans"/>
                <a:ea typeface="Open Sans"/>
                <a:cs typeface="Open Sans"/>
                <a:sym typeface="Open Sans"/>
              </a:rPr>
              <a:t>tomando de base el diagrama de dependencias definido en el sprint 0 detallan los diferentes elementos y sus características a medida que avanza cada sprint.</a:t>
            </a:r>
            <a:endParaRPr b="0" i="0" sz="1100" u="none" cap="none" strike="noStrike">
              <a:solidFill>
                <a:srgbClr val="434343"/>
              </a:solidFill>
              <a:latin typeface="Arial"/>
              <a:ea typeface="Arial"/>
              <a:cs typeface="Arial"/>
              <a:sym typeface="Arial"/>
            </a:endParaRPr>
          </a:p>
          <a:p>
            <a:pPr indent="0" lvl="0" marL="0" marR="0" rtl="0" algn="l">
              <a:lnSpc>
                <a:spcPct val="90000"/>
              </a:lnSpc>
              <a:spcBef>
                <a:spcPts val="1200"/>
              </a:spcBef>
              <a:spcAft>
                <a:spcPts val="0"/>
              </a:spcAft>
              <a:buClr>
                <a:srgbClr val="000000"/>
              </a:buClr>
              <a:buSzPts val="1200"/>
              <a:buFont typeface="Arial"/>
              <a:buNone/>
            </a:pPr>
            <a:r>
              <a:t/>
            </a:r>
            <a:endParaRPr b="0" i="0" sz="12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200"/>
              <a:buFont typeface="Arial"/>
              <a:buNone/>
            </a:pPr>
            <a:r>
              <a:t/>
            </a:r>
            <a:endParaRPr b="0" i="0" sz="1200" u="none" cap="none" strike="noStrike">
              <a:solidFill>
                <a:srgbClr val="434343"/>
              </a:solidFill>
              <a:latin typeface="Open Sans"/>
              <a:ea typeface="Open Sans"/>
              <a:cs typeface="Open Sans"/>
              <a:sym typeface="Open Sans"/>
            </a:endParaRPr>
          </a:p>
        </p:txBody>
      </p:sp>
      <p:sp>
        <p:nvSpPr>
          <p:cNvPr id="2274" name="Google Shape;2274;g29e745b8efd_1_2764"/>
          <p:cNvSpPr txBox="1"/>
          <p:nvPr/>
        </p:nvSpPr>
        <p:spPr>
          <a:xfrm>
            <a:off x="7881826" y="3055525"/>
            <a:ext cx="3714300" cy="3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s-CO" sz="1600" u="none" cap="none" strike="noStrike">
                <a:solidFill>
                  <a:srgbClr val="434343"/>
                </a:solidFill>
                <a:latin typeface="Open Sans"/>
                <a:ea typeface="Open Sans"/>
                <a:cs typeface="Open Sans"/>
                <a:sym typeface="Open Sans"/>
              </a:rPr>
              <a:t>DIAGRAMA DE DEPENDENCIAS</a:t>
            </a:r>
            <a:endParaRPr b="1" i="0" sz="16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600"/>
              <a:buFont typeface="Arial"/>
              <a:buNone/>
            </a:pPr>
            <a:r>
              <a:t/>
            </a:r>
            <a:endParaRPr b="1" i="0" sz="1600" u="none" cap="none" strike="noStrike">
              <a:solidFill>
                <a:srgbClr val="434343"/>
              </a:solidFill>
              <a:latin typeface="Open Sans"/>
              <a:ea typeface="Open Sans"/>
              <a:cs typeface="Open Sans"/>
              <a:sym typeface="Open Sans"/>
            </a:endParaRPr>
          </a:p>
        </p:txBody>
      </p:sp>
      <p:sp>
        <p:nvSpPr>
          <p:cNvPr id="2275" name="Google Shape;2275;g29e745b8efd_1_2764"/>
          <p:cNvSpPr txBox="1"/>
          <p:nvPr/>
        </p:nvSpPr>
        <p:spPr>
          <a:xfrm>
            <a:off x="478050" y="3271525"/>
            <a:ext cx="2157900" cy="1327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Clr>
                <a:schemeClr val="dk1"/>
              </a:buClr>
              <a:buSzPts val="1100"/>
              <a:buFont typeface="Arial"/>
              <a:buNone/>
            </a:pPr>
            <a:r>
              <a:rPr b="0" i="0" lang="es-CO" sz="1100" u="none" cap="none" strike="noStrike">
                <a:solidFill>
                  <a:srgbClr val="434343"/>
                </a:solidFill>
                <a:latin typeface="Open Sans"/>
                <a:ea typeface="Open Sans"/>
                <a:cs typeface="Open Sans"/>
                <a:sym typeface="Open Sans"/>
              </a:rPr>
              <a:t>Durante el desarrollo de todos los Sprints de ejecución que conforman un “Agile Flow” se utilizan de referencia (y se enriquecen) los siguientes elementos</a:t>
            </a:r>
            <a:endParaRPr b="0" i="0" sz="1200" u="none" cap="none" strike="noStrike">
              <a:solidFill>
                <a:srgbClr val="434343"/>
              </a:solidFill>
              <a:latin typeface="Arial"/>
              <a:ea typeface="Arial"/>
              <a:cs typeface="Arial"/>
              <a:sym typeface="Arial"/>
            </a:endParaRPr>
          </a:p>
        </p:txBody>
      </p:sp>
      <p:sp>
        <p:nvSpPr>
          <p:cNvPr id="2276" name="Google Shape;2276;g29e745b8efd_1_2764"/>
          <p:cNvSpPr txBox="1"/>
          <p:nvPr/>
        </p:nvSpPr>
        <p:spPr>
          <a:xfrm>
            <a:off x="6172702" y="4479463"/>
            <a:ext cx="5517900" cy="563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1000"/>
              <a:buFont typeface="Arial"/>
              <a:buNone/>
            </a:pPr>
            <a:r>
              <a:rPr b="0" i="0" lang="es-CO" sz="1000" u="none" cap="none" strike="noStrike">
                <a:solidFill>
                  <a:srgbClr val="434343"/>
                </a:solidFill>
                <a:latin typeface="Open Sans"/>
                <a:ea typeface="Open Sans"/>
                <a:cs typeface="Open Sans"/>
                <a:sym typeface="Open Sans"/>
              </a:rPr>
              <a:t> tomando de base el modelo definido en el sprint 0 se agregan, eliminan o fusionan entidades y/o relaciones en base al entendimiento detallado conseguido en la ejecución de cada sprint. Para mitigar el impacto en los modelos ontológicos se recomienda utilizar de referencia un modelo estándar de industria porque estos modelos ya contemplan cientos o miles de escenarios de negocio lo que otorga estabilidad al modelo.</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0"/>
              <a:buFont typeface="Arial"/>
              <a:buNone/>
            </a:pPr>
            <a:r>
              <a:t/>
            </a:r>
            <a:endParaRPr b="0" i="0" sz="1000" u="none" cap="none" strike="noStrike">
              <a:solidFill>
                <a:srgbClr val="434343"/>
              </a:solidFill>
              <a:latin typeface="Open Sans"/>
              <a:ea typeface="Open Sans"/>
              <a:cs typeface="Open Sans"/>
              <a:sym typeface="Open Sans"/>
            </a:endParaRPr>
          </a:p>
          <a:p>
            <a:pPr indent="0" lvl="0" marL="0" marR="0" rtl="0" algn="l">
              <a:lnSpc>
                <a:spcPct val="90000"/>
              </a:lnSpc>
              <a:spcBef>
                <a:spcPts val="1200"/>
              </a:spcBef>
              <a:spcAft>
                <a:spcPts val="0"/>
              </a:spcAft>
              <a:buClr>
                <a:srgbClr val="000000"/>
              </a:buClr>
              <a:buSzPts val="1200"/>
              <a:buFont typeface="Arial"/>
              <a:buNone/>
            </a:pPr>
            <a:r>
              <a:t/>
            </a:r>
            <a:endParaRPr b="0" i="0" sz="12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200"/>
              <a:buFont typeface="Arial"/>
              <a:buNone/>
            </a:pPr>
            <a:r>
              <a:t/>
            </a:r>
            <a:endParaRPr b="0" i="0" sz="1200" u="none" cap="none" strike="noStrike">
              <a:solidFill>
                <a:srgbClr val="434343"/>
              </a:solidFill>
              <a:latin typeface="Open Sans"/>
              <a:ea typeface="Open Sans"/>
              <a:cs typeface="Open Sans"/>
              <a:sym typeface="Open Sans"/>
            </a:endParaRPr>
          </a:p>
        </p:txBody>
      </p:sp>
      <p:sp>
        <p:nvSpPr>
          <p:cNvPr id="2277" name="Google Shape;2277;g29e745b8efd_1_2764"/>
          <p:cNvSpPr txBox="1"/>
          <p:nvPr/>
        </p:nvSpPr>
        <p:spPr>
          <a:xfrm>
            <a:off x="6118177" y="4273913"/>
            <a:ext cx="4065300" cy="3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s-CO" sz="1600" u="none" cap="none" strike="noStrike">
                <a:solidFill>
                  <a:srgbClr val="434343"/>
                </a:solidFill>
                <a:latin typeface="Open Sans"/>
                <a:ea typeface="Open Sans"/>
                <a:cs typeface="Open Sans"/>
                <a:sym typeface="Open Sans"/>
              </a:rPr>
              <a:t>MODELO ONTOLÓGICO</a:t>
            </a:r>
            <a:endParaRPr b="1" i="0" sz="16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600"/>
              <a:buFont typeface="Arial"/>
              <a:buNone/>
            </a:pPr>
            <a:r>
              <a:t/>
            </a:r>
            <a:endParaRPr b="1" i="0" sz="1600" u="none" cap="none" strike="noStrike">
              <a:solidFill>
                <a:srgbClr val="434343"/>
              </a:solidFill>
              <a:latin typeface="Open Sans"/>
              <a:ea typeface="Open Sans"/>
              <a:cs typeface="Open Sans"/>
              <a:sym typeface="Open Sans"/>
            </a:endParaRPr>
          </a:p>
        </p:txBody>
      </p:sp>
      <p:sp>
        <p:nvSpPr>
          <p:cNvPr id="2278" name="Google Shape;2278;g29e745b8efd_1_2764"/>
          <p:cNvSpPr txBox="1"/>
          <p:nvPr/>
        </p:nvSpPr>
        <p:spPr>
          <a:xfrm>
            <a:off x="7327563" y="6248675"/>
            <a:ext cx="4911600" cy="563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rPr b="0" i="0" lang="es-CO" sz="1000" u="none" cap="none" strike="noStrike">
                <a:solidFill>
                  <a:srgbClr val="434343"/>
                </a:solidFill>
                <a:latin typeface="Open Sans"/>
                <a:ea typeface="Open Sans"/>
                <a:cs typeface="Open Sans"/>
                <a:sym typeface="Open Sans"/>
              </a:rPr>
              <a:t> tomando de base el modelo técnico definido en el sprint 0 se detalla la arquitectura de la solución a medida que avanza cada sprint</a:t>
            </a:r>
            <a:endParaRPr b="0" i="0" sz="1000" u="none" cap="none" strike="noStrike">
              <a:solidFill>
                <a:srgbClr val="434343"/>
              </a:solidFill>
              <a:latin typeface="Arial"/>
              <a:ea typeface="Arial"/>
              <a:cs typeface="Arial"/>
              <a:sym typeface="Arial"/>
            </a:endParaRPr>
          </a:p>
          <a:p>
            <a:pPr indent="0" lvl="0" marL="0" marR="0" rtl="0" algn="l">
              <a:lnSpc>
                <a:spcPct val="90000"/>
              </a:lnSpc>
              <a:spcBef>
                <a:spcPts val="1200"/>
              </a:spcBef>
              <a:spcAft>
                <a:spcPts val="0"/>
              </a:spcAft>
              <a:buClr>
                <a:srgbClr val="000000"/>
              </a:buClr>
              <a:buSzPts val="1000"/>
              <a:buFont typeface="Arial"/>
              <a:buNone/>
            </a:pPr>
            <a:r>
              <a:t/>
            </a:r>
            <a:endParaRPr b="0" i="0" sz="10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000"/>
              <a:buFont typeface="Arial"/>
              <a:buNone/>
            </a:pPr>
            <a:r>
              <a:t/>
            </a:r>
            <a:endParaRPr b="0" i="0" sz="1000" u="none" cap="none" strike="noStrike">
              <a:solidFill>
                <a:srgbClr val="434343"/>
              </a:solidFill>
              <a:latin typeface="Open Sans"/>
              <a:ea typeface="Open Sans"/>
              <a:cs typeface="Open Sans"/>
              <a:sym typeface="Open Sans"/>
            </a:endParaRPr>
          </a:p>
        </p:txBody>
      </p:sp>
      <p:sp>
        <p:nvSpPr>
          <p:cNvPr id="2279" name="Google Shape;2279;g29e745b8efd_1_2764"/>
          <p:cNvSpPr txBox="1"/>
          <p:nvPr/>
        </p:nvSpPr>
        <p:spPr>
          <a:xfrm>
            <a:off x="7314375" y="6038650"/>
            <a:ext cx="3565800" cy="3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s-CO" sz="1600" u="none" cap="none" strike="noStrike">
                <a:solidFill>
                  <a:srgbClr val="434343"/>
                </a:solidFill>
                <a:latin typeface="Open Sans"/>
                <a:ea typeface="Open Sans"/>
                <a:cs typeface="Open Sans"/>
                <a:sym typeface="Open Sans"/>
              </a:rPr>
              <a:t>ARQUITECTURA DE SOLUCIÓN</a:t>
            </a:r>
            <a:endParaRPr b="1" i="0" sz="16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600"/>
              <a:buFont typeface="Arial"/>
              <a:buNone/>
            </a:pPr>
            <a:r>
              <a:t/>
            </a:r>
            <a:endParaRPr b="1" i="0" sz="1600" u="none" cap="none" strike="noStrike">
              <a:solidFill>
                <a:srgbClr val="434343"/>
              </a:solidFill>
              <a:latin typeface="Open Sans"/>
              <a:ea typeface="Open Sans"/>
              <a:cs typeface="Open Sans"/>
              <a:sym typeface="Open Sans"/>
            </a:endParaRPr>
          </a:p>
        </p:txBody>
      </p:sp>
      <p:sp>
        <p:nvSpPr>
          <p:cNvPr id="2280" name="Google Shape;2280;g29e745b8efd_1_2764"/>
          <p:cNvSpPr/>
          <p:nvPr/>
        </p:nvSpPr>
        <p:spPr>
          <a:xfrm>
            <a:off x="2357025" y="767600"/>
            <a:ext cx="3381301" cy="1974551"/>
          </a:xfrm>
          <a:custGeom>
            <a:rect b="b" l="l" r="r" t="t"/>
            <a:pathLst>
              <a:path extrusionOk="0" h="816" w="1756">
                <a:moveTo>
                  <a:pt x="1756" y="0"/>
                </a:moveTo>
                <a:lnTo>
                  <a:pt x="928" y="0"/>
                </a:lnTo>
                <a:lnTo>
                  <a:pt x="257" y="816"/>
                </a:lnTo>
                <a:lnTo>
                  <a:pt x="0" y="816"/>
                </a:lnTo>
              </a:path>
            </a:pathLst>
          </a:custGeom>
          <a:noFill/>
          <a:ln cap="rnd" cmpd="sng" w="111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81" name="Google Shape;2281;g29e745b8efd_1_2764"/>
          <p:cNvSpPr/>
          <p:nvPr/>
        </p:nvSpPr>
        <p:spPr>
          <a:xfrm>
            <a:off x="2253588" y="2627176"/>
            <a:ext cx="144600" cy="146100"/>
          </a:xfrm>
          <a:prstGeom prst="ellipse">
            <a:avLst/>
          </a:prstGeom>
          <a:solidFill>
            <a:srgbClr val="005F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82" name="Google Shape;2282;g29e745b8efd_1_2764"/>
          <p:cNvSpPr/>
          <p:nvPr/>
        </p:nvSpPr>
        <p:spPr>
          <a:xfrm>
            <a:off x="5606388" y="722176"/>
            <a:ext cx="144600" cy="146100"/>
          </a:xfrm>
          <a:prstGeom prst="ellipse">
            <a:avLst/>
          </a:prstGeom>
          <a:solidFill>
            <a:srgbClr val="005F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83" name="Google Shape;2283;g29e745b8efd_1_2764"/>
          <p:cNvSpPr/>
          <p:nvPr/>
        </p:nvSpPr>
        <p:spPr>
          <a:xfrm>
            <a:off x="5077750" y="177663"/>
            <a:ext cx="1081200" cy="1082700"/>
          </a:xfrm>
          <a:prstGeom prst="ellipse">
            <a:avLst/>
          </a:prstGeom>
          <a:solidFill>
            <a:srgbClr val="005F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84" name="Google Shape;2284;g29e745b8efd_1_2764"/>
          <p:cNvSpPr/>
          <p:nvPr/>
        </p:nvSpPr>
        <p:spPr>
          <a:xfrm>
            <a:off x="4948125" y="61863"/>
            <a:ext cx="1355700" cy="1355700"/>
          </a:xfrm>
          <a:prstGeom prst="ellipse">
            <a:avLst/>
          </a:prstGeom>
          <a:noFill/>
          <a:ln cap="rnd" cmpd="sng" w="111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
        <p:nvSpPr>
          <p:cNvPr id="2285" name="Google Shape;2285;g29e745b8efd_1_2764"/>
          <p:cNvSpPr txBox="1"/>
          <p:nvPr/>
        </p:nvSpPr>
        <p:spPr>
          <a:xfrm>
            <a:off x="6281634" y="562307"/>
            <a:ext cx="3942300" cy="563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1000"/>
              <a:buFont typeface="Arial"/>
              <a:buNone/>
            </a:pPr>
            <a:r>
              <a:rPr b="0" i="0" lang="es-CO" sz="1000" u="none" cap="none" strike="noStrike">
                <a:solidFill>
                  <a:srgbClr val="434343"/>
                </a:solidFill>
                <a:latin typeface="Open Sans"/>
                <a:ea typeface="Open Sans"/>
                <a:cs typeface="Open Sans"/>
                <a:sym typeface="Open Sans"/>
              </a:rPr>
              <a:t>actualización del backlog.</a:t>
            </a:r>
            <a:endParaRPr b="0" i="0" sz="1100" u="none" cap="none" strike="noStrike">
              <a:solidFill>
                <a:srgbClr val="434343"/>
              </a:solidFill>
              <a:latin typeface="Arial"/>
              <a:ea typeface="Arial"/>
              <a:cs typeface="Arial"/>
              <a:sym typeface="Arial"/>
            </a:endParaRPr>
          </a:p>
          <a:p>
            <a:pPr indent="0" lvl="0" marL="0" marR="0" rtl="0" algn="l">
              <a:lnSpc>
                <a:spcPct val="90000"/>
              </a:lnSpc>
              <a:spcBef>
                <a:spcPts val="1200"/>
              </a:spcBef>
              <a:spcAft>
                <a:spcPts val="0"/>
              </a:spcAft>
              <a:buClr>
                <a:srgbClr val="000000"/>
              </a:buClr>
              <a:buSzPts val="1200"/>
              <a:buFont typeface="Arial"/>
              <a:buNone/>
            </a:pPr>
            <a:r>
              <a:t/>
            </a:r>
            <a:endParaRPr b="0" i="0" sz="12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200"/>
              <a:buFont typeface="Arial"/>
              <a:buNone/>
            </a:pPr>
            <a:r>
              <a:t/>
            </a:r>
            <a:endParaRPr b="0" i="0" sz="1200" u="none" cap="none" strike="noStrike">
              <a:solidFill>
                <a:srgbClr val="434343"/>
              </a:solidFill>
              <a:latin typeface="Open Sans"/>
              <a:ea typeface="Open Sans"/>
              <a:cs typeface="Open Sans"/>
              <a:sym typeface="Open Sans"/>
            </a:endParaRPr>
          </a:p>
        </p:txBody>
      </p:sp>
      <p:sp>
        <p:nvSpPr>
          <p:cNvPr id="2286" name="Google Shape;2286;g29e745b8efd_1_2764"/>
          <p:cNvSpPr txBox="1"/>
          <p:nvPr/>
        </p:nvSpPr>
        <p:spPr>
          <a:xfrm>
            <a:off x="6281626" y="312325"/>
            <a:ext cx="3714300" cy="34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s-CO" sz="1600" u="none" cap="none" strike="noStrike">
                <a:solidFill>
                  <a:srgbClr val="434343"/>
                </a:solidFill>
                <a:latin typeface="Open Sans"/>
                <a:ea typeface="Open Sans"/>
                <a:cs typeface="Open Sans"/>
                <a:sym typeface="Open Sans"/>
              </a:rPr>
              <a:t>BACKLOG</a:t>
            </a:r>
            <a:endParaRPr b="1" i="0" sz="1600" u="none" cap="none" strike="noStrike">
              <a:solidFill>
                <a:srgbClr val="434343"/>
              </a:solidFill>
              <a:latin typeface="Open Sans"/>
              <a:ea typeface="Open Sans"/>
              <a:cs typeface="Open Sans"/>
              <a:sym typeface="Open Sans"/>
            </a:endParaRPr>
          </a:p>
          <a:p>
            <a:pPr indent="0" lvl="0" marL="0" marR="0" rtl="0" algn="l">
              <a:lnSpc>
                <a:spcPct val="90000"/>
              </a:lnSpc>
              <a:spcBef>
                <a:spcPts val="1000"/>
              </a:spcBef>
              <a:spcAft>
                <a:spcPts val="0"/>
              </a:spcAft>
              <a:buClr>
                <a:srgbClr val="000000"/>
              </a:buClr>
              <a:buSzPts val="1600"/>
              <a:buFont typeface="Arial"/>
              <a:buNone/>
            </a:pPr>
            <a:r>
              <a:t/>
            </a:r>
            <a:endParaRPr b="1" i="0" sz="1600" u="none" cap="none" strike="noStrike">
              <a:solidFill>
                <a:srgbClr val="434343"/>
              </a:solidFill>
              <a:latin typeface="Open Sans"/>
              <a:ea typeface="Open Sans"/>
              <a:cs typeface="Open Sans"/>
              <a:sym typeface="Open Sans"/>
            </a:endParaRPr>
          </a:p>
        </p:txBody>
      </p:sp>
      <p:sp>
        <p:nvSpPr>
          <p:cNvPr id="2287" name="Google Shape;2287;g29e745b8efd_1_2764"/>
          <p:cNvSpPr/>
          <p:nvPr/>
        </p:nvSpPr>
        <p:spPr>
          <a:xfrm>
            <a:off x="4299875" y="694362"/>
            <a:ext cx="144600" cy="146100"/>
          </a:xfrm>
          <a:prstGeom prst="ellipse">
            <a:avLst/>
          </a:prstGeom>
          <a:solidFill>
            <a:srgbClr val="005F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1" name="Shape 2291"/>
        <p:cNvGrpSpPr/>
        <p:nvPr/>
      </p:nvGrpSpPr>
      <p:grpSpPr>
        <a:xfrm>
          <a:off x="0" y="0"/>
          <a:ext cx="0" cy="0"/>
          <a:chOff x="0" y="0"/>
          <a:chExt cx="0" cy="0"/>
        </a:xfrm>
      </p:grpSpPr>
      <p:sp>
        <p:nvSpPr>
          <p:cNvPr id="2292" name="Google Shape;2292;g29e745b8efd_1_2952"/>
          <p:cNvSpPr txBox="1"/>
          <p:nvPr/>
        </p:nvSpPr>
        <p:spPr>
          <a:xfrm>
            <a:off x="0" y="5621479"/>
            <a:ext cx="12192000" cy="784800"/>
          </a:xfrm>
          <a:prstGeom prst="rect">
            <a:avLst/>
          </a:prstGeom>
          <a:solidFill>
            <a:schemeClr val="dk1">
              <a:alpha val="63137"/>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Casos reales</a:t>
            </a:r>
            <a:endParaRPr b="0" i="0" sz="4300" u="none" cap="none" strike="noStrike">
              <a:solidFill>
                <a:srgbClr val="000000"/>
              </a:solidFill>
              <a:latin typeface="Arial"/>
              <a:ea typeface="Arial"/>
              <a:cs typeface="Arial"/>
              <a:sym typeface="Arial"/>
            </a:endParaRPr>
          </a:p>
        </p:txBody>
      </p:sp>
      <p:pic>
        <p:nvPicPr>
          <p:cNvPr id="2293" name="Google Shape;2293;g29e745b8efd_1_2952"/>
          <p:cNvPicPr preferRelativeResize="0"/>
          <p:nvPr/>
        </p:nvPicPr>
        <p:blipFill rotWithShape="1">
          <a:blip r:embed="rId4">
            <a:alphaModFix/>
          </a:blip>
          <a:srcRect b="0" l="0" r="0" t="0"/>
          <a:stretch/>
        </p:blipFill>
        <p:spPr>
          <a:xfrm>
            <a:off x="545275" y="5847951"/>
            <a:ext cx="1639785" cy="326701"/>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g29e745b8efd_1_29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pic>
        <p:nvPicPr>
          <p:cNvPr id="2300" name="Google Shape;2300;g29e745b8efd_1_2957"/>
          <p:cNvPicPr preferRelativeResize="0"/>
          <p:nvPr/>
        </p:nvPicPr>
        <p:blipFill rotWithShape="1">
          <a:blip r:embed="rId3">
            <a:alphaModFix/>
          </a:blip>
          <a:srcRect b="0" l="0" r="0" t="0"/>
          <a:stretch/>
        </p:blipFill>
        <p:spPr>
          <a:xfrm>
            <a:off x="3121875" y="454875"/>
            <a:ext cx="5948250" cy="59482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g29e745b8efd_1_2963"/>
          <p:cNvSpPr/>
          <p:nvPr/>
        </p:nvSpPr>
        <p:spPr>
          <a:xfrm>
            <a:off x="-114300" y="-133350"/>
            <a:ext cx="12306300" cy="7086600"/>
          </a:xfrm>
          <a:prstGeom prst="rect">
            <a:avLst/>
          </a:prstGeom>
          <a:solidFill>
            <a:srgbClr val="EAD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g29e745b8efd_1_2963"/>
          <p:cNvSpPr txBox="1"/>
          <p:nvPr/>
        </p:nvSpPr>
        <p:spPr>
          <a:xfrm>
            <a:off x="869550" y="2486400"/>
            <a:ext cx="103386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800"/>
              <a:buFont typeface="Arial"/>
              <a:buNone/>
            </a:pPr>
            <a:r>
              <a:rPr b="1" i="1" lang="es-CO" sz="3000" u="none" cap="none" strike="noStrike">
                <a:solidFill>
                  <a:srgbClr val="888888"/>
                </a:solidFill>
                <a:latin typeface="Roboto"/>
                <a:ea typeface="Roboto"/>
                <a:cs typeface="Roboto"/>
                <a:sym typeface="Roboto"/>
              </a:rPr>
              <a:t>“Este marco de trabajo proporciona una guía y técnicas/herramientas para su ejecución y así facilitar la entrega de valor al negocio en el menor tiempo posible”. </a:t>
            </a:r>
            <a:endParaRPr b="1" i="1" sz="3000" u="none" cap="none" strike="noStrike">
              <a:solidFill>
                <a:srgbClr val="888888"/>
              </a:solidFill>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g29e745b8efd_1_2969"/>
          <p:cNvSpPr/>
          <p:nvPr/>
        </p:nvSpPr>
        <p:spPr>
          <a:xfrm>
            <a:off x="-114300" y="-133350"/>
            <a:ext cx="12306300" cy="7086600"/>
          </a:xfrm>
          <a:prstGeom prst="rect">
            <a:avLst/>
          </a:prstGeom>
          <a:solidFill>
            <a:srgbClr val="B5E1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g29e745b8efd_1_2969"/>
          <p:cNvSpPr txBox="1"/>
          <p:nvPr/>
        </p:nvSpPr>
        <p:spPr>
          <a:xfrm>
            <a:off x="869550" y="2297700"/>
            <a:ext cx="10338600" cy="2262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800"/>
              <a:buFont typeface="Arial"/>
              <a:buNone/>
            </a:pPr>
            <a:r>
              <a:rPr b="1" i="1" lang="es-CO" sz="3000" u="none" cap="none" strike="noStrike">
                <a:solidFill>
                  <a:srgbClr val="888888"/>
                </a:solidFill>
                <a:latin typeface="Roboto"/>
                <a:ea typeface="Roboto"/>
                <a:cs typeface="Roboto"/>
                <a:sym typeface="Roboto"/>
              </a:rPr>
              <a:t>“Dado el nivel de madurez de la organización y de la naturaleza del trabajo a realizar es importante que el equipo de trabajo esté preparado para realizar cualquier configuración que mejore su forma de trabajar y permita lograr los objetivos planteados”</a:t>
            </a:r>
            <a:r>
              <a:rPr b="1" i="1" lang="es-CO" sz="1800" u="none" cap="none" strike="noStrike">
                <a:solidFill>
                  <a:srgbClr val="434343"/>
                </a:solidFill>
                <a:latin typeface="Roboto"/>
                <a:ea typeface="Roboto"/>
                <a:cs typeface="Roboto"/>
                <a:sym typeface="Roboto"/>
              </a:rPr>
              <a:t>.</a:t>
            </a:r>
            <a:endParaRPr b="1" i="1" sz="3000" u="none" cap="none" strike="noStrike">
              <a:solidFill>
                <a:srgbClr val="888888"/>
              </a:solidFill>
              <a:latin typeface="Roboto"/>
              <a:ea typeface="Roboto"/>
              <a:cs typeface="Roboto"/>
              <a:sym typeface="Robo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pic>
        <p:nvPicPr>
          <p:cNvPr id="2319" name="Google Shape;2319;gf5fade0f96_0_1135"/>
          <p:cNvPicPr preferRelativeResize="0"/>
          <p:nvPr>
            <p:ph idx="2" type="pic"/>
          </p:nvPr>
        </p:nvPicPr>
        <p:blipFill rotWithShape="1">
          <a:blip r:embed="rId3">
            <a:alphaModFix/>
          </a:blip>
          <a:srcRect b="0" l="0" r="0" t="0"/>
          <a:stretch/>
        </p:blipFill>
        <p:spPr>
          <a:xfrm>
            <a:off x="0" y="0"/>
            <a:ext cx="12192000" cy="6858002"/>
          </a:xfrm>
          <a:prstGeom prst="rect">
            <a:avLst/>
          </a:prstGeom>
          <a:noFill/>
          <a:ln>
            <a:noFill/>
          </a:ln>
        </p:spPr>
      </p:pic>
      <p:sp>
        <p:nvSpPr>
          <p:cNvPr id="2320" name="Google Shape;2320;gf5fade0f96_0_1135"/>
          <p:cNvSpPr/>
          <p:nvPr/>
        </p:nvSpPr>
        <p:spPr>
          <a:xfrm>
            <a:off x="-1" y="0"/>
            <a:ext cx="12192000" cy="6858000"/>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21" name="Google Shape;2321;gf5fade0f96_0_1135"/>
          <p:cNvPicPr preferRelativeResize="0"/>
          <p:nvPr/>
        </p:nvPicPr>
        <p:blipFill rotWithShape="1">
          <a:blip r:embed="rId4">
            <a:alphaModFix/>
          </a:blip>
          <a:srcRect b="0" l="0" r="0" t="0"/>
          <a:stretch/>
        </p:blipFill>
        <p:spPr>
          <a:xfrm>
            <a:off x="4445761" y="2548379"/>
            <a:ext cx="3300475" cy="1761240"/>
          </a:xfrm>
          <a:prstGeom prst="rect">
            <a:avLst/>
          </a:prstGeom>
          <a:noFill/>
          <a:ln>
            <a:noFill/>
          </a:ln>
        </p:spPr>
      </p:pic>
      <p:sp>
        <p:nvSpPr>
          <p:cNvPr id="2322" name="Google Shape;2322;gf5fade0f96_0_1135"/>
          <p:cNvSpPr txBox="1"/>
          <p:nvPr/>
        </p:nvSpPr>
        <p:spPr>
          <a:xfrm>
            <a:off x="852950" y="4498250"/>
            <a:ext cx="10338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3200"/>
              <a:buFont typeface="Arial"/>
              <a:buNone/>
            </a:pPr>
            <a:r>
              <a:rPr b="1" i="0" lang="es-CO" sz="3200" u="none" cap="none" strike="noStrike">
                <a:solidFill>
                  <a:schemeClr val="lt1"/>
                </a:solidFill>
                <a:latin typeface="Roboto Black"/>
                <a:ea typeface="Roboto Black"/>
                <a:cs typeface="Roboto Black"/>
                <a:sym typeface="Roboto Black"/>
              </a:rPr>
              <a:t>GRACIAS</a:t>
            </a:r>
            <a:endParaRPr b="0" i="0" sz="1900" u="none" cap="none" strike="noStrike">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pic>
        <p:nvPicPr>
          <p:cNvPr id="275" name="Google Shape;275;g29e745b8efd_1_221"/>
          <p:cNvPicPr preferRelativeResize="0"/>
          <p:nvPr/>
        </p:nvPicPr>
        <p:blipFill rotWithShape="1">
          <a:blip r:embed="rId3">
            <a:alphaModFix/>
          </a:blip>
          <a:srcRect b="0" l="0" r="0" t="0"/>
          <a:stretch/>
        </p:blipFill>
        <p:spPr>
          <a:xfrm>
            <a:off x="203200" y="1307132"/>
            <a:ext cx="11785600" cy="4431386"/>
          </a:xfrm>
          <a:prstGeom prst="rect">
            <a:avLst/>
          </a:prstGeom>
          <a:noFill/>
          <a:ln>
            <a:noFill/>
          </a:ln>
        </p:spPr>
      </p:pic>
      <p:pic>
        <p:nvPicPr>
          <p:cNvPr id="276" name="Google Shape;276;g29e745b8efd_1_221"/>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277" name="Google Shape;277;g29e745b8efd_1_22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78" name="Google Shape;278;g29e745b8efd_1_221"/>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Cascada vs Agile</a:t>
            </a:r>
            <a:endParaRPr b="0" i="0" sz="4000" u="none" cap="none" strike="noStrike">
              <a:solidFill>
                <a:srgbClr val="377AF4"/>
              </a:solidFill>
              <a:latin typeface="Roboto"/>
              <a:ea typeface="Roboto"/>
              <a:cs typeface="Roboto"/>
              <a:sym typeface="Roboto"/>
            </a:endParaRPr>
          </a:p>
        </p:txBody>
      </p:sp>
      <p:pic>
        <p:nvPicPr>
          <p:cNvPr id="279" name="Google Shape;279;g29e745b8efd_1_221"/>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pic>
        <p:nvPicPr>
          <p:cNvPr id="284" name="Google Shape;284;g29e745b8efd_1_229"/>
          <p:cNvPicPr preferRelativeResize="0"/>
          <p:nvPr/>
        </p:nvPicPr>
        <p:blipFill rotWithShape="1">
          <a:blip r:embed="rId3">
            <a:alphaModFix/>
          </a:blip>
          <a:srcRect b="0" l="0" r="0" t="0"/>
          <a:stretch/>
        </p:blipFill>
        <p:spPr>
          <a:xfrm>
            <a:off x="1374567" y="1360055"/>
            <a:ext cx="9155135" cy="4492201"/>
          </a:xfrm>
          <a:prstGeom prst="rect">
            <a:avLst/>
          </a:prstGeom>
          <a:noFill/>
          <a:ln>
            <a:noFill/>
          </a:ln>
        </p:spPr>
      </p:pic>
      <p:pic>
        <p:nvPicPr>
          <p:cNvPr id="285" name="Google Shape;285;g29e745b8efd_1_229"/>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286" name="Google Shape;286;g29e745b8efd_1_229"/>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87" name="Google Shape;287;g29e745b8efd_1_229"/>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Diferencias Agile vs Cascada</a:t>
            </a:r>
            <a:endParaRPr b="0" i="0" sz="4000" u="none" cap="none" strike="noStrike">
              <a:solidFill>
                <a:srgbClr val="377AF4"/>
              </a:solidFill>
              <a:latin typeface="Roboto"/>
              <a:ea typeface="Roboto"/>
              <a:cs typeface="Roboto"/>
              <a:sym typeface="Roboto"/>
            </a:endParaRPr>
          </a:p>
        </p:txBody>
      </p:sp>
      <p:pic>
        <p:nvPicPr>
          <p:cNvPr id="288" name="Google Shape;288;g29e745b8efd_1_229"/>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g29e745b8efd_1_237"/>
          <p:cNvSpPr txBox="1"/>
          <p:nvPr/>
        </p:nvSpPr>
        <p:spPr>
          <a:xfrm>
            <a:off x="1088653" y="1187555"/>
            <a:ext cx="9807600" cy="1945500"/>
          </a:xfrm>
          <a:prstGeom prst="rect">
            <a:avLst/>
          </a:prstGeom>
          <a:noFill/>
          <a:ln>
            <a:noFill/>
          </a:ln>
        </p:spPr>
        <p:txBody>
          <a:bodyPr anchorCtr="0" anchor="t" bIns="121900" lIns="121900" spcFirstLastPara="1" rIns="121900" wrap="square" tIns="121900">
            <a:spAutoFit/>
          </a:bodyPr>
          <a:lstStyle/>
          <a:p>
            <a:pPr indent="0" lvl="0" marL="0" marR="0" rtl="0" algn="ctr">
              <a:lnSpc>
                <a:spcPct val="90000"/>
              </a:lnSpc>
              <a:spcBef>
                <a:spcPts val="0"/>
              </a:spcBef>
              <a:spcAft>
                <a:spcPts val="0"/>
              </a:spcAft>
              <a:buClr>
                <a:schemeClr val="dk1"/>
              </a:buClr>
              <a:buSzPts val="3500"/>
              <a:buFont typeface="Arial"/>
              <a:buNone/>
            </a:pPr>
            <a:r>
              <a:rPr b="0" i="0" lang="es-CO" sz="2400" u="none" cap="none" strike="noStrike">
                <a:solidFill>
                  <a:srgbClr val="434343"/>
                </a:solidFill>
                <a:latin typeface="Roboto"/>
                <a:ea typeface="Roboto"/>
                <a:cs typeface="Roboto"/>
                <a:sym typeface="Roboto"/>
              </a:rPr>
              <a:t>El proceso de traducir la visión y la estrategia del negocio en un cambio organizacional eficaz mediante la creación, comunicación y mejora de los principios y modelos clave que describen el estado  futuro de la organización y habilitan su evolución. - </a:t>
            </a:r>
            <a:r>
              <a:rPr b="0" i="1" lang="es-CO" sz="2400" u="none" cap="none" strike="noStrike">
                <a:solidFill>
                  <a:srgbClr val="434343"/>
                </a:solidFill>
                <a:latin typeface="Roboto"/>
                <a:ea typeface="Roboto"/>
                <a:cs typeface="Roboto"/>
                <a:sym typeface="Roboto"/>
              </a:rPr>
              <a:t>Gartner.</a:t>
            </a:r>
            <a:endParaRPr b="0" i="0" sz="2400" u="none" cap="none" strike="noStrike">
              <a:solidFill>
                <a:srgbClr val="43434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434343"/>
              </a:solidFill>
              <a:latin typeface="Roboto"/>
              <a:ea typeface="Roboto"/>
              <a:cs typeface="Roboto"/>
              <a:sym typeface="Roboto"/>
            </a:endParaRPr>
          </a:p>
        </p:txBody>
      </p:sp>
      <p:sp>
        <p:nvSpPr>
          <p:cNvPr id="294" name="Google Shape;294;g29e745b8efd_1_237"/>
          <p:cNvSpPr txBox="1"/>
          <p:nvPr/>
        </p:nvSpPr>
        <p:spPr>
          <a:xfrm>
            <a:off x="4009933" y="4706063"/>
            <a:ext cx="1706400" cy="615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06595"/>
                </a:solidFill>
                <a:latin typeface="Calibri"/>
                <a:ea typeface="Calibri"/>
                <a:cs typeface="Calibri"/>
                <a:sym typeface="Calibri"/>
              </a:rPr>
              <a:t>Personas</a:t>
            </a:r>
            <a:endParaRPr b="0" i="0" sz="400" u="none" cap="none" strike="noStrike">
              <a:solidFill>
                <a:srgbClr val="006595"/>
              </a:solidFill>
              <a:latin typeface="Arial"/>
              <a:ea typeface="Arial"/>
              <a:cs typeface="Arial"/>
              <a:sym typeface="Arial"/>
            </a:endParaRPr>
          </a:p>
        </p:txBody>
      </p:sp>
      <p:sp>
        <p:nvSpPr>
          <p:cNvPr id="295" name="Google Shape;295;g29e745b8efd_1_237"/>
          <p:cNvSpPr txBox="1"/>
          <p:nvPr/>
        </p:nvSpPr>
        <p:spPr>
          <a:xfrm>
            <a:off x="5777096" y="4527893"/>
            <a:ext cx="1871700" cy="679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3300"/>
              <a:buFont typeface="Arial"/>
              <a:buNone/>
            </a:pPr>
            <a:r>
              <a:rPr b="1" i="0" lang="es-CO" sz="3300" u="none" cap="none" strike="noStrike">
                <a:solidFill>
                  <a:srgbClr val="006595"/>
                </a:solidFill>
                <a:latin typeface="Calibri"/>
                <a:ea typeface="Calibri"/>
                <a:cs typeface="Calibri"/>
                <a:sym typeface="Calibri"/>
              </a:rPr>
              <a:t>Procesos</a:t>
            </a:r>
            <a:endParaRPr b="0" i="0" sz="400" u="none" cap="none" strike="noStrike">
              <a:solidFill>
                <a:srgbClr val="006595"/>
              </a:solidFill>
              <a:latin typeface="Arial"/>
              <a:ea typeface="Arial"/>
              <a:cs typeface="Arial"/>
              <a:sym typeface="Arial"/>
            </a:endParaRPr>
          </a:p>
        </p:txBody>
      </p:sp>
      <p:sp>
        <p:nvSpPr>
          <p:cNvPr id="296" name="Google Shape;296;g29e745b8efd_1_237"/>
          <p:cNvSpPr txBox="1"/>
          <p:nvPr/>
        </p:nvSpPr>
        <p:spPr>
          <a:xfrm>
            <a:off x="3286700" y="3551168"/>
            <a:ext cx="4918800" cy="679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3300"/>
              <a:buFont typeface="Arial"/>
              <a:buNone/>
            </a:pPr>
            <a:r>
              <a:rPr b="1" i="0" lang="es-CO" sz="3300" u="none" cap="none" strike="noStrike">
                <a:solidFill>
                  <a:srgbClr val="006595"/>
                </a:solidFill>
                <a:latin typeface="Calibri"/>
                <a:ea typeface="Calibri"/>
                <a:cs typeface="Calibri"/>
                <a:sym typeface="Calibri"/>
              </a:rPr>
              <a:t>Información y tecnología</a:t>
            </a:r>
            <a:endParaRPr b="0" i="0" sz="400" u="none" cap="none" strike="noStrike">
              <a:solidFill>
                <a:srgbClr val="006595"/>
              </a:solidFill>
              <a:latin typeface="Arial"/>
              <a:ea typeface="Arial"/>
              <a:cs typeface="Arial"/>
              <a:sym typeface="Arial"/>
            </a:endParaRPr>
          </a:p>
        </p:txBody>
      </p:sp>
      <p:sp>
        <p:nvSpPr>
          <p:cNvPr id="297" name="Google Shape;297;g29e745b8efd_1_237"/>
          <p:cNvSpPr txBox="1"/>
          <p:nvPr/>
        </p:nvSpPr>
        <p:spPr>
          <a:xfrm>
            <a:off x="3286700" y="4135904"/>
            <a:ext cx="3254100" cy="615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06595"/>
                </a:solidFill>
                <a:latin typeface="Calibri"/>
                <a:ea typeface="Calibri"/>
                <a:cs typeface="Calibri"/>
                <a:sym typeface="Calibri"/>
              </a:rPr>
              <a:t>Ambiente externo</a:t>
            </a:r>
            <a:endParaRPr b="0" i="0" sz="400" u="none" cap="none" strike="noStrike">
              <a:solidFill>
                <a:srgbClr val="006595"/>
              </a:solidFill>
              <a:latin typeface="Arial"/>
              <a:ea typeface="Arial"/>
              <a:cs typeface="Arial"/>
              <a:sym typeface="Arial"/>
            </a:endParaRPr>
          </a:p>
        </p:txBody>
      </p:sp>
      <p:sp>
        <p:nvSpPr>
          <p:cNvPr id="298" name="Google Shape;298;g29e745b8efd_1_237"/>
          <p:cNvSpPr txBox="1"/>
          <p:nvPr/>
        </p:nvSpPr>
        <p:spPr>
          <a:xfrm rot="-5400000">
            <a:off x="7445118" y="3577470"/>
            <a:ext cx="2408400" cy="13791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7F7F7F"/>
                </a:solidFill>
                <a:latin typeface="Calibri"/>
                <a:ea typeface="Calibri"/>
                <a:cs typeface="Calibri"/>
                <a:sym typeface="Calibri"/>
              </a:rPr>
              <a:t>y las relaciones entre sí</a:t>
            </a:r>
            <a:endParaRPr b="0" i="0" sz="400" u="none" cap="none" strike="noStrike">
              <a:solidFill>
                <a:srgbClr val="000000"/>
              </a:solidFill>
              <a:latin typeface="Arial"/>
              <a:ea typeface="Arial"/>
              <a:cs typeface="Arial"/>
              <a:sym typeface="Arial"/>
            </a:endParaRPr>
          </a:p>
        </p:txBody>
      </p:sp>
      <p:sp>
        <p:nvSpPr>
          <p:cNvPr id="299" name="Google Shape;299;g29e745b8efd_1_237"/>
          <p:cNvSpPr txBox="1"/>
          <p:nvPr/>
        </p:nvSpPr>
        <p:spPr>
          <a:xfrm>
            <a:off x="5242800" y="5231057"/>
            <a:ext cx="1706400" cy="388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06595"/>
                </a:solidFill>
                <a:latin typeface="Calibri"/>
                <a:ea typeface="Calibri"/>
                <a:cs typeface="Calibri"/>
                <a:sym typeface="Calibri"/>
              </a:rPr>
              <a:t>Alcance</a:t>
            </a:r>
            <a:endParaRPr b="1" i="0" sz="2800" u="none" cap="none" strike="noStrike">
              <a:solidFill>
                <a:srgbClr val="006595"/>
              </a:solidFill>
              <a:latin typeface="Calibri"/>
              <a:ea typeface="Calibri"/>
              <a:cs typeface="Calibri"/>
              <a:sym typeface="Calibri"/>
            </a:endParaRPr>
          </a:p>
        </p:txBody>
      </p:sp>
      <p:pic>
        <p:nvPicPr>
          <p:cNvPr id="300" name="Google Shape;300;g29e745b8efd_1_237"/>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301" name="Google Shape;301;g29e745b8efd_1_23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302" name="Google Shape;302;g29e745b8efd_1_23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¿Qué es Arquitectura Empresarial?</a:t>
            </a:r>
            <a:endParaRPr b="0" i="0" sz="4000" u="none" cap="none" strike="noStrike">
              <a:solidFill>
                <a:srgbClr val="377AF4"/>
              </a:solidFill>
              <a:latin typeface="Roboto"/>
              <a:ea typeface="Roboto"/>
              <a:cs typeface="Roboto"/>
              <a:sym typeface="Roboto"/>
            </a:endParaRPr>
          </a:p>
        </p:txBody>
      </p:sp>
      <p:pic>
        <p:nvPicPr>
          <p:cNvPr id="303" name="Google Shape;303;g29e745b8efd_1_237"/>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g29e745b8efd_1_251"/>
          <p:cNvSpPr txBox="1"/>
          <p:nvPr/>
        </p:nvSpPr>
        <p:spPr>
          <a:xfrm>
            <a:off x="310833" y="1056023"/>
            <a:ext cx="4738500" cy="5479800"/>
          </a:xfrm>
          <a:prstGeom prst="rect">
            <a:avLst/>
          </a:prstGeom>
          <a:noFill/>
          <a:ln>
            <a:noFill/>
          </a:ln>
        </p:spPr>
        <p:txBody>
          <a:bodyPr anchorCtr="0" anchor="t" bIns="121900" lIns="121900" spcFirstLastPara="1" rIns="121900" wrap="square" tIns="121900">
            <a:spAutoFit/>
          </a:bodyPr>
          <a:lstStyle/>
          <a:p>
            <a:pPr indent="-381000" lvl="0" marL="609600" marR="0" rtl="0" algn="l">
              <a:lnSpc>
                <a:spcPct val="100000"/>
              </a:lnSpc>
              <a:spcBef>
                <a:spcPts val="0"/>
              </a:spcBef>
              <a:spcAft>
                <a:spcPts val="0"/>
              </a:spcAft>
              <a:buClr>
                <a:srgbClr val="434343"/>
              </a:buClr>
              <a:buSzPts val="1200"/>
              <a:buFont typeface="Arial"/>
              <a:buChar char="●"/>
            </a:pPr>
            <a:r>
              <a:rPr b="0" i="0" lang="es-CO" sz="2000" u="none" cap="none" strike="noStrike">
                <a:solidFill>
                  <a:srgbClr val="434343"/>
                </a:solidFill>
                <a:latin typeface="Roboto"/>
                <a:ea typeface="Roboto"/>
                <a:cs typeface="Roboto"/>
                <a:sym typeface="Roboto"/>
              </a:rPr>
              <a:t>Nos permite </a:t>
            </a:r>
            <a:r>
              <a:rPr b="1" i="0" lang="es-CO" sz="2000" u="none" cap="none" strike="noStrike">
                <a:solidFill>
                  <a:srgbClr val="006595"/>
                </a:solidFill>
                <a:latin typeface="Roboto"/>
                <a:ea typeface="Roboto"/>
                <a:cs typeface="Roboto"/>
                <a:sym typeface="Roboto"/>
              </a:rPr>
              <a:t>alinear</a:t>
            </a:r>
            <a:r>
              <a:rPr b="0" i="0" lang="es-CO" sz="2000" u="none" cap="none" strike="noStrike">
                <a:solidFill>
                  <a:srgbClr val="434343"/>
                </a:solidFill>
                <a:latin typeface="Roboto"/>
                <a:ea typeface="Roboto"/>
                <a:cs typeface="Roboto"/>
                <a:sym typeface="Roboto"/>
              </a:rPr>
              <a:t> la arquitectura estratégica de negocios y la arquitectura de TI en una sola vista.</a:t>
            </a:r>
            <a:endParaRPr b="0" i="0" sz="2000" u="none" cap="none" strike="noStrike">
              <a:solidFill>
                <a:srgbClr val="434343"/>
              </a:solidFill>
              <a:latin typeface="Roboto"/>
              <a:ea typeface="Roboto"/>
              <a:cs typeface="Roboto"/>
              <a:sym typeface="Roboto"/>
            </a:endParaRPr>
          </a:p>
          <a:p>
            <a:pPr indent="-381000" lvl="0" marL="609600" marR="0" rtl="0" algn="l">
              <a:lnSpc>
                <a:spcPct val="100000"/>
              </a:lnSpc>
              <a:spcBef>
                <a:spcPts val="0"/>
              </a:spcBef>
              <a:spcAft>
                <a:spcPts val="0"/>
              </a:spcAft>
              <a:buClr>
                <a:srgbClr val="434343"/>
              </a:buClr>
              <a:buSzPts val="1200"/>
              <a:buFont typeface="Arial"/>
              <a:buChar char="●"/>
            </a:pPr>
            <a:r>
              <a:rPr b="0" i="0" lang="es-CO" sz="2000" u="none" cap="none" strike="noStrike">
                <a:solidFill>
                  <a:srgbClr val="434343"/>
                </a:solidFill>
                <a:latin typeface="Roboto"/>
                <a:ea typeface="Roboto"/>
                <a:cs typeface="Roboto"/>
                <a:sym typeface="Roboto"/>
              </a:rPr>
              <a:t>Se</a:t>
            </a:r>
            <a:r>
              <a:rPr b="0" i="0" lang="es-CO" sz="2000" u="none" cap="none" strike="noStrike">
                <a:solidFill>
                  <a:srgbClr val="006595"/>
                </a:solidFill>
                <a:latin typeface="Roboto"/>
                <a:ea typeface="Roboto"/>
                <a:cs typeface="Roboto"/>
                <a:sym typeface="Roboto"/>
              </a:rPr>
              <a:t> </a:t>
            </a:r>
            <a:r>
              <a:rPr b="1" i="0" lang="es-CO" sz="2000" u="none" cap="none" strike="noStrike">
                <a:solidFill>
                  <a:srgbClr val="006595"/>
                </a:solidFill>
                <a:latin typeface="Roboto"/>
                <a:ea typeface="Roboto"/>
                <a:cs typeface="Roboto"/>
                <a:sym typeface="Roboto"/>
              </a:rPr>
              <a:t>enriquece</a:t>
            </a:r>
            <a:r>
              <a:rPr b="0" i="0" lang="es-CO" sz="2000" u="none" cap="none" strike="noStrike">
                <a:solidFill>
                  <a:srgbClr val="006595"/>
                </a:solidFill>
                <a:latin typeface="Roboto"/>
                <a:ea typeface="Roboto"/>
                <a:cs typeface="Roboto"/>
                <a:sym typeface="Roboto"/>
              </a:rPr>
              <a:t> </a:t>
            </a:r>
            <a:r>
              <a:rPr b="0" i="0" lang="es-CO" sz="2000" u="none" cap="none" strike="noStrike">
                <a:solidFill>
                  <a:srgbClr val="434343"/>
                </a:solidFill>
                <a:latin typeface="Roboto"/>
                <a:ea typeface="Roboto"/>
                <a:cs typeface="Roboto"/>
                <a:sym typeface="Roboto"/>
              </a:rPr>
              <a:t>la visión clásica de modelado de procesos a través de la adición de dos conceptos: HUs y Modelado Bidimensional de procesos.</a:t>
            </a:r>
            <a:endParaRPr b="0" i="0" sz="2000" u="none" cap="none" strike="noStrike">
              <a:solidFill>
                <a:srgbClr val="434343"/>
              </a:solidFill>
              <a:latin typeface="Roboto"/>
              <a:ea typeface="Roboto"/>
              <a:cs typeface="Roboto"/>
              <a:sym typeface="Roboto"/>
            </a:endParaRPr>
          </a:p>
          <a:p>
            <a:pPr indent="-381000" lvl="0" marL="609600" marR="0" rtl="0" algn="l">
              <a:lnSpc>
                <a:spcPct val="100000"/>
              </a:lnSpc>
              <a:spcBef>
                <a:spcPts val="0"/>
              </a:spcBef>
              <a:spcAft>
                <a:spcPts val="0"/>
              </a:spcAft>
              <a:buClr>
                <a:srgbClr val="434343"/>
              </a:buClr>
              <a:buSzPts val="1200"/>
              <a:buFont typeface="Arial"/>
              <a:buChar char="●"/>
            </a:pPr>
            <a:r>
              <a:rPr b="0" i="0" lang="es-CO" sz="2000" u="none" cap="none" strike="noStrike">
                <a:solidFill>
                  <a:srgbClr val="434343"/>
                </a:solidFill>
                <a:latin typeface="Roboto"/>
                <a:ea typeface="Roboto"/>
                <a:cs typeface="Roboto"/>
                <a:sym typeface="Roboto"/>
              </a:rPr>
              <a:t>Como enlace, </a:t>
            </a:r>
            <a:r>
              <a:rPr b="1" i="0" lang="es-CO" sz="2000" u="none" cap="none" strike="noStrike">
                <a:solidFill>
                  <a:srgbClr val="006595"/>
                </a:solidFill>
                <a:latin typeface="Roboto"/>
                <a:ea typeface="Roboto"/>
                <a:cs typeface="Roboto"/>
                <a:sym typeface="Roboto"/>
              </a:rPr>
              <a:t>se desacopla</a:t>
            </a:r>
            <a:r>
              <a:rPr b="0" i="0" lang="es-CO" sz="2000" u="none" cap="none" strike="noStrike">
                <a:solidFill>
                  <a:srgbClr val="006595"/>
                </a:solidFill>
                <a:latin typeface="Roboto"/>
                <a:ea typeface="Roboto"/>
                <a:cs typeface="Roboto"/>
                <a:sym typeface="Roboto"/>
              </a:rPr>
              <a:t> </a:t>
            </a:r>
            <a:r>
              <a:rPr b="0" i="0" lang="es-CO" sz="2000" u="none" cap="none" strike="noStrike">
                <a:solidFill>
                  <a:srgbClr val="434343"/>
                </a:solidFill>
                <a:latin typeface="Roboto"/>
                <a:ea typeface="Roboto"/>
                <a:cs typeface="Roboto"/>
                <a:sym typeface="Roboto"/>
              </a:rPr>
              <a:t>la visión de negocio considerando los elementos tecnológicos necesarios</a:t>
            </a:r>
            <a:endParaRPr b="0" i="0" sz="2000" u="none" cap="none" strike="noStrike">
              <a:solidFill>
                <a:srgbClr val="434343"/>
              </a:solidFill>
              <a:latin typeface="Roboto"/>
              <a:ea typeface="Roboto"/>
              <a:cs typeface="Roboto"/>
              <a:sym typeface="Roboto"/>
            </a:endParaRPr>
          </a:p>
          <a:p>
            <a:pPr indent="-381000" lvl="0" marL="609600" marR="0" rtl="0" algn="l">
              <a:lnSpc>
                <a:spcPct val="100000"/>
              </a:lnSpc>
              <a:spcBef>
                <a:spcPts val="0"/>
              </a:spcBef>
              <a:spcAft>
                <a:spcPts val="0"/>
              </a:spcAft>
              <a:buClr>
                <a:srgbClr val="434343"/>
              </a:buClr>
              <a:buSzPts val="1200"/>
              <a:buFont typeface="Arial"/>
              <a:buChar char="●"/>
            </a:pPr>
            <a:r>
              <a:rPr b="0" i="0" lang="es-CO" sz="2000" u="none" cap="none" strike="noStrike">
                <a:solidFill>
                  <a:srgbClr val="434343"/>
                </a:solidFill>
                <a:latin typeface="Roboto"/>
                <a:ea typeface="Roboto"/>
                <a:cs typeface="Roboto"/>
                <a:sym typeface="Roboto"/>
              </a:rPr>
              <a:t>Se dá </a:t>
            </a:r>
            <a:r>
              <a:rPr b="1" i="0" lang="es-CO" sz="2000" u="none" cap="none" strike="noStrike">
                <a:solidFill>
                  <a:srgbClr val="006595"/>
                </a:solidFill>
                <a:latin typeface="Roboto"/>
                <a:ea typeface="Roboto"/>
                <a:cs typeface="Roboto"/>
                <a:sym typeface="Roboto"/>
              </a:rPr>
              <a:t>claridad</a:t>
            </a:r>
            <a:r>
              <a:rPr b="0" i="0" lang="es-CO" sz="2000" u="none" cap="none" strike="noStrike">
                <a:solidFill>
                  <a:srgbClr val="434343"/>
                </a:solidFill>
                <a:latin typeface="Roboto"/>
                <a:ea typeface="Roboto"/>
                <a:cs typeface="Roboto"/>
                <a:sym typeface="Roboto"/>
              </a:rPr>
              <a:t> en la comunicación entre el negocio y TI y la flexibilidad futura para gobernar proyectos de alta complejidad.</a:t>
            </a:r>
            <a:endParaRPr b="0" i="0" sz="2000" u="none" cap="none" strike="noStrike">
              <a:solidFill>
                <a:srgbClr val="434343"/>
              </a:solidFill>
              <a:latin typeface="Roboto"/>
              <a:ea typeface="Roboto"/>
              <a:cs typeface="Roboto"/>
              <a:sym typeface="Roboto"/>
            </a:endParaRPr>
          </a:p>
        </p:txBody>
      </p:sp>
      <p:pic>
        <p:nvPicPr>
          <p:cNvPr id="309" name="Google Shape;309;g29e745b8efd_1_251"/>
          <p:cNvPicPr preferRelativeResize="0"/>
          <p:nvPr/>
        </p:nvPicPr>
        <p:blipFill rotWithShape="1">
          <a:blip r:embed="rId3">
            <a:alphaModFix/>
          </a:blip>
          <a:srcRect b="0" l="0" r="0" t="0"/>
          <a:stretch/>
        </p:blipFill>
        <p:spPr>
          <a:xfrm>
            <a:off x="5074115" y="1484601"/>
            <a:ext cx="6977133" cy="4371567"/>
          </a:xfrm>
          <a:prstGeom prst="rect">
            <a:avLst/>
          </a:prstGeom>
          <a:noFill/>
          <a:ln>
            <a:noFill/>
          </a:ln>
        </p:spPr>
      </p:pic>
      <p:pic>
        <p:nvPicPr>
          <p:cNvPr id="310" name="Google Shape;310;g29e745b8efd_1_251"/>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311" name="Google Shape;311;g29e745b8efd_1_25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312" name="Google Shape;312;g29e745b8efd_1_251"/>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¿Por qué con visión AE?</a:t>
            </a:r>
            <a:endParaRPr b="0" i="0" sz="1600" u="none" cap="none" strike="noStrike">
              <a:solidFill>
                <a:srgbClr val="377AF4"/>
              </a:solidFill>
              <a:latin typeface="Roboto"/>
              <a:ea typeface="Roboto"/>
              <a:cs typeface="Roboto"/>
              <a:sym typeface="Roboto"/>
            </a:endParaRPr>
          </a:p>
        </p:txBody>
      </p:sp>
      <p:pic>
        <p:nvPicPr>
          <p:cNvPr id="313" name="Google Shape;313;g29e745b8efd_1_251"/>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g29e745b8efd_1_260"/>
          <p:cNvSpPr txBox="1"/>
          <p:nvPr/>
        </p:nvSpPr>
        <p:spPr>
          <a:xfrm>
            <a:off x="4352746" y="1366150"/>
            <a:ext cx="4312800" cy="784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4300"/>
              <a:buFont typeface="Arial"/>
              <a:buNone/>
            </a:pPr>
            <a:r>
              <a:rPr b="1" i="0" lang="es-CO" sz="4300" u="none" cap="none" strike="noStrike">
                <a:solidFill>
                  <a:srgbClr val="006595"/>
                </a:solidFill>
                <a:latin typeface="Calibri"/>
                <a:ea typeface="Calibri"/>
                <a:cs typeface="Calibri"/>
                <a:sym typeface="Calibri"/>
              </a:rPr>
              <a:t>A JUGAR…</a:t>
            </a:r>
            <a:endParaRPr b="0" i="0" sz="2400" u="none" cap="none" strike="noStrike">
              <a:solidFill>
                <a:srgbClr val="006595"/>
              </a:solidFill>
              <a:latin typeface="Calibri"/>
              <a:ea typeface="Calibri"/>
              <a:cs typeface="Calibri"/>
              <a:sym typeface="Calibri"/>
            </a:endParaRPr>
          </a:p>
        </p:txBody>
      </p:sp>
      <p:pic>
        <p:nvPicPr>
          <p:cNvPr descr="Aspiración con relleno sólido" id="319" name="Google Shape;319;g29e745b8efd_1_260"/>
          <p:cNvPicPr preferRelativeResize="0"/>
          <p:nvPr/>
        </p:nvPicPr>
        <p:blipFill rotWithShape="1">
          <a:blip r:embed="rId3">
            <a:alphaModFix/>
          </a:blip>
          <a:srcRect b="0" l="0" r="0" t="0"/>
          <a:stretch/>
        </p:blipFill>
        <p:spPr>
          <a:xfrm>
            <a:off x="3989136" y="2397959"/>
            <a:ext cx="3347454" cy="3347454"/>
          </a:xfrm>
          <a:prstGeom prst="rect">
            <a:avLst/>
          </a:prstGeom>
          <a:noFill/>
          <a:ln>
            <a:noFill/>
          </a:ln>
        </p:spPr>
      </p:pic>
      <p:pic>
        <p:nvPicPr>
          <p:cNvPr id="320" name="Google Shape;320;g29e745b8efd_1_260"/>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321" name="Google Shape;321;g29e745b8efd_1_260"/>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322" name="Google Shape;322;g29e745b8efd_1_260"/>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gfbfcee8d99_0_668"/>
          <p:cNvSpPr txBox="1"/>
          <p:nvPr/>
        </p:nvSpPr>
        <p:spPr>
          <a:xfrm>
            <a:off x="0" y="5621479"/>
            <a:ext cx="12192000" cy="784800"/>
          </a:xfrm>
          <a:prstGeom prst="rect">
            <a:avLst/>
          </a:prstGeom>
          <a:solidFill>
            <a:schemeClr val="dk1">
              <a:alpha val="62745"/>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Marco de Trabajo: IterAE</a:t>
            </a:r>
            <a:endParaRPr b="0" i="0" sz="4300" u="none" cap="none" strike="noStrike">
              <a:solidFill>
                <a:srgbClr val="000000"/>
              </a:solidFill>
              <a:latin typeface="Arial"/>
              <a:ea typeface="Arial"/>
              <a:cs typeface="Arial"/>
              <a:sym typeface="Arial"/>
            </a:endParaRPr>
          </a:p>
        </p:txBody>
      </p:sp>
      <p:pic>
        <p:nvPicPr>
          <p:cNvPr id="328" name="Google Shape;328;gfbfcee8d99_0_668"/>
          <p:cNvPicPr preferRelativeResize="0"/>
          <p:nvPr/>
        </p:nvPicPr>
        <p:blipFill rotWithShape="1">
          <a:blip r:embed="rId4">
            <a:alphaModFix/>
          </a:blip>
          <a:srcRect b="0" l="0" r="0" t="0"/>
          <a:stretch/>
        </p:blipFill>
        <p:spPr>
          <a:xfrm>
            <a:off x="545275" y="5847951"/>
            <a:ext cx="1639785" cy="326701"/>
          </a:xfrm>
          <a:prstGeom prst="rect">
            <a:avLst/>
          </a:prstGeom>
          <a:noFill/>
          <a:ln>
            <a:noFill/>
          </a:ln>
        </p:spPr>
      </p:pic>
      <p:sp>
        <p:nvSpPr>
          <p:cNvPr id="329" name="Google Shape;329;gfbfcee8d99_0_668"/>
          <p:cNvSpPr txBox="1"/>
          <p:nvPr/>
        </p:nvSpPr>
        <p:spPr>
          <a:xfrm>
            <a:off x="329413" y="226828"/>
            <a:ext cx="2071500" cy="20934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800"/>
              <a:buFont typeface="Arial"/>
              <a:buNone/>
            </a:pPr>
            <a:r>
              <a:rPr b="1" i="0" lang="es-CO" sz="12800" u="none" cap="none" strike="noStrike">
                <a:solidFill>
                  <a:schemeClr val="lt1"/>
                </a:solidFill>
                <a:latin typeface="Arial"/>
                <a:ea typeface="Arial"/>
                <a:cs typeface="Arial"/>
                <a:sym typeface="Arial"/>
              </a:rPr>
              <a:t>02</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9e745b8efd_1_394"/>
          <p:cNvSpPr txBox="1"/>
          <p:nvPr/>
        </p:nvSpPr>
        <p:spPr>
          <a:xfrm>
            <a:off x="318621" y="260646"/>
            <a:ext cx="584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4000" u="none" cap="none" strike="noStrike">
                <a:solidFill>
                  <a:srgbClr val="377AF4"/>
                </a:solidFill>
                <a:latin typeface="Roboto"/>
                <a:ea typeface="Roboto"/>
                <a:cs typeface="Roboto"/>
                <a:sym typeface="Roboto"/>
              </a:rPr>
              <a:t>Marco de Trabajo:</a:t>
            </a:r>
            <a:r>
              <a:rPr b="0" i="0" lang="es-CO" sz="3600" u="none" cap="none" strike="noStrike">
                <a:solidFill>
                  <a:srgbClr val="005E85"/>
                </a:solidFill>
                <a:latin typeface="Open Sans"/>
                <a:ea typeface="Open Sans"/>
                <a:cs typeface="Open Sans"/>
                <a:sym typeface="Open Sans"/>
              </a:rPr>
              <a:t> </a:t>
            </a:r>
            <a:endParaRPr b="0" i="0" sz="3600" u="none" cap="none" strike="noStrike">
              <a:solidFill>
                <a:srgbClr val="005E85"/>
              </a:solidFill>
              <a:latin typeface="Open Sans"/>
              <a:ea typeface="Open Sans"/>
              <a:cs typeface="Open Sans"/>
              <a:sym typeface="Open Sans"/>
            </a:endParaRPr>
          </a:p>
        </p:txBody>
      </p:sp>
      <p:sp>
        <p:nvSpPr>
          <p:cNvPr id="335" name="Google Shape;335;g29e745b8efd_1_394"/>
          <p:cNvSpPr txBox="1"/>
          <p:nvPr/>
        </p:nvSpPr>
        <p:spPr>
          <a:xfrm>
            <a:off x="402675" y="1910675"/>
            <a:ext cx="4507500" cy="2629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100"/>
              <a:buFont typeface="Arial"/>
              <a:buNone/>
            </a:pPr>
            <a:r>
              <a:rPr b="1" i="0" lang="es-CO" sz="1300" u="none" cap="none" strike="noStrike">
                <a:solidFill>
                  <a:srgbClr val="205F82"/>
                </a:solidFill>
                <a:latin typeface="Open Sans"/>
                <a:ea typeface="Open Sans"/>
                <a:cs typeface="Open Sans"/>
                <a:sym typeface="Open Sans"/>
              </a:rPr>
              <a:t>IterAE©</a:t>
            </a:r>
            <a:r>
              <a:rPr b="0" i="0" lang="es-CO" sz="1300" u="none" cap="none" strike="noStrike">
                <a:solidFill>
                  <a:srgbClr val="434343"/>
                </a:solidFill>
                <a:latin typeface="Open Sans"/>
                <a:ea typeface="Open Sans"/>
                <a:cs typeface="Open Sans"/>
                <a:sym typeface="Open Sans"/>
              </a:rPr>
              <a:t> es un marco de trabajo de enfoque ágil e Iterativo para la construcción, soporte, mantenimiento y configuración de Soluciones de Negocio sobre Tecnología de la Información mediante artefactos orientados a la visión de Arquitectura Empresarial.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just">
              <a:lnSpc>
                <a:spcPct val="100000"/>
              </a:lnSpc>
              <a:spcBef>
                <a:spcPts val="0"/>
              </a:spcBef>
              <a:spcAft>
                <a:spcPts val="0"/>
              </a:spcAft>
              <a:buClr>
                <a:schemeClr val="dk1"/>
              </a:buClr>
              <a:buSzPts val="1100"/>
              <a:buFont typeface="Arial"/>
              <a:buNone/>
            </a:pPr>
            <a:r>
              <a:rPr b="0" i="0" lang="es-CO" sz="1300" u="none" cap="none" strike="noStrike">
                <a:solidFill>
                  <a:srgbClr val="434343"/>
                </a:solidFill>
                <a:latin typeface="Open Sans"/>
                <a:ea typeface="Open Sans"/>
                <a:cs typeface="Open Sans"/>
                <a:sym typeface="Open Sans"/>
              </a:rPr>
              <a:t>En latín, “Iter” es “camino”, lo que deja de manifiesto que IterAE® busca trazar el camino y potenciar la ejecución de proyectos de enfoque ágil e iterativo guiados por una sólida visión de Arquitectura Empresarial.</a:t>
            </a:r>
            <a:endParaRPr b="0" i="0" sz="1300" u="none" cap="none" strike="noStrike">
              <a:solidFill>
                <a:srgbClr val="434343"/>
              </a:solidFill>
              <a:latin typeface="Open Sans"/>
              <a:ea typeface="Open Sans"/>
              <a:cs typeface="Open Sans"/>
              <a:sym typeface="Open Sans"/>
            </a:endParaRPr>
          </a:p>
          <a:p>
            <a:pPr indent="0" lvl="0" marL="0" marR="0" rtl="0" algn="just">
              <a:lnSpc>
                <a:spcPct val="100000"/>
              </a:lnSpc>
              <a:spcBef>
                <a:spcPts val="800"/>
              </a:spcBef>
              <a:spcAft>
                <a:spcPts val="0"/>
              </a:spcAft>
              <a:buClr>
                <a:schemeClr val="dk1"/>
              </a:buClr>
              <a:buSzPts val="11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just">
              <a:lnSpc>
                <a:spcPct val="100000"/>
              </a:lnSpc>
              <a:spcBef>
                <a:spcPts val="800"/>
              </a:spcBef>
              <a:spcAft>
                <a:spcPts val="0"/>
              </a:spcAft>
              <a:buClr>
                <a:schemeClr val="dk1"/>
              </a:buClr>
              <a:buSzPts val="11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just">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pic>
        <p:nvPicPr>
          <p:cNvPr id="336" name="Google Shape;336;g29e745b8efd_1_394"/>
          <p:cNvPicPr preferRelativeResize="0"/>
          <p:nvPr/>
        </p:nvPicPr>
        <p:blipFill rotWithShape="1">
          <a:blip r:embed="rId3">
            <a:alphaModFix/>
          </a:blip>
          <a:srcRect b="25782" l="0" r="0" t="0"/>
          <a:stretch/>
        </p:blipFill>
        <p:spPr>
          <a:xfrm>
            <a:off x="4605875" y="275288"/>
            <a:ext cx="1630625" cy="575350"/>
          </a:xfrm>
          <a:prstGeom prst="rect">
            <a:avLst/>
          </a:prstGeom>
          <a:noFill/>
          <a:ln>
            <a:noFill/>
          </a:ln>
        </p:spPr>
      </p:pic>
      <p:pic>
        <p:nvPicPr>
          <p:cNvPr id="337" name="Google Shape;337;g29e745b8efd_1_394"/>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338" name="Google Shape;338;g29e745b8efd_1_394"/>
          <p:cNvPicPr preferRelativeResize="0"/>
          <p:nvPr/>
        </p:nvPicPr>
        <p:blipFill rotWithShape="1">
          <a:blip r:embed="rId5">
            <a:alphaModFix/>
          </a:blip>
          <a:srcRect b="0" l="0" r="0" t="0"/>
          <a:stretch/>
        </p:blipFill>
        <p:spPr>
          <a:xfrm>
            <a:off x="5576925" y="1063901"/>
            <a:ext cx="5611775" cy="542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29e745b8efd_1_0"/>
          <p:cNvPicPr preferRelativeResize="0"/>
          <p:nvPr>
            <p:ph idx="2" type="pic"/>
          </p:nvPr>
        </p:nvPicPr>
        <p:blipFill rotWithShape="1">
          <a:blip r:embed="rId3">
            <a:alphaModFix/>
          </a:blip>
          <a:srcRect b="14658" l="0" r="0" t="14659"/>
          <a:stretch/>
        </p:blipFill>
        <p:spPr>
          <a:xfrm>
            <a:off x="-4033475" y="-1"/>
            <a:ext cx="20258950" cy="6858001"/>
          </a:xfrm>
          <a:prstGeom prst="rect">
            <a:avLst/>
          </a:prstGeom>
          <a:noFill/>
          <a:ln>
            <a:noFill/>
          </a:ln>
        </p:spPr>
      </p:pic>
      <p:sp>
        <p:nvSpPr>
          <p:cNvPr id="131" name="Google Shape;131;g29e745b8efd_1_0"/>
          <p:cNvSpPr/>
          <p:nvPr/>
        </p:nvSpPr>
        <p:spPr>
          <a:xfrm>
            <a:off x="0" y="0"/>
            <a:ext cx="12192000" cy="6858000"/>
          </a:xfrm>
          <a:prstGeom prst="rect">
            <a:avLst/>
          </a:prstGeom>
          <a:solidFill>
            <a:schemeClr val="dk1">
              <a:alpha val="764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32" name="Google Shape;132;g29e745b8efd_1_0"/>
          <p:cNvCxnSpPr/>
          <p:nvPr/>
        </p:nvCxnSpPr>
        <p:spPr>
          <a:xfrm>
            <a:off x="1350940" y="2803057"/>
            <a:ext cx="4383000" cy="35400"/>
          </a:xfrm>
          <a:prstGeom prst="straightConnector1">
            <a:avLst/>
          </a:prstGeom>
          <a:noFill/>
          <a:ln cap="flat" cmpd="sng" w="28575">
            <a:solidFill>
              <a:srgbClr val="377AF4"/>
            </a:solidFill>
            <a:prstDash val="solid"/>
            <a:miter lim="800000"/>
            <a:headEnd len="sm" w="sm" type="none"/>
            <a:tailEnd len="sm" w="sm" type="none"/>
          </a:ln>
        </p:spPr>
      </p:cxnSp>
      <p:sp>
        <p:nvSpPr>
          <p:cNvPr id="133" name="Google Shape;133;g29e745b8efd_1_0"/>
          <p:cNvSpPr/>
          <p:nvPr/>
        </p:nvSpPr>
        <p:spPr>
          <a:xfrm>
            <a:off x="1350947" y="2144525"/>
            <a:ext cx="45459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700"/>
              <a:buFont typeface="Arial"/>
              <a:buNone/>
            </a:pPr>
            <a:r>
              <a:rPr b="1" i="0" lang="es-CO" sz="3700" u="none" cap="none" strike="noStrike">
                <a:solidFill>
                  <a:srgbClr val="377AF4"/>
                </a:solidFill>
                <a:latin typeface="Roboto Black"/>
                <a:ea typeface="Roboto Black"/>
                <a:cs typeface="Roboto Black"/>
                <a:sym typeface="Roboto Black"/>
              </a:rPr>
              <a:t>CONOCIÉNDONOS</a:t>
            </a:r>
            <a:endParaRPr b="1" i="0" sz="3700" u="none" cap="none" strike="noStrike">
              <a:solidFill>
                <a:srgbClr val="377AF4"/>
              </a:solidFill>
              <a:latin typeface="Roboto Black"/>
              <a:ea typeface="Roboto Black"/>
              <a:cs typeface="Roboto Black"/>
              <a:sym typeface="Robo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fbfcee8d99_0_345"/>
          <p:cNvSpPr txBox="1"/>
          <p:nvPr/>
        </p:nvSpPr>
        <p:spPr>
          <a:xfrm>
            <a:off x="318621" y="260646"/>
            <a:ext cx="584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4000" u="none" cap="none" strike="noStrike">
                <a:solidFill>
                  <a:srgbClr val="377AF4"/>
                </a:solidFill>
                <a:latin typeface="Roboto"/>
                <a:ea typeface="Roboto"/>
                <a:cs typeface="Roboto"/>
                <a:sym typeface="Roboto"/>
              </a:rPr>
              <a:t>Marco </a:t>
            </a:r>
            <a:r>
              <a:rPr b="1" i="0" lang="es-CO" sz="4000" u="none" cap="none" strike="noStrike">
                <a:solidFill>
                  <a:srgbClr val="377AF4"/>
                </a:solidFill>
                <a:latin typeface="Roboto"/>
                <a:ea typeface="Roboto"/>
                <a:cs typeface="Roboto"/>
                <a:sym typeface="Roboto"/>
                <a:extLst>
                  <a:ext uri="http://customooxmlschemas.google.com/">
                    <go:slidesCustomData xmlns:go="http://customooxmlschemas.google.com/" textRoundtripDataId="2"/>
                  </a:ext>
                </a:extLst>
              </a:rPr>
              <a:t>de</a:t>
            </a:r>
            <a:r>
              <a:rPr b="1" i="0" lang="es-CO" sz="4000" u="none" cap="none" strike="noStrike">
                <a:solidFill>
                  <a:srgbClr val="377AF4"/>
                </a:solidFill>
                <a:latin typeface="Roboto"/>
                <a:ea typeface="Roboto"/>
                <a:cs typeface="Roboto"/>
                <a:sym typeface="Roboto"/>
              </a:rPr>
              <a:t> Trabajo:</a:t>
            </a:r>
            <a:r>
              <a:rPr b="0" i="0" lang="es-CO" sz="3600" u="none" cap="none" strike="noStrike">
                <a:solidFill>
                  <a:srgbClr val="005E85"/>
                </a:solidFill>
                <a:latin typeface="Open Sans"/>
                <a:ea typeface="Open Sans"/>
                <a:cs typeface="Open Sans"/>
                <a:sym typeface="Open Sans"/>
              </a:rPr>
              <a:t> </a:t>
            </a:r>
            <a:endParaRPr b="0" i="0" sz="3600" u="none" cap="none" strike="noStrike">
              <a:solidFill>
                <a:srgbClr val="005E85"/>
              </a:solidFill>
              <a:latin typeface="Open Sans"/>
              <a:ea typeface="Open Sans"/>
              <a:cs typeface="Open Sans"/>
              <a:sym typeface="Open Sans"/>
            </a:endParaRPr>
          </a:p>
        </p:txBody>
      </p:sp>
      <p:pic>
        <p:nvPicPr>
          <p:cNvPr id="344" name="Google Shape;344;gfbfcee8d99_0_345"/>
          <p:cNvPicPr preferRelativeResize="0"/>
          <p:nvPr/>
        </p:nvPicPr>
        <p:blipFill rotWithShape="1">
          <a:blip r:embed="rId4">
            <a:alphaModFix/>
          </a:blip>
          <a:srcRect b="25782" l="0" r="0" t="0"/>
          <a:stretch/>
        </p:blipFill>
        <p:spPr>
          <a:xfrm>
            <a:off x="4605875" y="275288"/>
            <a:ext cx="1630625" cy="575350"/>
          </a:xfrm>
          <a:prstGeom prst="rect">
            <a:avLst/>
          </a:prstGeom>
          <a:noFill/>
          <a:ln>
            <a:noFill/>
          </a:ln>
        </p:spPr>
      </p:pic>
      <p:pic>
        <p:nvPicPr>
          <p:cNvPr id="345" name="Google Shape;345;gfbfcee8d99_0_345"/>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fbfcee8d99_0_382"/>
          <p:cNvSpPr txBox="1"/>
          <p:nvPr/>
        </p:nvSpPr>
        <p:spPr>
          <a:xfrm>
            <a:off x="318621" y="260646"/>
            <a:ext cx="584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4000" u="none" cap="none" strike="noStrike">
                <a:solidFill>
                  <a:srgbClr val="377AF4"/>
                </a:solidFill>
                <a:latin typeface="Roboto"/>
                <a:ea typeface="Roboto"/>
                <a:cs typeface="Roboto"/>
                <a:sym typeface="Roboto"/>
              </a:rPr>
              <a:t>                Principios</a:t>
            </a:r>
            <a:r>
              <a:rPr b="0" i="0" lang="es-CO" sz="4000" u="none" cap="none" strike="noStrike">
                <a:solidFill>
                  <a:srgbClr val="377AF4"/>
                </a:solidFill>
                <a:latin typeface="Roboto"/>
                <a:ea typeface="Roboto"/>
                <a:cs typeface="Roboto"/>
                <a:sym typeface="Roboto"/>
              </a:rPr>
              <a:t> </a:t>
            </a:r>
            <a:endParaRPr b="0" i="0" sz="4000" u="none" cap="none" strike="noStrike">
              <a:solidFill>
                <a:srgbClr val="377AF4"/>
              </a:solidFill>
              <a:latin typeface="Roboto"/>
              <a:ea typeface="Roboto"/>
              <a:cs typeface="Roboto"/>
              <a:sym typeface="Roboto"/>
            </a:endParaRPr>
          </a:p>
        </p:txBody>
      </p:sp>
      <p:grpSp>
        <p:nvGrpSpPr>
          <p:cNvPr id="351" name="Google Shape;351;gfbfcee8d99_0_382"/>
          <p:cNvGrpSpPr/>
          <p:nvPr/>
        </p:nvGrpSpPr>
        <p:grpSpPr>
          <a:xfrm>
            <a:off x="4394301" y="3855450"/>
            <a:ext cx="2178050" cy="963613"/>
            <a:chOff x="4070350" y="3863975"/>
            <a:chExt cx="2178050" cy="963613"/>
          </a:xfrm>
        </p:grpSpPr>
        <p:sp>
          <p:nvSpPr>
            <p:cNvPr id="352" name="Google Shape;352;gfbfcee8d99_0_382"/>
            <p:cNvSpPr/>
            <p:nvPr/>
          </p:nvSpPr>
          <p:spPr>
            <a:xfrm>
              <a:off x="4070350" y="3863975"/>
              <a:ext cx="2178050" cy="963613"/>
            </a:xfrm>
            <a:custGeom>
              <a:rect b="b" l="l" r="r" t="t"/>
              <a:pathLst>
                <a:path extrusionOk="0" h="253" w="572">
                  <a:moveTo>
                    <a:pt x="572" y="242"/>
                  </a:moveTo>
                  <a:cubicBezTo>
                    <a:pt x="488" y="253"/>
                    <a:pt x="406" y="231"/>
                    <a:pt x="341" y="185"/>
                  </a:cubicBezTo>
                  <a:cubicBezTo>
                    <a:pt x="316" y="237"/>
                    <a:pt x="316" y="237"/>
                    <a:pt x="316" y="237"/>
                  </a:cubicBezTo>
                  <a:cubicBezTo>
                    <a:pt x="235" y="184"/>
                    <a:pt x="175" y="101"/>
                    <a:pt x="152" y="0"/>
                  </a:cubicBezTo>
                  <a:cubicBezTo>
                    <a:pt x="0" y="35"/>
                    <a:pt x="0" y="35"/>
                    <a:pt x="0" y="35"/>
                  </a:cubicBez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53" name="Google Shape;353;gfbfcee8d99_0_382"/>
            <p:cNvSpPr/>
            <p:nvPr/>
          </p:nvSpPr>
          <p:spPr>
            <a:xfrm>
              <a:off x="4070350" y="3883025"/>
              <a:ext cx="174625" cy="152400"/>
            </a:xfrm>
            <a:custGeom>
              <a:rect b="b" l="l" r="r" t="t"/>
              <a:pathLst>
                <a:path extrusionOk="0" h="96" w="110">
                  <a:moveTo>
                    <a:pt x="110" y="96"/>
                  </a:moveTo>
                  <a:lnTo>
                    <a:pt x="0" y="72"/>
                  </a:lnTo>
                  <a:lnTo>
                    <a:pt x="88" y="0"/>
                  </a:ln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grpSp>
      <p:grpSp>
        <p:nvGrpSpPr>
          <p:cNvPr id="354" name="Google Shape;354;gfbfcee8d99_0_382"/>
          <p:cNvGrpSpPr/>
          <p:nvPr/>
        </p:nvGrpSpPr>
        <p:grpSpPr>
          <a:xfrm>
            <a:off x="5484114" y="4179300"/>
            <a:ext cx="1971675" cy="1211263"/>
            <a:chOff x="5189538" y="4187825"/>
            <a:chExt cx="1971675" cy="1211263"/>
          </a:xfrm>
        </p:grpSpPr>
        <p:sp>
          <p:nvSpPr>
            <p:cNvPr id="355" name="Google Shape;355;gfbfcee8d99_0_382"/>
            <p:cNvSpPr/>
            <p:nvPr/>
          </p:nvSpPr>
          <p:spPr>
            <a:xfrm>
              <a:off x="5189538" y="4187825"/>
              <a:ext cx="1971675" cy="1211263"/>
            </a:xfrm>
            <a:custGeom>
              <a:rect b="b" l="l" r="r" t="t"/>
              <a:pathLst>
                <a:path extrusionOk="0" h="318" w="518">
                  <a:moveTo>
                    <a:pt x="518" y="0"/>
                  </a:moveTo>
                  <a:cubicBezTo>
                    <a:pt x="475" y="72"/>
                    <a:pt x="407" y="123"/>
                    <a:pt x="330" y="146"/>
                  </a:cubicBezTo>
                  <a:cubicBezTo>
                    <a:pt x="355" y="198"/>
                    <a:pt x="355" y="198"/>
                    <a:pt x="355" y="198"/>
                  </a:cubicBezTo>
                  <a:cubicBezTo>
                    <a:pt x="264" y="227"/>
                    <a:pt x="161" y="223"/>
                    <a:pt x="67" y="178"/>
                  </a:cubicBezTo>
                  <a:cubicBezTo>
                    <a:pt x="0" y="318"/>
                    <a:pt x="0" y="318"/>
                    <a:pt x="0" y="318"/>
                  </a:cubicBez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56" name="Google Shape;356;gfbfcee8d99_0_382"/>
            <p:cNvSpPr/>
            <p:nvPr/>
          </p:nvSpPr>
          <p:spPr>
            <a:xfrm>
              <a:off x="5189538" y="5219700"/>
              <a:ext cx="141288" cy="179388"/>
            </a:xfrm>
            <a:custGeom>
              <a:rect b="b" l="l" r="r" t="t"/>
              <a:pathLst>
                <a:path extrusionOk="0" h="113" w="89">
                  <a:moveTo>
                    <a:pt x="89" y="41"/>
                  </a:moveTo>
                  <a:lnTo>
                    <a:pt x="0" y="113"/>
                  </a:lnTo>
                  <a:lnTo>
                    <a:pt x="0" y="0"/>
                  </a:ln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grpSp>
      <p:grpSp>
        <p:nvGrpSpPr>
          <p:cNvPr id="357" name="Google Shape;357;gfbfcee8d99_0_382"/>
          <p:cNvGrpSpPr/>
          <p:nvPr/>
        </p:nvGrpSpPr>
        <p:grpSpPr>
          <a:xfrm>
            <a:off x="7011288" y="3075989"/>
            <a:ext cx="738188" cy="2301875"/>
            <a:chOff x="6727825" y="3097213"/>
            <a:chExt cx="738188" cy="2301875"/>
          </a:xfrm>
        </p:grpSpPr>
        <p:sp>
          <p:nvSpPr>
            <p:cNvPr id="358" name="Google Shape;358;gfbfcee8d99_0_382"/>
            <p:cNvSpPr/>
            <p:nvPr/>
          </p:nvSpPr>
          <p:spPr>
            <a:xfrm>
              <a:off x="6727825" y="3097213"/>
              <a:ext cx="738188" cy="2301874"/>
            </a:xfrm>
            <a:custGeom>
              <a:rect b="b" l="l" r="r" t="t"/>
              <a:pathLst>
                <a:path extrusionOk="0" h="604" w="194">
                  <a:moveTo>
                    <a:pt x="142" y="0"/>
                  </a:moveTo>
                  <a:cubicBezTo>
                    <a:pt x="171" y="80"/>
                    <a:pt x="168" y="164"/>
                    <a:pt x="138" y="238"/>
                  </a:cubicBezTo>
                  <a:cubicBezTo>
                    <a:pt x="194" y="251"/>
                    <a:pt x="194" y="251"/>
                    <a:pt x="194" y="251"/>
                  </a:cubicBezTo>
                  <a:cubicBezTo>
                    <a:pt x="161" y="341"/>
                    <a:pt x="93" y="419"/>
                    <a:pt x="0" y="464"/>
                  </a:cubicBezTo>
                  <a:cubicBezTo>
                    <a:pt x="67" y="604"/>
                    <a:pt x="67" y="604"/>
                    <a:pt x="67" y="604"/>
                  </a:cubicBez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59" name="Google Shape;359;gfbfcee8d99_0_382"/>
            <p:cNvSpPr/>
            <p:nvPr/>
          </p:nvSpPr>
          <p:spPr>
            <a:xfrm>
              <a:off x="6842125" y="5219700"/>
              <a:ext cx="141288" cy="179388"/>
            </a:xfrm>
            <a:custGeom>
              <a:rect b="b" l="l" r="r" t="t"/>
              <a:pathLst>
                <a:path extrusionOk="0" h="113" w="89">
                  <a:moveTo>
                    <a:pt x="89" y="0"/>
                  </a:moveTo>
                  <a:lnTo>
                    <a:pt x="89" y="113"/>
                  </a:lnTo>
                  <a:lnTo>
                    <a:pt x="0" y="41"/>
                  </a:ln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grpSp>
      <p:grpSp>
        <p:nvGrpSpPr>
          <p:cNvPr id="360" name="Google Shape;360;gfbfcee8d99_0_382"/>
          <p:cNvGrpSpPr/>
          <p:nvPr/>
        </p:nvGrpSpPr>
        <p:grpSpPr>
          <a:xfrm>
            <a:off x="6774751" y="2331450"/>
            <a:ext cx="1622426" cy="1695450"/>
            <a:chOff x="6480175" y="2339975"/>
            <a:chExt cx="1622426" cy="1695450"/>
          </a:xfrm>
        </p:grpSpPr>
        <p:sp>
          <p:nvSpPr>
            <p:cNvPr id="361" name="Google Shape;361;gfbfcee8d99_0_382"/>
            <p:cNvSpPr/>
            <p:nvPr/>
          </p:nvSpPr>
          <p:spPr>
            <a:xfrm>
              <a:off x="6480175" y="2339975"/>
              <a:ext cx="1622425" cy="1657350"/>
            </a:xfrm>
            <a:custGeom>
              <a:rect b="b" l="l" r="r" t="t"/>
              <a:pathLst>
                <a:path extrusionOk="0" h="435" w="426">
                  <a:moveTo>
                    <a:pt x="0" y="0"/>
                  </a:moveTo>
                  <a:cubicBezTo>
                    <a:pt x="81" y="26"/>
                    <a:pt x="145" y="82"/>
                    <a:pt x="184" y="151"/>
                  </a:cubicBezTo>
                  <a:cubicBezTo>
                    <a:pt x="229" y="115"/>
                    <a:pt x="229" y="115"/>
                    <a:pt x="229" y="115"/>
                  </a:cubicBezTo>
                  <a:cubicBezTo>
                    <a:pt x="279" y="198"/>
                    <a:pt x="298" y="299"/>
                    <a:pt x="274" y="400"/>
                  </a:cubicBezTo>
                  <a:cubicBezTo>
                    <a:pt x="426" y="435"/>
                    <a:pt x="426" y="435"/>
                    <a:pt x="426" y="435"/>
                  </a:cubicBez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62" name="Google Shape;362;gfbfcee8d99_0_382"/>
            <p:cNvSpPr/>
            <p:nvPr/>
          </p:nvSpPr>
          <p:spPr>
            <a:xfrm>
              <a:off x="7923213" y="3883025"/>
              <a:ext cx="179388" cy="152400"/>
            </a:xfrm>
            <a:custGeom>
              <a:rect b="b" l="l" r="r" t="t"/>
              <a:pathLst>
                <a:path extrusionOk="0" h="96" w="113">
                  <a:moveTo>
                    <a:pt x="22" y="0"/>
                  </a:moveTo>
                  <a:lnTo>
                    <a:pt x="113" y="72"/>
                  </a:lnTo>
                  <a:lnTo>
                    <a:pt x="0" y="96"/>
                  </a:ln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grpSp>
      <p:grpSp>
        <p:nvGrpSpPr>
          <p:cNvPr id="363" name="Google Shape;363;gfbfcee8d99_0_382"/>
          <p:cNvGrpSpPr/>
          <p:nvPr/>
        </p:nvGrpSpPr>
        <p:grpSpPr>
          <a:xfrm>
            <a:off x="5693664" y="2064750"/>
            <a:ext cx="2303463" cy="539750"/>
            <a:chOff x="5399088" y="2073275"/>
            <a:chExt cx="2303463" cy="539750"/>
          </a:xfrm>
        </p:grpSpPr>
        <p:sp>
          <p:nvSpPr>
            <p:cNvPr id="364" name="Google Shape;364;gfbfcee8d99_0_382"/>
            <p:cNvSpPr/>
            <p:nvPr/>
          </p:nvSpPr>
          <p:spPr>
            <a:xfrm>
              <a:off x="5399088" y="2073275"/>
              <a:ext cx="2303463" cy="539750"/>
            </a:xfrm>
            <a:custGeom>
              <a:rect b="b" l="l" r="r" t="t"/>
              <a:pathLst>
                <a:path extrusionOk="0" h="142" w="605">
                  <a:moveTo>
                    <a:pt x="0" y="107"/>
                  </a:moveTo>
                  <a:cubicBezTo>
                    <a:pt x="71" y="61"/>
                    <a:pt x="154" y="45"/>
                    <a:pt x="233" y="57"/>
                  </a:cubicBezTo>
                  <a:cubicBezTo>
                    <a:pt x="233" y="0"/>
                    <a:pt x="233" y="0"/>
                    <a:pt x="233" y="0"/>
                  </a:cubicBezTo>
                  <a:cubicBezTo>
                    <a:pt x="328" y="13"/>
                    <a:pt x="419" y="61"/>
                    <a:pt x="484" y="142"/>
                  </a:cubicBezTo>
                  <a:cubicBezTo>
                    <a:pt x="605" y="45"/>
                    <a:pt x="605" y="45"/>
                    <a:pt x="605" y="45"/>
                  </a:cubicBez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65" name="Google Shape;365;gfbfcee8d99_0_382"/>
            <p:cNvSpPr/>
            <p:nvPr/>
          </p:nvSpPr>
          <p:spPr>
            <a:xfrm>
              <a:off x="7527925" y="2244725"/>
              <a:ext cx="174625" cy="163513"/>
            </a:xfrm>
            <a:custGeom>
              <a:rect b="b" l="l" r="r" t="t"/>
              <a:pathLst>
                <a:path extrusionOk="0" h="103" w="110">
                  <a:moveTo>
                    <a:pt x="0" y="26"/>
                  </a:moveTo>
                  <a:lnTo>
                    <a:pt x="110" y="0"/>
                  </a:lnTo>
                  <a:lnTo>
                    <a:pt x="60" y="103"/>
                  </a:ln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grpSp>
      <p:grpSp>
        <p:nvGrpSpPr>
          <p:cNvPr id="366" name="Google Shape;366;gfbfcee8d99_0_382"/>
          <p:cNvGrpSpPr/>
          <p:nvPr/>
        </p:nvGrpSpPr>
        <p:grpSpPr>
          <a:xfrm>
            <a:off x="5125339" y="1458325"/>
            <a:ext cx="1333500" cy="1946275"/>
            <a:chOff x="4830763" y="1466850"/>
            <a:chExt cx="1333500" cy="1946275"/>
          </a:xfrm>
        </p:grpSpPr>
        <p:sp>
          <p:nvSpPr>
            <p:cNvPr id="367" name="Google Shape;367;gfbfcee8d99_0_382"/>
            <p:cNvSpPr/>
            <p:nvPr/>
          </p:nvSpPr>
          <p:spPr>
            <a:xfrm>
              <a:off x="4830763" y="1466850"/>
              <a:ext cx="1254125" cy="1946275"/>
            </a:xfrm>
            <a:custGeom>
              <a:rect b="b" l="l" r="r" t="t"/>
              <a:pathLst>
                <a:path extrusionOk="0" h="511" w="329">
                  <a:moveTo>
                    <a:pt x="0" y="511"/>
                  </a:moveTo>
                  <a:cubicBezTo>
                    <a:pt x="8" y="427"/>
                    <a:pt x="48" y="352"/>
                    <a:pt x="107" y="299"/>
                  </a:cubicBezTo>
                  <a:cubicBezTo>
                    <a:pt x="62" y="263"/>
                    <a:pt x="62" y="263"/>
                    <a:pt x="62" y="263"/>
                  </a:cubicBezTo>
                  <a:cubicBezTo>
                    <a:pt x="131" y="196"/>
                    <a:pt x="226" y="155"/>
                    <a:pt x="329" y="155"/>
                  </a:cubicBezTo>
                  <a:cubicBezTo>
                    <a:pt x="329" y="0"/>
                    <a:pt x="329" y="0"/>
                    <a:pt x="329" y="0"/>
                  </a:cubicBez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68" name="Google Shape;368;gfbfcee8d99_0_382"/>
            <p:cNvSpPr/>
            <p:nvPr/>
          </p:nvSpPr>
          <p:spPr>
            <a:xfrm>
              <a:off x="6008688" y="1466850"/>
              <a:ext cx="155575" cy="163513"/>
            </a:xfrm>
            <a:custGeom>
              <a:rect b="b" l="l" r="r" t="t"/>
              <a:pathLst>
                <a:path extrusionOk="0" h="103" w="98">
                  <a:moveTo>
                    <a:pt x="0" y="103"/>
                  </a:moveTo>
                  <a:lnTo>
                    <a:pt x="48" y="0"/>
                  </a:lnTo>
                  <a:lnTo>
                    <a:pt x="98" y="103"/>
                  </a:ln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grpSp>
      <p:grpSp>
        <p:nvGrpSpPr>
          <p:cNvPr id="369" name="Google Shape;369;gfbfcee8d99_0_382"/>
          <p:cNvGrpSpPr/>
          <p:nvPr/>
        </p:nvGrpSpPr>
        <p:grpSpPr>
          <a:xfrm>
            <a:off x="4764976" y="2239375"/>
            <a:ext cx="741363" cy="2195513"/>
            <a:chOff x="4470400" y="2247900"/>
            <a:chExt cx="741363" cy="2195513"/>
          </a:xfrm>
        </p:grpSpPr>
        <p:sp>
          <p:nvSpPr>
            <p:cNvPr id="370" name="Google Shape;370;gfbfcee8d99_0_382"/>
            <p:cNvSpPr/>
            <p:nvPr/>
          </p:nvSpPr>
          <p:spPr>
            <a:xfrm>
              <a:off x="4470400" y="2247900"/>
              <a:ext cx="741363" cy="2195513"/>
            </a:xfrm>
            <a:custGeom>
              <a:rect b="b" l="l" r="r" t="t"/>
              <a:pathLst>
                <a:path extrusionOk="0" h="576" w="195">
                  <a:moveTo>
                    <a:pt x="195" y="576"/>
                  </a:moveTo>
                  <a:cubicBezTo>
                    <a:pt x="134" y="517"/>
                    <a:pt x="100" y="439"/>
                    <a:pt x="95" y="360"/>
                  </a:cubicBezTo>
                  <a:cubicBezTo>
                    <a:pt x="38" y="373"/>
                    <a:pt x="38" y="373"/>
                    <a:pt x="38" y="373"/>
                  </a:cubicBezTo>
                  <a:cubicBezTo>
                    <a:pt x="30" y="277"/>
                    <a:pt x="57" y="177"/>
                    <a:pt x="121" y="96"/>
                  </a:cubicBezTo>
                  <a:cubicBezTo>
                    <a:pt x="0" y="0"/>
                    <a:pt x="0" y="0"/>
                    <a:pt x="0" y="0"/>
                  </a:cubicBez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71" name="Google Shape;371;gfbfcee8d99_0_382"/>
            <p:cNvSpPr/>
            <p:nvPr/>
          </p:nvSpPr>
          <p:spPr>
            <a:xfrm>
              <a:off x="4470400" y="2247900"/>
              <a:ext cx="174625" cy="160338"/>
            </a:xfrm>
            <a:custGeom>
              <a:rect b="b" l="l" r="r" t="t"/>
              <a:pathLst>
                <a:path extrusionOk="0" h="101" w="110">
                  <a:moveTo>
                    <a:pt x="50" y="101"/>
                  </a:moveTo>
                  <a:lnTo>
                    <a:pt x="0" y="0"/>
                  </a:lnTo>
                  <a:lnTo>
                    <a:pt x="110" y="24"/>
                  </a:lnTo>
                </a:path>
              </a:pathLst>
            </a:custGeom>
            <a:noFill/>
            <a:ln cap="rnd" cmpd="sng" w="46025">
              <a:solidFill>
                <a:srgbClr val="0065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grpSp>
      <p:sp>
        <p:nvSpPr>
          <p:cNvPr id="372" name="Google Shape;372;gfbfcee8d99_0_382"/>
          <p:cNvSpPr txBox="1"/>
          <p:nvPr/>
        </p:nvSpPr>
        <p:spPr>
          <a:xfrm>
            <a:off x="8713075" y="1639563"/>
            <a:ext cx="2823900" cy="10668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414042"/>
              </a:buClr>
              <a:buSzPts val="1000"/>
              <a:buFont typeface="Arial"/>
              <a:buNone/>
            </a:pPr>
            <a:r>
              <a:rPr b="1" i="0" lang="es-CO" sz="1200" u="none" cap="none" strike="noStrike">
                <a:solidFill>
                  <a:srgbClr val="414042"/>
                </a:solidFill>
                <a:latin typeface="Open Sans"/>
                <a:ea typeface="Open Sans"/>
                <a:cs typeface="Open Sans"/>
                <a:sym typeface="Open Sans"/>
              </a:rPr>
              <a:t>Gobierno de TI simplificado</a:t>
            </a:r>
            <a:r>
              <a:rPr b="0" i="0" lang="es-CO" sz="1200" u="none" cap="none" strike="noStrike">
                <a:solidFill>
                  <a:srgbClr val="414042"/>
                </a:solidFill>
                <a:latin typeface="Open Sans"/>
                <a:ea typeface="Open Sans"/>
                <a:cs typeface="Open Sans"/>
                <a:sym typeface="Open Sans"/>
              </a:rPr>
              <a:t> en componentes de Gestión, Calidad y Operación</a:t>
            </a:r>
            <a:r>
              <a:rPr b="1" i="0" lang="es-CO" sz="1200" u="none" cap="none" strike="noStrike">
                <a:solidFill>
                  <a:srgbClr val="414042"/>
                </a:solidFill>
                <a:latin typeface="Open Sans"/>
                <a:ea typeface="Open Sans"/>
                <a:cs typeface="Open Sans"/>
                <a:sym typeface="Open Sans"/>
              </a:rPr>
              <a:t>.</a:t>
            </a:r>
            <a:endParaRPr b="0" i="0" sz="1200" u="none" cap="none" strike="noStrike">
              <a:solidFill>
                <a:srgbClr val="000000"/>
              </a:solidFill>
              <a:latin typeface="Open Sans"/>
              <a:ea typeface="Open Sans"/>
              <a:cs typeface="Open Sans"/>
              <a:sym typeface="Open Sans"/>
            </a:endParaRPr>
          </a:p>
        </p:txBody>
      </p:sp>
      <p:grpSp>
        <p:nvGrpSpPr>
          <p:cNvPr id="373" name="Google Shape;373;gfbfcee8d99_0_382"/>
          <p:cNvGrpSpPr/>
          <p:nvPr/>
        </p:nvGrpSpPr>
        <p:grpSpPr>
          <a:xfrm>
            <a:off x="8532314" y="3675387"/>
            <a:ext cx="3303311" cy="1066800"/>
            <a:chOff x="8539688" y="3481200"/>
            <a:chExt cx="3303311" cy="1066800"/>
          </a:xfrm>
        </p:grpSpPr>
        <p:sp>
          <p:nvSpPr>
            <p:cNvPr id="374" name="Google Shape;374;gfbfcee8d99_0_382"/>
            <p:cNvSpPr/>
            <p:nvPr/>
          </p:nvSpPr>
          <p:spPr>
            <a:xfrm>
              <a:off x="8539688" y="3504900"/>
              <a:ext cx="552450" cy="555625"/>
            </a:xfrm>
            <a:custGeom>
              <a:rect b="b" l="l" r="r" t="t"/>
              <a:pathLst>
                <a:path extrusionOk="0" h="146" w="145">
                  <a:moveTo>
                    <a:pt x="124" y="40"/>
                  </a:moveTo>
                  <a:cubicBezTo>
                    <a:pt x="131" y="51"/>
                    <a:pt x="136" y="64"/>
                    <a:pt x="136" y="78"/>
                  </a:cubicBezTo>
                  <a:cubicBezTo>
                    <a:pt x="136" y="115"/>
                    <a:pt x="105" y="146"/>
                    <a:pt x="68" y="146"/>
                  </a:cubicBezTo>
                  <a:cubicBezTo>
                    <a:pt x="30" y="146"/>
                    <a:pt x="0" y="115"/>
                    <a:pt x="0" y="78"/>
                  </a:cubicBezTo>
                  <a:cubicBezTo>
                    <a:pt x="0" y="40"/>
                    <a:pt x="30" y="9"/>
                    <a:pt x="68" y="9"/>
                  </a:cubicBezTo>
                  <a:cubicBezTo>
                    <a:pt x="81" y="9"/>
                    <a:pt x="94" y="13"/>
                    <a:pt x="105" y="21"/>
                  </a:cubicBezTo>
                  <a:moveTo>
                    <a:pt x="94" y="33"/>
                  </a:moveTo>
                  <a:cubicBezTo>
                    <a:pt x="86" y="29"/>
                    <a:pt x="77" y="26"/>
                    <a:pt x="68" y="26"/>
                  </a:cubicBezTo>
                  <a:cubicBezTo>
                    <a:pt x="39" y="26"/>
                    <a:pt x="16" y="49"/>
                    <a:pt x="16" y="78"/>
                  </a:cubicBezTo>
                  <a:cubicBezTo>
                    <a:pt x="16" y="106"/>
                    <a:pt x="39" y="129"/>
                    <a:pt x="68" y="129"/>
                  </a:cubicBezTo>
                  <a:cubicBezTo>
                    <a:pt x="96" y="129"/>
                    <a:pt x="119" y="106"/>
                    <a:pt x="119" y="78"/>
                  </a:cubicBezTo>
                  <a:cubicBezTo>
                    <a:pt x="119" y="68"/>
                    <a:pt x="116" y="59"/>
                    <a:pt x="112" y="52"/>
                  </a:cubicBezTo>
                  <a:moveTo>
                    <a:pt x="80" y="46"/>
                  </a:moveTo>
                  <a:cubicBezTo>
                    <a:pt x="76" y="45"/>
                    <a:pt x="72" y="44"/>
                    <a:pt x="68" y="44"/>
                  </a:cubicBezTo>
                  <a:cubicBezTo>
                    <a:pt x="49" y="44"/>
                    <a:pt x="34" y="59"/>
                    <a:pt x="34" y="78"/>
                  </a:cubicBezTo>
                  <a:cubicBezTo>
                    <a:pt x="34" y="96"/>
                    <a:pt x="49" y="111"/>
                    <a:pt x="68" y="111"/>
                  </a:cubicBezTo>
                  <a:cubicBezTo>
                    <a:pt x="86" y="111"/>
                    <a:pt x="101" y="96"/>
                    <a:pt x="101" y="78"/>
                  </a:cubicBezTo>
                  <a:cubicBezTo>
                    <a:pt x="101" y="72"/>
                    <a:pt x="100" y="67"/>
                    <a:pt x="98" y="63"/>
                  </a:cubicBezTo>
                  <a:moveTo>
                    <a:pt x="68" y="78"/>
                  </a:moveTo>
                  <a:cubicBezTo>
                    <a:pt x="141" y="4"/>
                    <a:pt x="141" y="4"/>
                    <a:pt x="141" y="4"/>
                  </a:cubicBezTo>
                  <a:moveTo>
                    <a:pt x="124" y="0"/>
                  </a:moveTo>
                  <a:cubicBezTo>
                    <a:pt x="124" y="22"/>
                    <a:pt x="124" y="22"/>
                    <a:pt x="124" y="22"/>
                  </a:cubicBezTo>
                  <a:cubicBezTo>
                    <a:pt x="145" y="22"/>
                    <a:pt x="145" y="22"/>
                    <a:pt x="145" y="22"/>
                  </a:cubicBezTo>
                  <a:moveTo>
                    <a:pt x="11" y="146"/>
                  </a:moveTo>
                  <a:cubicBezTo>
                    <a:pt x="25" y="131"/>
                    <a:pt x="25" y="131"/>
                    <a:pt x="25" y="131"/>
                  </a:cubicBezTo>
                  <a:moveTo>
                    <a:pt x="111" y="131"/>
                  </a:moveTo>
                  <a:cubicBezTo>
                    <a:pt x="124" y="146"/>
                    <a:pt x="124" y="146"/>
                    <a:pt x="124" y="146"/>
                  </a:cubicBezTo>
                </a:path>
              </a:pathLst>
            </a:custGeom>
            <a:noFill/>
            <a:ln cap="rnd"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75" name="Google Shape;375;gfbfcee8d99_0_382"/>
            <p:cNvSpPr txBox="1"/>
            <p:nvPr/>
          </p:nvSpPr>
          <p:spPr>
            <a:xfrm>
              <a:off x="9227299" y="3481200"/>
              <a:ext cx="2615700" cy="10668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414042"/>
                </a:buClr>
                <a:buSzPts val="1000"/>
                <a:buFont typeface="Arial"/>
                <a:buNone/>
              </a:pPr>
              <a:r>
                <a:rPr b="1" i="0" lang="es-CO" sz="1200" u="none" cap="none" strike="noStrike">
                  <a:solidFill>
                    <a:srgbClr val="414042"/>
                  </a:solidFill>
                  <a:latin typeface="Open Sans"/>
                  <a:ea typeface="Open Sans"/>
                  <a:cs typeface="Open Sans"/>
                  <a:sym typeface="Open Sans"/>
                </a:rPr>
                <a:t>Flujos de trabajo ágiles </a:t>
              </a:r>
              <a:r>
                <a:rPr b="0" i="0" lang="es-CO" sz="1200" u="none" cap="none" strike="noStrike">
                  <a:solidFill>
                    <a:srgbClr val="414042"/>
                  </a:solidFill>
                  <a:latin typeface="Open Sans"/>
                  <a:ea typeface="Open Sans"/>
                  <a:cs typeface="Open Sans"/>
                  <a:sym typeface="Open Sans"/>
                </a:rPr>
                <a:t>sostenidos por buenas prácticas acreditadas bajo CMMI.</a:t>
              </a:r>
              <a:endParaRPr b="0" i="0" sz="1200" u="none" cap="none" strike="noStrike">
                <a:solidFill>
                  <a:srgbClr val="000000"/>
                </a:solidFill>
                <a:latin typeface="Open Sans"/>
                <a:ea typeface="Open Sans"/>
                <a:cs typeface="Open Sans"/>
                <a:sym typeface="Open Sans"/>
              </a:endParaRPr>
            </a:p>
          </p:txBody>
        </p:sp>
      </p:grpSp>
      <p:grpSp>
        <p:nvGrpSpPr>
          <p:cNvPr id="376" name="Google Shape;376;gfbfcee8d99_0_382"/>
          <p:cNvGrpSpPr/>
          <p:nvPr/>
        </p:nvGrpSpPr>
        <p:grpSpPr>
          <a:xfrm>
            <a:off x="7128764" y="5400075"/>
            <a:ext cx="4212211" cy="917100"/>
            <a:chOff x="7136138" y="5205888"/>
            <a:chExt cx="4212211" cy="917100"/>
          </a:xfrm>
        </p:grpSpPr>
        <p:sp>
          <p:nvSpPr>
            <p:cNvPr id="377" name="Google Shape;377;gfbfcee8d99_0_382"/>
            <p:cNvSpPr/>
            <p:nvPr/>
          </p:nvSpPr>
          <p:spPr>
            <a:xfrm>
              <a:off x="7136138" y="5288450"/>
              <a:ext cx="577850" cy="596900"/>
            </a:xfrm>
            <a:custGeom>
              <a:rect b="b" l="l" r="r" t="t"/>
              <a:pathLst>
                <a:path extrusionOk="0" h="157" w="152">
                  <a:moveTo>
                    <a:pt x="57" y="16"/>
                  </a:moveTo>
                  <a:cubicBezTo>
                    <a:pt x="141" y="0"/>
                    <a:pt x="133" y="63"/>
                    <a:pt x="133" y="63"/>
                  </a:cubicBezTo>
                  <a:cubicBezTo>
                    <a:pt x="152" y="100"/>
                    <a:pt x="152" y="100"/>
                    <a:pt x="152" y="100"/>
                  </a:cubicBezTo>
                  <a:cubicBezTo>
                    <a:pt x="136" y="100"/>
                    <a:pt x="136" y="100"/>
                    <a:pt x="136" y="100"/>
                  </a:cubicBezTo>
                  <a:cubicBezTo>
                    <a:pt x="136" y="127"/>
                    <a:pt x="136" y="127"/>
                    <a:pt x="136" y="127"/>
                  </a:cubicBezTo>
                  <a:cubicBezTo>
                    <a:pt x="136" y="131"/>
                    <a:pt x="133" y="135"/>
                    <a:pt x="128" y="135"/>
                  </a:cubicBezTo>
                  <a:cubicBezTo>
                    <a:pt x="111" y="135"/>
                    <a:pt x="111" y="135"/>
                    <a:pt x="111" y="135"/>
                  </a:cubicBezTo>
                  <a:cubicBezTo>
                    <a:pt x="111" y="157"/>
                    <a:pt x="111" y="157"/>
                    <a:pt x="111" y="157"/>
                  </a:cubicBezTo>
                  <a:moveTo>
                    <a:pt x="41" y="157"/>
                  </a:moveTo>
                  <a:cubicBezTo>
                    <a:pt x="41" y="134"/>
                    <a:pt x="41" y="134"/>
                    <a:pt x="41" y="134"/>
                  </a:cubicBezTo>
                  <a:cubicBezTo>
                    <a:pt x="33" y="118"/>
                    <a:pt x="33" y="118"/>
                    <a:pt x="33" y="118"/>
                  </a:cubicBezTo>
                  <a:moveTo>
                    <a:pt x="85" y="71"/>
                  </a:moveTo>
                  <a:cubicBezTo>
                    <a:pt x="85" y="60"/>
                    <a:pt x="85" y="60"/>
                    <a:pt x="85" y="60"/>
                  </a:cubicBezTo>
                  <a:cubicBezTo>
                    <a:pt x="73" y="55"/>
                    <a:pt x="73" y="55"/>
                    <a:pt x="73" y="55"/>
                  </a:cubicBezTo>
                  <a:cubicBezTo>
                    <a:pt x="73" y="54"/>
                    <a:pt x="72" y="52"/>
                    <a:pt x="71" y="51"/>
                  </a:cubicBezTo>
                  <a:cubicBezTo>
                    <a:pt x="76" y="39"/>
                    <a:pt x="76" y="39"/>
                    <a:pt x="76" y="39"/>
                  </a:cubicBezTo>
                  <a:cubicBezTo>
                    <a:pt x="69" y="32"/>
                    <a:pt x="69" y="32"/>
                    <a:pt x="69" y="32"/>
                  </a:cubicBezTo>
                  <a:cubicBezTo>
                    <a:pt x="57" y="37"/>
                    <a:pt x="57" y="37"/>
                    <a:pt x="57" y="37"/>
                  </a:cubicBezTo>
                  <a:cubicBezTo>
                    <a:pt x="56" y="36"/>
                    <a:pt x="54" y="36"/>
                    <a:pt x="53" y="35"/>
                  </a:cubicBezTo>
                  <a:cubicBezTo>
                    <a:pt x="48" y="23"/>
                    <a:pt x="48" y="23"/>
                    <a:pt x="48" y="23"/>
                  </a:cubicBezTo>
                  <a:cubicBezTo>
                    <a:pt x="37" y="23"/>
                    <a:pt x="37" y="23"/>
                    <a:pt x="37" y="23"/>
                  </a:cubicBezTo>
                  <a:cubicBezTo>
                    <a:pt x="33" y="35"/>
                    <a:pt x="33" y="35"/>
                    <a:pt x="33" y="35"/>
                  </a:cubicBezTo>
                  <a:cubicBezTo>
                    <a:pt x="31" y="36"/>
                    <a:pt x="30" y="36"/>
                    <a:pt x="28" y="37"/>
                  </a:cubicBezTo>
                  <a:cubicBezTo>
                    <a:pt x="17" y="32"/>
                    <a:pt x="17" y="32"/>
                    <a:pt x="17" y="32"/>
                  </a:cubicBezTo>
                  <a:cubicBezTo>
                    <a:pt x="9" y="39"/>
                    <a:pt x="9" y="39"/>
                    <a:pt x="9" y="39"/>
                  </a:cubicBezTo>
                  <a:cubicBezTo>
                    <a:pt x="14" y="51"/>
                    <a:pt x="14" y="51"/>
                    <a:pt x="14" y="51"/>
                  </a:cubicBezTo>
                  <a:cubicBezTo>
                    <a:pt x="14" y="52"/>
                    <a:pt x="13" y="54"/>
                    <a:pt x="12" y="55"/>
                  </a:cubicBezTo>
                  <a:cubicBezTo>
                    <a:pt x="0" y="60"/>
                    <a:pt x="0" y="60"/>
                    <a:pt x="0" y="60"/>
                  </a:cubicBezTo>
                  <a:cubicBezTo>
                    <a:pt x="0" y="71"/>
                    <a:pt x="0" y="71"/>
                    <a:pt x="0" y="71"/>
                  </a:cubicBezTo>
                  <a:cubicBezTo>
                    <a:pt x="12" y="75"/>
                    <a:pt x="12" y="75"/>
                    <a:pt x="12" y="75"/>
                  </a:cubicBezTo>
                  <a:cubicBezTo>
                    <a:pt x="13" y="77"/>
                    <a:pt x="14" y="78"/>
                    <a:pt x="14" y="80"/>
                  </a:cubicBezTo>
                  <a:cubicBezTo>
                    <a:pt x="9" y="92"/>
                    <a:pt x="9" y="92"/>
                    <a:pt x="9" y="92"/>
                  </a:cubicBezTo>
                  <a:cubicBezTo>
                    <a:pt x="17" y="99"/>
                    <a:pt x="17" y="99"/>
                    <a:pt x="17" y="99"/>
                  </a:cubicBezTo>
                  <a:cubicBezTo>
                    <a:pt x="28" y="94"/>
                    <a:pt x="28" y="94"/>
                    <a:pt x="28" y="94"/>
                  </a:cubicBezTo>
                  <a:cubicBezTo>
                    <a:pt x="30" y="95"/>
                    <a:pt x="31" y="95"/>
                    <a:pt x="33" y="96"/>
                  </a:cubicBezTo>
                  <a:cubicBezTo>
                    <a:pt x="37" y="108"/>
                    <a:pt x="37" y="108"/>
                    <a:pt x="37" y="108"/>
                  </a:cubicBezTo>
                  <a:cubicBezTo>
                    <a:pt x="48" y="108"/>
                    <a:pt x="48" y="108"/>
                    <a:pt x="48" y="108"/>
                  </a:cubicBezTo>
                  <a:cubicBezTo>
                    <a:pt x="53" y="96"/>
                    <a:pt x="53" y="96"/>
                    <a:pt x="53" y="96"/>
                  </a:cubicBezTo>
                  <a:cubicBezTo>
                    <a:pt x="54" y="95"/>
                    <a:pt x="56" y="95"/>
                    <a:pt x="57" y="94"/>
                  </a:cubicBezTo>
                  <a:cubicBezTo>
                    <a:pt x="69" y="99"/>
                    <a:pt x="69" y="99"/>
                    <a:pt x="69" y="99"/>
                  </a:cubicBezTo>
                  <a:cubicBezTo>
                    <a:pt x="76" y="92"/>
                    <a:pt x="76" y="92"/>
                    <a:pt x="76" y="92"/>
                  </a:cubicBezTo>
                  <a:cubicBezTo>
                    <a:pt x="71" y="80"/>
                    <a:pt x="71" y="80"/>
                    <a:pt x="71" y="80"/>
                  </a:cubicBezTo>
                  <a:cubicBezTo>
                    <a:pt x="72" y="78"/>
                    <a:pt x="73" y="77"/>
                    <a:pt x="73" y="75"/>
                  </a:cubicBezTo>
                  <a:lnTo>
                    <a:pt x="85" y="71"/>
                  </a:lnTo>
                  <a:close/>
                  <a:moveTo>
                    <a:pt x="43" y="47"/>
                  </a:moveTo>
                  <a:cubicBezTo>
                    <a:pt x="33" y="47"/>
                    <a:pt x="25" y="55"/>
                    <a:pt x="25" y="65"/>
                  </a:cubicBezTo>
                  <a:cubicBezTo>
                    <a:pt x="25" y="75"/>
                    <a:pt x="33" y="83"/>
                    <a:pt x="43" y="83"/>
                  </a:cubicBezTo>
                  <a:cubicBezTo>
                    <a:pt x="53" y="83"/>
                    <a:pt x="61" y="75"/>
                    <a:pt x="61" y="65"/>
                  </a:cubicBezTo>
                  <a:cubicBezTo>
                    <a:pt x="61" y="55"/>
                    <a:pt x="53" y="47"/>
                    <a:pt x="43" y="47"/>
                  </a:cubicBezTo>
                  <a:close/>
                  <a:moveTo>
                    <a:pt x="111" y="135"/>
                  </a:moveTo>
                  <a:cubicBezTo>
                    <a:pt x="101" y="135"/>
                    <a:pt x="101" y="135"/>
                    <a:pt x="101" y="135"/>
                  </a:cubicBezTo>
                </a:path>
              </a:pathLst>
            </a:custGeom>
            <a:noFill/>
            <a:ln cap="rnd"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78" name="Google Shape;378;gfbfcee8d99_0_382"/>
            <p:cNvSpPr txBox="1"/>
            <p:nvPr/>
          </p:nvSpPr>
          <p:spPr>
            <a:xfrm>
              <a:off x="7821849" y="5205888"/>
              <a:ext cx="3526500" cy="9171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414042"/>
                </a:buClr>
                <a:buSzPts val="1000"/>
                <a:buFont typeface="Arial"/>
                <a:buNone/>
              </a:pPr>
              <a:r>
                <a:rPr b="1" i="0" lang="es-CO" sz="1200" u="none" cap="none" strike="noStrike">
                  <a:solidFill>
                    <a:srgbClr val="414042"/>
                  </a:solidFill>
                  <a:latin typeface="Open Sans"/>
                  <a:ea typeface="Open Sans"/>
                  <a:cs typeface="Open Sans"/>
                  <a:sym typeface="Open Sans"/>
                </a:rPr>
                <a:t>Capacitación y mentoría </a:t>
              </a:r>
              <a:r>
                <a:rPr b="0" i="0" lang="es-CO" sz="1200" u="none" cap="none" strike="noStrike">
                  <a:solidFill>
                    <a:srgbClr val="414042"/>
                  </a:solidFill>
                  <a:latin typeface="Open Sans"/>
                  <a:ea typeface="Open Sans"/>
                  <a:cs typeface="Open Sans"/>
                  <a:sym typeface="Open Sans"/>
                </a:rPr>
                <a:t>para estrechar la integración y la colaboración entre todos los involucrados favoreciendo la gestión del cambio en los frentes de trabajo.</a:t>
              </a:r>
              <a:endParaRPr b="0" i="0" sz="1200" u="none" cap="none" strike="noStrike">
                <a:solidFill>
                  <a:srgbClr val="000000"/>
                </a:solidFill>
                <a:latin typeface="Open Sans"/>
                <a:ea typeface="Open Sans"/>
                <a:cs typeface="Open Sans"/>
                <a:sym typeface="Open Sans"/>
              </a:endParaRPr>
            </a:p>
          </p:txBody>
        </p:sp>
      </p:grpSp>
      <p:grpSp>
        <p:nvGrpSpPr>
          <p:cNvPr id="379" name="Google Shape;379;gfbfcee8d99_0_382"/>
          <p:cNvGrpSpPr/>
          <p:nvPr/>
        </p:nvGrpSpPr>
        <p:grpSpPr>
          <a:xfrm>
            <a:off x="6147652" y="629625"/>
            <a:ext cx="3910695" cy="917100"/>
            <a:chOff x="6155075" y="435438"/>
            <a:chExt cx="3587464" cy="917100"/>
          </a:xfrm>
        </p:grpSpPr>
        <p:sp>
          <p:nvSpPr>
            <p:cNvPr id="380" name="Google Shape;380;gfbfcee8d99_0_382"/>
            <p:cNvSpPr/>
            <p:nvPr/>
          </p:nvSpPr>
          <p:spPr>
            <a:xfrm>
              <a:off x="6155075" y="616667"/>
              <a:ext cx="577850" cy="465138"/>
            </a:xfrm>
            <a:custGeom>
              <a:rect b="b" l="l" r="r" t="t"/>
              <a:pathLst>
                <a:path extrusionOk="0" h="122" w="152">
                  <a:moveTo>
                    <a:pt x="152" y="122"/>
                  </a:moveTo>
                  <a:cubicBezTo>
                    <a:pt x="0" y="122"/>
                    <a:pt x="0" y="122"/>
                    <a:pt x="0" y="122"/>
                  </a:cubicBezTo>
                  <a:moveTo>
                    <a:pt x="37" y="89"/>
                  </a:moveTo>
                  <a:cubicBezTo>
                    <a:pt x="17" y="89"/>
                    <a:pt x="17" y="89"/>
                    <a:pt x="17" y="89"/>
                  </a:cubicBezTo>
                  <a:cubicBezTo>
                    <a:pt x="17" y="122"/>
                    <a:pt x="17" y="122"/>
                    <a:pt x="17" y="122"/>
                  </a:cubicBezTo>
                  <a:cubicBezTo>
                    <a:pt x="37" y="122"/>
                    <a:pt x="37" y="122"/>
                    <a:pt x="37" y="122"/>
                  </a:cubicBezTo>
                  <a:lnTo>
                    <a:pt x="37" y="89"/>
                  </a:lnTo>
                  <a:close/>
                  <a:moveTo>
                    <a:pt x="70" y="57"/>
                  </a:moveTo>
                  <a:cubicBezTo>
                    <a:pt x="49" y="57"/>
                    <a:pt x="49" y="57"/>
                    <a:pt x="49" y="57"/>
                  </a:cubicBezTo>
                  <a:cubicBezTo>
                    <a:pt x="49" y="122"/>
                    <a:pt x="49" y="122"/>
                    <a:pt x="49" y="122"/>
                  </a:cubicBezTo>
                  <a:cubicBezTo>
                    <a:pt x="70" y="122"/>
                    <a:pt x="70" y="122"/>
                    <a:pt x="70" y="122"/>
                  </a:cubicBezTo>
                  <a:lnTo>
                    <a:pt x="70" y="57"/>
                  </a:lnTo>
                  <a:close/>
                  <a:moveTo>
                    <a:pt x="103" y="71"/>
                  </a:moveTo>
                  <a:cubicBezTo>
                    <a:pt x="82" y="71"/>
                    <a:pt x="82" y="71"/>
                    <a:pt x="82" y="71"/>
                  </a:cubicBezTo>
                  <a:cubicBezTo>
                    <a:pt x="82" y="122"/>
                    <a:pt x="82" y="122"/>
                    <a:pt x="82" y="122"/>
                  </a:cubicBezTo>
                  <a:cubicBezTo>
                    <a:pt x="103" y="122"/>
                    <a:pt x="103" y="122"/>
                    <a:pt x="103" y="122"/>
                  </a:cubicBezTo>
                  <a:lnTo>
                    <a:pt x="103" y="71"/>
                  </a:lnTo>
                  <a:close/>
                  <a:moveTo>
                    <a:pt x="136" y="38"/>
                  </a:moveTo>
                  <a:cubicBezTo>
                    <a:pt x="115" y="38"/>
                    <a:pt x="115" y="38"/>
                    <a:pt x="115" y="38"/>
                  </a:cubicBezTo>
                  <a:cubicBezTo>
                    <a:pt x="115" y="122"/>
                    <a:pt x="115" y="122"/>
                    <a:pt x="115" y="122"/>
                  </a:cubicBezTo>
                  <a:cubicBezTo>
                    <a:pt x="136" y="122"/>
                    <a:pt x="136" y="122"/>
                    <a:pt x="136" y="122"/>
                  </a:cubicBezTo>
                  <a:lnTo>
                    <a:pt x="136" y="38"/>
                  </a:lnTo>
                  <a:close/>
                  <a:moveTo>
                    <a:pt x="27" y="53"/>
                  </a:moveTo>
                  <a:cubicBezTo>
                    <a:pt x="24" y="53"/>
                    <a:pt x="21" y="56"/>
                    <a:pt x="21" y="59"/>
                  </a:cubicBezTo>
                  <a:cubicBezTo>
                    <a:pt x="21" y="62"/>
                    <a:pt x="24" y="65"/>
                    <a:pt x="27" y="65"/>
                  </a:cubicBezTo>
                  <a:cubicBezTo>
                    <a:pt x="30" y="65"/>
                    <a:pt x="33" y="62"/>
                    <a:pt x="33" y="59"/>
                  </a:cubicBezTo>
                  <a:cubicBezTo>
                    <a:pt x="33" y="56"/>
                    <a:pt x="30" y="53"/>
                    <a:pt x="27" y="53"/>
                  </a:cubicBezTo>
                  <a:close/>
                  <a:moveTo>
                    <a:pt x="60" y="22"/>
                  </a:moveTo>
                  <a:cubicBezTo>
                    <a:pt x="56" y="22"/>
                    <a:pt x="54" y="25"/>
                    <a:pt x="54" y="28"/>
                  </a:cubicBezTo>
                  <a:cubicBezTo>
                    <a:pt x="54" y="31"/>
                    <a:pt x="56" y="34"/>
                    <a:pt x="60" y="34"/>
                  </a:cubicBezTo>
                  <a:cubicBezTo>
                    <a:pt x="63" y="34"/>
                    <a:pt x="66" y="31"/>
                    <a:pt x="66" y="28"/>
                  </a:cubicBezTo>
                  <a:cubicBezTo>
                    <a:pt x="66" y="25"/>
                    <a:pt x="63" y="22"/>
                    <a:pt x="60" y="22"/>
                  </a:cubicBezTo>
                  <a:close/>
                  <a:moveTo>
                    <a:pt x="92" y="38"/>
                  </a:moveTo>
                  <a:cubicBezTo>
                    <a:pt x="89" y="38"/>
                    <a:pt x="86" y="40"/>
                    <a:pt x="86" y="44"/>
                  </a:cubicBezTo>
                  <a:cubicBezTo>
                    <a:pt x="86" y="47"/>
                    <a:pt x="89" y="50"/>
                    <a:pt x="92" y="50"/>
                  </a:cubicBezTo>
                  <a:cubicBezTo>
                    <a:pt x="96" y="50"/>
                    <a:pt x="98" y="47"/>
                    <a:pt x="98" y="44"/>
                  </a:cubicBezTo>
                  <a:cubicBezTo>
                    <a:pt x="98" y="40"/>
                    <a:pt x="96" y="38"/>
                    <a:pt x="92" y="38"/>
                  </a:cubicBezTo>
                  <a:close/>
                  <a:moveTo>
                    <a:pt x="125" y="0"/>
                  </a:moveTo>
                  <a:cubicBezTo>
                    <a:pt x="122" y="0"/>
                    <a:pt x="119" y="3"/>
                    <a:pt x="119" y="6"/>
                  </a:cubicBezTo>
                  <a:cubicBezTo>
                    <a:pt x="119" y="10"/>
                    <a:pt x="122" y="12"/>
                    <a:pt x="125" y="12"/>
                  </a:cubicBezTo>
                  <a:cubicBezTo>
                    <a:pt x="128" y="12"/>
                    <a:pt x="131" y="10"/>
                    <a:pt x="131" y="6"/>
                  </a:cubicBezTo>
                  <a:cubicBezTo>
                    <a:pt x="131" y="3"/>
                    <a:pt x="128" y="0"/>
                    <a:pt x="125" y="0"/>
                  </a:cubicBezTo>
                  <a:close/>
                  <a:moveTo>
                    <a:pt x="96" y="39"/>
                  </a:moveTo>
                  <a:cubicBezTo>
                    <a:pt x="121" y="11"/>
                    <a:pt x="121" y="11"/>
                    <a:pt x="121" y="11"/>
                  </a:cubicBezTo>
                  <a:moveTo>
                    <a:pt x="65" y="31"/>
                  </a:moveTo>
                  <a:cubicBezTo>
                    <a:pt x="87" y="41"/>
                    <a:pt x="87" y="41"/>
                    <a:pt x="87" y="41"/>
                  </a:cubicBezTo>
                  <a:moveTo>
                    <a:pt x="55" y="32"/>
                  </a:moveTo>
                  <a:cubicBezTo>
                    <a:pt x="31" y="55"/>
                    <a:pt x="31" y="55"/>
                    <a:pt x="31" y="55"/>
                  </a:cubicBezTo>
                </a:path>
              </a:pathLst>
            </a:custGeom>
            <a:noFill/>
            <a:ln cap="rnd"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rgbClr val="414042"/>
                </a:solidFill>
                <a:latin typeface="Open Sans"/>
                <a:ea typeface="Open Sans"/>
                <a:cs typeface="Open Sans"/>
                <a:sym typeface="Open Sans"/>
              </a:endParaRPr>
            </a:p>
          </p:txBody>
        </p:sp>
        <p:sp>
          <p:nvSpPr>
            <p:cNvPr id="381" name="Google Shape;381;gfbfcee8d99_0_382"/>
            <p:cNvSpPr txBox="1"/>
            <p:nvPr/>
          </p:nvSpPr>
          <p:spPr>
            <a:xfrm>
              <a:off x="6842439" y="435438"/>
              <a:ext cx="2900100" cy="9171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414042"/>
                </a:buClr>
                <a:buSzPts val="1000"/>
                <a:buFont typeface="Arial"/>
                <a:buNone/>
              </a:pPr>
              <a:r>
                <a:rPr b="1" i="0" lang="es-CO" sz="1200" u="none" cap="none" strike="noStrike">
                  <a:solidFill>
                    <a:srgbClr val="414042"/>
                  </a:solidFill>
                  <a:latin typeface="Open Sans"/>
                  <a:ea typeface="Open Sans"/>
                  <a:cs typeface="Open Sans"/>
                  <a:sym typeface="Open Sans"/>
                </a:rPr>
                <a:t>Generación de valor de negocio </a:t>
              </a:r>
              <a:r>
                <a:rPr b="0" i="0" lang="es-CO" sz="1200" u="none" cap="none" strike="noStrike">
                  <a:solidFill>
                    <a:srgbClr val="414042"/>
                  </a:solidFill>
                  <a:latin typeface="Open Sans"/>
                  <a:ea typeface="Open Sans"/>
                  <a:cs typeface="Open Sans"/>
                  <a:sym typeface="Open Sans"/>
                </a:rPr>
                <a:t>sostenible a través de la optimización de trabajo y cumplimiento de indicadores.</a:t>
              </a:r>
              <a:endParaRPr b="0" i="0" sz="1200" u="none" cap="none" strike="noStrike">
                <a:solidFill>
                  <a:srgbClr val="000000"/>
                </a:solidFill>
                <a:latin typeface="Open Sans"/>
                <a:ea typeface="Open Sans"/>
                <a:cs typeface="Open Sans"/>
                <a:sym typeface="Open Sans"/>
              </a:endParaRPr>
            </a:p>
          </p:txBody>
        </p:sp>
      </p:grpSp>
      <p:sp>
        <p:nvSpPr>
          <p:cNvPr id="382" name="Google Shape;382;gfbfcee8d99_0_382"/>
          <p:cNvSpPr txBox="1"/>
          <p:nvPr/>
        </p:nvSpPr>
        <p:spPr>
          <a:xfrm>
            <a:off x="495752" y="1746675"/>
            <a:ext cx="3462900" cy="9171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414042"/>
              </a:buClr>
              <a:buSzPts val="1000"/>
              <a:buFont typeface="Arial"/>
              <a:buNone/>
            </a:pPr>
            <a:r>
              <a:rPr b="1" i="0" lang="es-CO" sz="1200" u="none" cap="none" strike="noStrike">
                <a:solidFill>
                  <a:srgbClr val="414042"/>
                </a:solidFill>
                <a:latin typeface="Open Sans"/>
                <a:ea typeface="Open Sans"/>
                <a:cs typeface="Open Sans"/>
                <a:sym typeface="Open Sans"/>
              </a:rPr>
              <a:t>Alineación de negocio constante </a:t>
            </a:r>
            <a:r>
              <a:rPr b="0" i="0" lang="es-CO" sz="1200" u="none" cap="none" strike="noStrike">
                <a:solidFill>
                  <a:srgbClr val="414042"/>
                </a:solidFill>
                <a:latin typeface="Open Sans"/>
                <a:ea typeface="Open Sans"/>
                <a:cs typeface="Open Sans"/>
                <a:sym typeface="Open Sans"/>
              </a:rPr>
              <a:t>es una de las máximas de IterAE cuyos esfuerzos se enfocan en mantener y evolucionar la trazabilidad y comunicación del negocio con su reflejo tecnológico y los diversos agentes del proyecto.</a:t>
            </a:r>
            <a:endParaRPr b="0" i="0" sz="1200" u="none" cap="none" strike="noStrike">
              <a:solidFill>
                <a:srgbClr val="000000"/>
              </a:solidFill>
              <a:latin typeface="Open Sans"/>
              <a:ea typeface="Open Sans"/>
              <a:cs typeface="Open Sans"/>
              <a:sym typeface="Open Sans"/>
            </a:endParaRPr>
          </a:p>
        </p:txBody>
      </p:sp>
      <p:sp>
        <p:nvSpPr>
          <p:cNvPr id="383" name="Google Shape;383;gfbfcee8d99_0_382"/>
          <p:cNvSpPr txBox="1"/>
          <p:nvPr/>
        </p:nvSpPr>
        <p:spPr>
          <a:xfrm>
            <a:off x="500525" y="3608825"/>
            <a:ext cx="2996100" cy="9171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414042"/>
              </a:buClr>
              <a:buSzPts val="1000"/>
              <a:buFont typeface="Arial"/>
              <a:buNone/>
            </a:pPr>
            <a:r>
              <a:rPr b="1" i="0" lang="es-CO" sz="1200" u="none" cap="none" strike="noStrike">
                <a:solidFill>
                  <a:srgbClr val="414042"/>
                </a:solidFill>
                <a:latin typeface="Open Sans"/>
                <a:ea typeface="Open Sans"/>
                <a:cs typeface="Open Sans"/>
                <a:sym typeface="Open Sans"/>
              </a:rPr>
              <a:t>Retrospectivas</a:t>
            </a:r>
            <a:r>
              <a:rPr b="0" i="0" lang="es-CO" sz="1200" u="none" cap="none" strike="noStrike">
                <a:solidFill>
                  <a:srgbClr val="414042"/>
                </a:solidFill>
                <a:latin typeface="Open Sans"/>
                <a:ea typeface="Open Sans"/>
                <a:cs typeface="Open Sans"/>
                <a:sym typeface="Open Sans"/>
              </a:rPr>
              <a:t> del proyecto incorporadas a través de ciclos de mejora continua recurrentes es fundamental</a:t>
            </a:r>
            <a:endParaRPr b="0" i="0" sz="1200" u="none" cap="none" strike="noStrike">
              <a:solidFill>
                <a:srgbClr val="000000"/>
              </a:solidFill>
              <a:latin typeface="Open Sans"/>
              <a:ea typeface="Open Sans"/>
              <a:cs typeface="Open Sans"/>
              <a:sym typeface="Open Sans"/>
            </a:endParaRPr>
          </a:p>
        </p:txBody>
      </p:sp>
      <p:sp>
        <p:nvSpPr>
          <p:cNvPr id="384" name="Google Shape;384;gfbfcee8d99_0_382"/>
          <p:cNvSpPr txBox="1"/>
          <p:nvPr/>
        </p:nvSpPr>
        <p:spPr>
          <a:xfrm>
            <a:off x="1339752" y="5470975"/>
            <a:ext cx="3462900" cy="9171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000000"/>
              </a:buClr>
              <a:buSzPts val="1200"/>
              <a:buFont typeface="Arial"/>
              <a:buNone/>
            </a:pPr>
            <a:r>
              <a:rPr b="1" i="0" lang="es-CO" sz="1200" u="none" cap="none" strike="noStrike">
                <a:solidFill>
                  <a:srgbClr val="414042"/>
                </a:solidFill>
                <a:latin typeface="Open Sans"/>
                <a:ea typeface="Open Sans"/>
                <a:cs typeface="Open Sans"/>
                <a:sym typeface="Open Sans"/>
              </a:rPr>
              <a:t>Artefactos comprobados </a:t>
            </a:r>
            <a:r>
              <a:rPr b="0" i="0" lang="es-CO" sz="1200" u="none" cap="none" strike="noStrike">
                <a:solidFill>
                  <a:srgbClr val="414042"/>
                </a:solidFill>
                <a:latin typeface="Open Sans"/>
                <a:ea typeface="Open Sans"/>
                <a:cs typeface="Open Sans"/>
                <a:sym typeface="Open Sans"/>
              </a:rPr>
              <a:t>en proyectos similares que aceleran la implementación con visión de Arquitectura Empresarial</a:t>
            </a:r>
            <a:endParaRPr b="0" i="0" sz="1200" u="none" cap="none" strike="noStrike">
              <a:solidFill>
                <a:srgbClr val="000000"/>
              </a:solidFill>
              <a:latin typeface="Open Sans"/>
              <a:ea typeface="Open Sans"/>
              <a:cs typeface="Open Sans"/>
              <a:sym typeface="Open Sans"/>
            </a:endParaRPr>
          </a:p>
        </p:txBody>
      </p:sp>
      <p:pic>
        <p:nvPicPr>
          <p:cNvPr id="385" name="Google Shape;385;gfbfcee8d99_0_382"/>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pic>
        <p:nvPicPr>
          <p:cNvPr id="386" name="Google Shape;386;gfbfcee8d99_0_382"/>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387" name="Google Shape;387;gfbfcee8d99_0_382"/>
          <p:cNvPicPr preferRelativeResize="0"/>
          <p:nvPr/>
        </p:nvPicPr>
        <p:blipFill rotWithShape="1">
          <a:blip r:embed="rId5">
            <a:alphaModFix/>
          </a:blip>
          <a:srcRect b="61744" l="64438" r="29058" t="20078"/>
          <a:stretch/>
        </p:blipFill>
        <p:spPr>
          <a:xfrm>
            <a:off x="7997125" y="1546725"/>
            <a:ext cx="762001" cy="876300"/>
          </a:xfrm>
          <a:prstGeom prst="rect">
            <a:avLst/>
          </a:prstGeom>
          <a:noFill/>
          <a:ln>
            <a:noFill/>
          </a:ln>
        </p:spPr>
      </p:pic>
      <p:pic>
        <p:nvPicPr>
          <p:cNvPr id="388" name="Google Shape;388;gfbfcee8d99_0_382"/>
          <p:cNvPicPr preferRelativeResize="0"/>
          <p:nvPr/>
        </p:nvPicPr>
        <p:blipFill rotWithShape="1">
          <a:blip r:embed="rId5">
            <a:alphaModFix/>
          </a:blip>
          <a:srcRect b="-69" l="40501" r="51113" t="83239"/>
          <a:stretch/>
        </p:blipFill>
        <p:spPr>
          <a:xfrm>
            <a:off x="4802638" y="5490600"/>
            <a:ext cx="857249" cy="708000"/>
          </a:xfrm>
          <a:prstGeom prst="rect">
            <a:avLst/>
          </a:prstGeom>
          <a:noFill/>
          <a:ln>
            <a:noFill/>
          </a:ln>
        </p:spPr>
      </p:pic>
      <p:pic>
        <p:nvPicPr>
          <p:cNvPr id="389" name="Google Shape;389;gfbfcee8d99_0_382"/>
          <p:cNvPicPr preferRelativeResize="0"/>
          <p:nvPr/>
        </p:nvPicPr>
        <p:blipFill rotWithShape="1">
          <a:blip r:embed="rId5">
            <a:alphaModFix/>
          </a:blip>
          <a:srcRect b="34976" l="31347" r="62094" t="53120"/>
          <a:stretch/>
        </p:blipFill>
        <p:spPr>
          <a:xfrm>
            <a:off x="3560199" y="3737238"/>
            <a:ext cx="770475" cy="575350"/>
          </a:xfrm>
          <a:prstGeom prst="rect">
            <a:avLst/>
          </a:prstGeom>
          <a:noFill/>
          <a:ln>
            <a:noFill/>
          </a:ln>
        </p:spPr>
      </p:pic>
      <p:pic>
        <p:nvPicPr>
          <p:cNvPr id="390" name="Google Shape;390;gfbfcee8d99_0_382"/>
          <p:cNvPicPr preferRelativeResize="0"/>
          <p:nvPr/>
        </p:nvPicPr>
        <p:blipFill rotWithShape="1">
          <a:blip r:embed="rId5">
            <a:alphaModFix/>
          </a:blip>
          <a:srcRect b="66850" l="34651" r="58851" t="18479"/>
          <a:stretch/>
        </p:blipFill>
        <p:spPr>
          <a:xfrm>
            <a:off x="3987801" y="1784350"/>
            <a:ext cx="762001" cy="708000"/>
          </a:xfrm>
          <a:prstGeom prst="rect">
            <a:avLst/>
          </a:prstGeom>
          <a:noFill/>
          <a:ln>
            <a:noFill/>
          </a:ln>
        </p:spPr>
      </p:pic>
      <p:pic>
        <p:nvPicPr>
          <p:cNvPr id="391" name="Google Shape;391;gfbfcee8d99_0_382"/>
          <p:cNvPicPr preferRelativeResize="0"/>
          <p:nvPr/>
        </p:nvPicPr>
        <p:blipFill rotWithShape="1">
          <a:blip r:embed="rId6">
            <a:alphaModFix/>
          </a:blip>
          <a:srcRect b="27662" l="0" r="0" t="0"/>
          <a:stretch/>
        </p:blipFill>
        <p:spPr>
          <a:xfrm>
            <a:off x="461600" y="272500"/>
            <a:ext cx="1822187" cy="62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pic>
        <p:nvPicPr>
          <p:cNvPr id="396" name="Google Shape;396;gfbfcee8d99_0_2101"/>
          <p:cNvPicPr preferRelativeResize="0"/>
          <p:nvPr/>
        </p:nvPicPr>
        <p:blipFill rotWithShape="1">
          <a:blip r:embed="rId3">
            <a:alphaModFix/>
          </a:blip>
          <a:srcRect b="0" l="0" r="0" t="0"/>
          <a:stretch/>
        </p:blipFill>
        <p:spPr>
          <a:xfrm>
            <a:off x="-24881" y="777204"/>
            <a:ext cx="8936769" cy="5726966"/>
          </a:xfrm>
          <a:prstGeom prst="rect">
            <a:avLst/>
          </a:prstGeom>
          <a:noFill/>
          <a:ln>
            <a:noFill/>
          </a:ln>
        </p:spPr>
      </p:pic>
      <p:sp>
        <p:nvSpPr>
          <p:cNvPr id="397" name="Google Shape;397;gfbfcee8d99_0_2101"/>
          <p:cNvSpPr txBox="1"/>
          <p:nvPr/>
        </p:nvSpPr>
        <p:spPr>
          <a:xfrm>
            <a:off x="500219" y="1722123"/>
            <a:ext cx="1347300" cy="1123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s-CO" sz="1900" u="none" cap="none" strike="noStrike">
                <a:solidFill>
                  <a:srgbClr val="FFFFFF"/>
                </a:solidFill>
                <a:latin typeface="Calibri"/>
                <a:ea typeface="Calibri"/>
                <a:cs typeface="Calibri"/>
                <a:sym typeface="Calibri"/>
              </a:rPr>
              <a:t>Ser una empresa gimnástica</a:t>
            </a:r>
            <a:endParaRPr b="0" i="0" sz="1900" u="none" cap="none" strike="noStrike">
              <a:solidFill>
                <a:srgbClr val="FFFFFF"/>
              </a:solidFill>
              <a:latin typeface="Calibri"/>
              <a:ea typeface="Calibri"/>
              <a:cs typeface="Calibri"/>
              <a:sym typeface="Calibri"/>
            </a:endParaRPr>
          </a:p>
        </p:txBody>
      </p:sp>
      <p:sp>
        <p:nvSpPr>
          <p:cNvPr id="398" name="Google Shape;398;gfbfcee8d99_0_2101"/>
          <p:cNvSpPr txBox="1"/>
          <p:nvPr/>
        </p:nvSpPr>
        <p:spPr>
          <a:xfrm>
            <a:off x="1968419" y="1283923"/>
            <a:ext cx="1802700" cy="1123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s-CO" sz="1900" u="none" cap="none" strike="noStrike">
                <a:solidFill>
                  <a:srgbClr val="FFFFFF"/>
                </a:solidFill>
                <a:latin typeface="Calibri"/>
                <a:ea typeface="Calibri"/>
                <a:cs typeface="Calibri"/>
                <a:sym typeface="Calibri"/>
              </a:rPr>
              <a:t>Ser competitivo y centrado en el cliente</a:t>
            </a:r>
            <a:endParaRPr b="0" i="0" sz="1900" u="none" cap="none" strike="noStrike">
              <a:solidFill>
                <a:srgbClr val="FFFFFF"/>
              </a:solidFill>
              <a:latin typeface="Calibri"/>
              <a:ea typeface="Calibri"/>
              <a:cs typeface="Calibri"/>
              <a:sym typeface="Calibri"/>
            </a:endParaRPr>
          </a:p>
        </p:txBody>
      </p:sp>
      <p:sp>
        <p:nvSpPr>
          <p:cNvPr id="399" name="Google Shape;399;gfbfcee8d99_0_2101"/>
          <p:cNvSpPr txBox="1"/>
          <p:nvPr/>
        </p:nvSpPr>
        <p:spPr>
          <a:xfrm>
            <a:off x="3771219" y="1670423"/>
            <a:ext cx="1802700" cy="1123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s-CO" sz="1900" u="none" cap="none" strike="noStrike">
                <a:solidFill>
                  <a:srgbClr val="FFFFFF"/>
                </a:solidFill>
                <a:latin typeface="Calibri"/>
                <a:ea typeface="Calibri"/>
                <a:cs typeface="Calibri"/>
                <a:sym typeface="Calibri"/>
              </a:rPr>
              <a:t>Emplear lo que realmente necesitamos</a:t>
            </a:r>
            <a:endParaRPr b="0" i="0" sz="1900" u="none" cap="none" strike="noStrike">
              <a:solidFill>
                <a:srgbClr val="FFFFFF"/>
              </a:solidFill>
              <a:latin typeface="Calibri"/>
              <a:ea typeface="Calibri"/>
              <a:cs typeface="Calibri"/>
              <a:sym typeface="Calibri"/>
            </a:endParaRPr>
          </a:p>
        </p:txBody>
      </p:sp>
      <p:sp>
        <p:nvSpPr>
          <p:cNvPr id="400" name="Google Shape;400;gfbfcee8d99_0_2101"/>
          <p:cNvSpPr txBox="1"/>
          <p:nvPr/>
        </p:nvSpPr>
        <p:spPr>
          <a:xfrm>
            <a:off x="6996819" y="1184923"/>
            <a:ext cx="1802700" cy="1708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s-CO" sz="1900" u="none" cap="none" strike="noStrike">
                <a:solidFill>
                  <a:srgbClr val="FFFFFF"/>
                </a:solidFill>
                <a:latin typeface="Calibri"/>
                <a:ea typeface="Calibri"/>
                <a:cs typeface="Calibri"/>
                <a:sym typeface="Calibri"/>
              </a:rPr>
              <a:t>Elevar las habilidades impulsadoras de nuestra gente</a:t>
            </a:r>
            <a:endParaRPr b="0" i="0" sz="1900" u="none" cap="none" strike="noStrike">
              <a:solidFill>
                <a:srgbClr val="FFFFFF"/>
              </a:solidFill>
              <a:latin typeface="Calibri"/>
              <a:ea typeface="Calibri"/>
              <a:cs typeface="Calibri"/>
              <a:sym typeface="Calibri"/>
            </a:endParaRPr>
          </a:p>
        </p:txBody>
      </p:sp>
      <p:sp>
        <p:nvSpPr>
          <p:cNvPr id="401" name="Google Shape;401;gfbfcee8d99_0_2101"/>
          <p:cNvSpPr txBox="1"/>
          <p:nvPr/>
        </p:nvSpPr>
        <p:spPr>
          <a:xfrm>
            <a:off x="5501219" y="1382823"/>
            <a:ext cx="1802700" cy="1123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s-CO" sz="1900" u="none" cap="none" strike="noStrike">
                <a:solidFill>
                  <a:srgbClr val="FFFFFF"/>
                </a:solidFill>
                <a:latin typeface="Calibri"/>
                <a:ea typeface="Calibri"/>
                <a:cs typeface="Calibri"/>
                <a:sym typeface="Calibri"/>
              </a:rPr>
              <a:t>Agilizar la gestión de equipos</a:t>
            </a:r>
            <a:endParaRPr b="0" i="0" sz="1900" u="none" cap="none" strike="noStrike">
              <a:solidFill>
                <a:srgbClr val="FFFFFF"/>
              </a:solidFill>
              <a:latin typeface="Calibri"/>
              <a:ea typeface="Calibri"/>
              <a:cs typeface="Calibri"/>
              <a:sym typeface="Calibri"/>
            </a:endParaRPr>
          </a:p>
        </p:txBody>
      </p:sp>
      <p:sp>
        <p:nvSpPr>
          <p:cNvPr id="402" name="Google Shape;402;gfbfcee8d99_0_2101"/>
          <p:cNvSpPr txBox="1"/>
          <p:nvPr/>
        </p:nvSpPr>
        <p:spPr>
          <a:xfrm>
            <a:off x="8911907" y="419707"/>
            <a:ext cx="2899500" cy="55875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300"/>
              </a:spcBef>
              <a:spcAft>
                <a:spcPts val="0"/>
              </a:spcAft>
              <a:buClr>
                <a:srgbClr val="000000"/>
              </a:buClr>
              <a:buSzPts val="1500"/>
              <a:buFont typeface="Arial"/>
              <a:buNone/>
            </a:pPr>
            <a:r>
              <a:rPr b="0" i="1" lang="es-CO" sz="1800" u="none" cap="none" strike="noStrike">
                <a:solidFill>
                  <a:srgbClr val="434343"/>
                </a:solidFill>
                <a:latin typeface="Roboto"/>
                <a:ea typeface="Roboto"/>
                <a:cs typeface="Roboto"/>
                <a:sym typeface="Roboto"/>
              </a:rPr>
              <a:t>Es importante mencionar, que este marco de trabajo proporciona </a:t>
            </a:r>
            <a:r>
              <a:rPr b="1" i="1" lang="es-CO" sz="1800" u="none" cap="none" strike="noStrike">
                <a:solidFill>
                  <a:srgbClr val="434343"/>
                </a:solidFill>
                <a:latin typeface="Roboto"/>
                <a:ea typeface="Roboto"/>
                <a:cs typeface="Roboto"/>
                <a:sym typeface="Roboto"/>
              </a:rPr>
              <a:t>una guía y técnicas/herramientas</a:t>
            </a:r>
            <a:r>
              <a:rPr b="0" i="1" lang="es-CO" sz="1800" u="none" cap="none" strike="noStrike">
                <a:solidFill>
                  <a:srgbClr val="434343"/>
                </a:solidFill>
                <a:latin typeface="Roboto"/>
                <a:ea typeface="Roboto"/>
                <a:cs typeface="Roboto"/>
                <a:sym typeface="Roboto"/>
              </a:rPr>
              <a:t> para su ejecución y así facilitar la entrega de </a:t>
            </a:r>
            <a:r>
              <a:rPr b="1" i="1" lang="es-CO" sz="1800" u="none" cap="none" strike="noStrike">
                <a:solidFill>
                  <a:srgbClr val="434343"/>
                </a:solidFill>
                <a:latin typeface="Roboto"/>
                <a:ea typeface="Roboto"/>
                <a:cs typeface="Roboto"/>
                <a:sym typeface="Roboto"/>
              </a:rPr>
              <a:t>valor al negocio en el menor tiempo posible</a:t>
            </a:r>
            <a:r>
              <a:rPr b="0" i="1" lang="es-CO" sz="1800" u="none" cap="none" strike="noStrike">
                <a:solidFill>
                  <a:srgbClr val="434343"/>
                </a:solidFill>
                <a:latin typeface="Roboto"/>
                <a:ea typeface="Roboto"/>
                <a:cs typeface="Roboto"/>
                <a:sym typeface="Roboto"/>
              </a:rPr>
              <a:t>. </a:t>
            </a:r>
            <a:endParaRPr b="0" i="1" sz="1800" u="none" cap="none" strike="noStrike">
              <a:solidFill>
                <a:srgbClr val="434343"/>
              </a:solidFill>
              <a:latin typeface="Roboto"/>
              <a:ea typeface="Roboto"/>
              <a:cs typeface="Roboto"/>
              <a:sym typeface="Roboto"/>
            </a:endParaRPr>
          </a:p>
          <a:p>
            <a:pPr indent="0" lvl="0" marL="0" marR="0" rtl="0" algn="just">
              <a:lnSpc>
                <a:spcPct val="100000"/>
              </a:lnSpc>
              <a:spcBef>
                <a:spcPts val="300"/>
              </a:spcBef>
              <a:spcAft>
                <a:spcPts val="0"/>
              </a:spcAft>
              <a:buClr>
                <a:srgbClr val="000000"/>
              </a:buClr>
              <a:buSzPts val="1500"/>
              <a:buFont typeface="Arial"/>
              <a:buNone/>
            </a:pPr>
            <a:r>
              <a:t/>
            </a:r>
            <a:endParaRPr b="0" i="1" sz="1800" u="none" cap="none" strike="noStrike">
              <a:solidFill>
                <a:srgbClr val="434343"/>
              </a:solidFill>
              <a:latin typeface="Roboto"/>
              <a:ea typeface="Roboto"/>
              <a:cs typeface="Roboto"/>
              <a:sym typeface="Roboto"/>
            </a:endParaRPr>
          </a:p>
          <a:p>
            <a:pPr indent="0" lvl="0" marL="0" marR="0" rtl="0" algn="just">
              <a:lnSpc>
                <a:spcPct val="100000"/>
              </a:lnSpc>
              <a:spcBef>
                <a:spcPts val="300"/>
              </a:spcBef>
              <a:spcAft>
                <a:spcPts val="300"/>
              </a:spcAft>
              <a:buClr>
                <a:srgbClr val="000000"/>
              </a:buClr>
              <a:buSzPts val="1500"/>
              <a:buFont typeface="Arial"/>
              <a:buNone/>
            </a:pPr>
            <a:r>
              <a:rPr b="0" i="1" lang="es-CO" sz="1800" u="none" cap="none" strike="noStrike">
                <a:solidFill>
                  <a:srgbClr val="434343"/>
                </a:solidFill>
                <a:latin typeface="Roboto"/>
                <a:ea typeface="Roboto"/>
                <a:cs typeface="Roboto"/>
                <a:sym typeface="Roboto"/>
              </a:rPr>
              <a:t>Dado el </a:t>
            </a:r>
            <a:r>
              <a:rPr b="1" i="1" lang="es-CO" sz="1800" u="none" cap="none" strike="noStrike">
                <a:solidFill>
                  <a:srgbClr val="434343"/>
                </a:solidFill>
                <a:latin typeface="Roboto"/>
                <a:ea typeface="Roboto"/>
                <a:cs typeface="Roboto"/>
                <a:sym typeface="Roboto"/>
              </a:rPr>
              <a:t>nivel de madurez de la organización y de la naturaleza del trabajo a realizar</a:t>
            </a:r>
            <a:r>
              <a:rPr b="0" i="1" lang="es-CO" sz="1800" u="none" cap="none" strike="noStrike">
                <a:solidFill>
                  <a:srgbClr val="434343"/>
                </a:solidFill>
                <a:latin typeface="Roboto"/>
                <a:ea typeface="Roboto"/>
                <a:cs typeface="Roboto"/>
                <a:sym typeface="Roboto"/>
              </a:rPr>
              <a:t> es importante que el equipo de trabajo esté preparado para </a:t>
            </a:r>
            <a:r>
              <a:rPr b="1" i="1" lang="es-CO" sz="1800" u="none" cap="none" strike="noStrike">
                <a:solidFill>
                  <a:srgbClr val="434343"/>
                </a:solidFill>
                <a:latin typeface="Roboto"/>
                <a:ea typeface="Roboto"/>
                <a:cs typeface="Roboto"/>
                <a:sym typeface="Roboto"/>
              </a:rPr>
              <a:t>realizar cualquier configuración que mejore su forma de trabajar y permita lograr los objetivos planteados.</a:t>
            </a:r>
            <a:endParaRPr b="1" i="1" sz="1800" u="none" cap="none" strike="noStrike">
              <a:solidFill>
                <a:srgbClr val="434343"/>
              </a:solidFill>
              <a:latin typeface="Roboto"/>
              <a:ea typeface="Roboto"/>
              <a:cs typeface="Roboto"/>
              <a:sym typeface="Roboto"/>
            </a:endParaRPr>
          </a:p>
        </p:txBody>
      </p:sp>
      <p:pic>
        <p:nvPicPr>
          <p:cNvPr id="403" name="Google Shape;403;gfbfcee8d99_0_2101"/>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404" name="Google Shape;404;gfbfcee8d99_0_210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405" name="Google Shape;405;gfbfcee8d99_0_2101"/>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¿Qué buscamos?</a:t>
            </a:r>
            <a:endParaRPr b="0" i="0" sz="4000" u="none" cap="none" strike="noStrike">
              <a:solidFill>
                <a:srgbClr val="377AF4"/>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g29e6772ded9_0_73"/>
          <p:cNvSpPr txBox="1"/>
          <p:nvPr/>
        </p:nvSpPr>
        <p:spPr>
          <a:xfrm>
            <a:off x="0" y="5621479"/>
            <a:ext cx="12192000" cy="784800"/>
          </a:xfrm>
          <a:prstGeom prst="rect">
            <a:avLst/>
          </a:prstGeom>
          <a:solidFill>
            <a:schemeClr val="dk1">
              <a:alpha val="63137"/>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Modelo Funcional de Trabajo: IterAE</a:t>
            </a:r>
            <a:endParaRPr b="0" i="0" sz="4300" u="none" cap="none" strike="noStrike">
              <a:solidFill>
                <a:srgbClr val="000000"/>
              </a:solidFill>
              <a:latin typeface="Arial"/>
              <a:ea typeface="Arial"/>
              <a:cs typeface="Arial"/>
              <a:sym typeface="Arial"/>
            </a:endParaRPr>
          </a:p>
        </p:txBody>
      </p:sp>
      <p:pic>
        <p:nvPicPr>
          <p:cNvPr id="411" name="Google Shape;411;g29e6772ded9_0_73"/>
          <p:cNvPicPr preferRelativeResize="0"/>
          <p:nvPr/>
        </p:nvPicPr>
        <p:blipFill rotWithShape="1">
          <a:blip r:embed="rId4">
            <a:alphaModFix/>
          </a:blip>
          <a:srcRect b="0" l="0" r="0" t="0"/>
          <a:stretch/>
        </p:blipFill>
        <p:spPr>
          <a:xfrm>
            <a:off x="545275" y="5847951"/>
            <a:ext cx="1639785" cy="326701"/>
          </a:xfrm>
          <a:prstGeom prst="rect">
            <a:avLst/>
          </a:prstGeom>
          <a:noFill/>
          <a:ln>
            <a:noFill/>
          </a:ln>
        </p:spPr>
      </p:pic>
      <p:sp>
        <p:nvSpPr>
          <p:cNvPr id="412" name="Google Shape;412;g29e6772ded9_0_73"/>
          <p:cNvSpPr txBox="1"/>
          <p:nvPr/>
        </p:nvSpPr>
        <p:spPr>
          <a:xfrm>
            <a:off x="329413" y="226828"/>
            <a:ext cx="2071500" cy="20934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800"/>
              <a:buFont typeface="Arial"/>
              <a:buNone/>
            </a:pPr>
            <a:r>
              <a:rPr b="1" i="0" lang="es-CO" sz="12800" u="none" cap="none" strike="noStrike">
                <a:solidFill>
                  <a:schemeClr val="lt1"/>
                </a:solidFill>
                <a:latin typeface="Arial"/>
                <a:ea typeface="Arial"/>
                <a:cs typeface="Arial"/>
                <a:sym typeface="Arial"/>
              </a:rPr>
              <a:t>03</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gfbfcee8d99_0_1879"/>
          <p:cNvGrpSpPr/>
          <p:nvPr/>
        </p:nvGrpSpPr>
        <p:grpSpPr>
          <a:xfrm>
            <a:off x="434923" y="-25650"/>
            <a:ext cx="11517829" cy="6781807"/>
            <a:chOff x="-7382832" y="-3503269"/>
            <a:chExt cx="11411700" cy="6406392"/>
          </a:xfrm>
        </p:grpSpPr>
        <p:sp>
          <p:nvSpPr>
            <p:cNvPr id="419" name="Google Shape;419;gfbfcee8d99_0_1879"/>
            <p:cNvSpPr/>
            <p:nvPr/>
          </p:nvSpPr>
          <p:spPr>
            <a:xfrm>
              <a:off x="-7382832" y="-3477877"/>
              <a:ext cx="11411700" cy="6381000"/>
            </a:xfrm>
            <a:prstGeom prst="rect">
              <a:avLst/>
            </a:prstGeom>
            <a:solidFill>
              <a:srgbClr val="027EB7"/>
            </a:solidFill>
            <a:ln cap="flat" cmpd="sng" w="25400">
              <a:solidFill>
                <a:srgbClr val="043E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420" name="Google Shape;420;gfbfcee8d99_0_1879"/>
            <p:cNvSpPr txBox="1"/>
            <p:nvPr/>
          </p:nvSpPr>
          <p:spPr>
            <a:xfrm>
              <a:off x="-7278173" y="-3503269"/>
              <a:ext cx="5959200" cy="40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s-CO" sz="2200" u="none" cap="none" strike="noStrike">
                  <a:solidFill>
                    <a:schemeClr val="lt1"/>
                  </a:solidFill>
                  <a:latin typeface="Open Sans"/>
                  <a:ea typeface="Open Sans"/>
                  <a:cs typeface="Open Sans"/>
                  <a:sym typeface="Open Sans"/>
                </a:rPr>
                <a:t>IterAE</a:t>
              </a:r>
              <a:r>
                <a:rPr b="1" i="0" lang="es-CO" sz="2100" u="none" cap="none" strike="noStrike">
                  <a:solidFill>
                    <a:schemeClr val="lt1"/>
                  </a:solidFill>
                  <a:latin typeface="Roboto"/>
                  <a:ea typeface="Roboto"/>
                  <a:cs typeface="Roboto"/>
                  <a:sym typeface="Roboto"/>
                </a:rPr>
                <a:t>®</a:t>
              </a:r>
              <a:r>
                <a:rPr b="1" i="0" lang="es-CO" sz="2200" u="none" cap="none" strike="noStrike">
                  <a:solidFill>
                    <a:schemeClr val="lt1"/>
                  </a:solidFill>
                  <a:latin typeface="Open Sans"/>
                  <a:ea typeface="Open Sans"/>
                  <a:cs typeface="Open Sans"/>
                  <a:sym typeface="Open Sans"/>
                </a:rPr>
                <a:t>: Modelo Funcional de Trabajo</a:t>
              </a:r>
              <a:endParaRPr b="0" i="0" sz="1400" u="none" cap="none" strike="noStrike">
                <a:solidFill>
                  <a:srgbClr val="000000"/>
                </a:solidFill>
                <a:latin typeface="Arial"/>
                <a:ea typeface="Arial"/>
                <a:cs typeface="Arial"/>
                <a:sym typeface="Arial"/>
              </a:endParaRPr>
            </a:p>
          </p:txBody>
        </p:sp>
      </p:grpSp>
      <p:grpSp>
        <p:nvGrpSpPr>
          <p:cNvPr id="421" name="Google Shape;421;gfbfcee8d99_0_1879"/>
          <p:cNvGrpSpPr/>
          <p:nvPr/>
        </p:nvGrpSpPr>
        <p:grpSpPr>
          <a:xfrm>
            <a:off x="4287225" y="2022945"/>
            <a:ext cx="7500600" cy="4664954"/>
            <a:chOff x="3830028" y="2778938"/>
            <a:chExt cx="7500600" cy="3965786"/>
          </a:xfrm>
        </p:grpSpPr>
        <p:sp>
          <p:nvSpPr>
            <p:cNvPr id="422" name="Google Shape;422;gfbfcee8d99_0_1879"/>
            <p:cNvSpPr/>
            <p:nvPr/>
          </p:nvSpPr>
          <p:spPr>
            <a:xfrm>
              <a:off x="3830028" y="2790724"/>
              <a:ext cx="7500600" cy="3954000"/>
            </a:xfrm>
            <a:prstGeom prst="roundRect">
              <a:avLst>
                <a:gd fmla="val 1342"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423" name="Google Shape;423;gfbfcee8d99_0_1879"/>
            <p:cNvSpPr txBox="1"/>
            <p:nvPr/>
          </p:nvSpPr>
          <p:spPr>
            <a:xfrm>
              <a:off x="3830028" y="2778938"/>
              <a:ext cx="7468500" cy="23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424244"/>
                  </a:solidFill>
                  <a:latin typeface="Open Sans"/>
                  <a:ea typeface="Open Sans"/>
                  <a:cs typeface="Open Sans"/>
                  <a:sym typeface="Open Sans"/>
                </a:rPr>
                <a:t>CI / CD</a:t>
              </a:r>
              <a:endParaRPr b="0" i="0" sz="1400" u="none" cap="none" strike="noStrike">
                <a:solidFill>
                  <a:srgbClr val="000000"/>
                </a:solidFill>
                <a:latin typeface="Arial"/>
                <a:ea typeface="Arial"/>
                <a:cs typeface="Arial"/>
                <a:sym typeface="Arial"/>
              </a:endParaRPr>
            </a:p>
          </p:txBody>
        </p:sp>
      </p:grpSp>
      <p:grpSp>
        <p:nvGrpSpPr>
          <p:cNvPr id="424" name="Google Shape;424;gfbfcee8d99_0_1879"/>
          <p:cNvGrpSpPr/>
          <p:nvPr/>
        </p:nvGrpSpPr>
        <p:grpSpPr>
          <a:xfrm>
            <a:off x="4402511" y="2028041"/>
            <a:ext cx="2075700" cy="597157"/>
            <a:chOff x="3945311" y="2977441"/>
            <a:chExt cx="2075700" cy="597157"/>
          </a:xfrm>
        </p:grpSpPr>
        <p:grpSp>
          <p:nvGrpSpPr>
            <p:cNvPr id="425" name="Google Shape;425;gfbfcee8d99_0_1879"/>
            <p:cNvGrpSpPr/>
            <p:nvPr/>
          </p:nvGrpSpPr>
          <p:grpSpPr>
            <a:xfrm>
              <a:off x="3945311" y="3228787"/>
              <a:ext cx="2075700" cy="345811"/>
              <a:chOff x="3897185" y="3132535"/>
              <a:chExt cx="2075700" cy="345811"/>
            </a:xfrm>
          </p:grpSpPr>
          <p:cxnSp>
            <p:nvCxnSpPr>
              <p:cNvPr id="426" name="Google Shape;426;gfbfcee8d99_0_1879"/>
              <p:cNvCxnSpPr/>
              <p:nvPr/>
            </p:nvCxnSpPr>
            <p:spPr>
              <a:xfrm>
                <a:off x="3897185" y="3305976"/>
                <a:ext cx="2075700" cy="0"/>
              </a:xfrm>
              <a:prstGeom prst="straightConnector1">
                <a:avLst/>
              </a:prstGeom>
              <a:noFill/>
              <a:ln cap="flat" cmpd="sng" w="9525">
                <a:solidFill>
                  <a:schemeClr val="accent5"/>
                </a:solidFill>
                <a:prstDash val="solid"/>
                <a:round/>
                <a:headEnd len="sm" w="sm" type="none"/>
                <a:tailEnd len="med" w="med" type="stealth"/>
              </a:ln>
            </p:spPr>
          </p:cxnSp>
          <p:sp>
            <p:nvSpPr>
              <p:cNvPr id="427" name="Google Shape;427;gfbfcee8d99_0_1879"/>
              <p:cNvSpPr/>
              <p:nvPr/>
            </p:nvSpPr>
            <p:spPr>
              <a:xfrm>
                <a:off x="4237416" y="3132535"/>
                <a:ext cx="1314824" cy="345811"/>
              </a:xfrm>
              <a:custGeom>
                <a:rect b="b" l="l" r="r" t="t"/>
                <a:pathLst>
                  <a:path extrusionOk="0" h="345811" w="1314824">
                    <a:moveTo>
                      <a:pt x="0" y="172473"/>
                    </a:moveTo>
                    <a:cubicBezTo>
                      <a:pt x="48807" y="74359"/>
                      <a:pt x="97615" y="-23754"/>
                      <a:pt x="155388" y="5132"/>
                    </a:cubicBezTo>
                    <a:cubicBezTo>
                      <a:pt x="213161" y="34018"/>
                      <a:pt x="291852" y="342803"/>
                      <a:pt x="346636" y="345791"/>
                    </a:cubicBezTo>
                    <a:cubicBezTo>
                      <a:pt x="401420" y="348779"/>
                      <a:pt x="442259" y="25053"/>
                      <a:pt x="484094" y="23061"/>
                    </a:cubicBezTo>
                    <a:cubicBezTo>
                      <a:pt x="525929" y="21069"/>
                      <a:pt x="563780" y="334834"/>
                      <a:pt x="597647" y="333838"/>
                    </a:cubicBezTo>
                    <a:cubicBezTo>
                      <a:pt x="631514" y="332842"/>
                      <a:pt x="658408" y="17085"/>
                      <a:pt x="687294" y="17085"/>
                    </a:cubicBezTo>
                    <a:cubicBezTo>
                      <a:pt x="716180" y="17085"/>
                      <a:pt x="745067" y="330850"/>
                      <a:pt x="770965" y="333838"/>
                    </a:cubicBezTo>
                    <a:cubicBezTo>
                      <a:pt x="796863" y="336826"/>
                      <a:pt x="817781" y="37006"/>
                      <a:pt x="842683" y="35014"/>
                    </a:cubicBezTo>
                    <a:cubicBezTo>
                      <a:pt x="867585" y="33022"/>
                      <a:pt x="899459" y="318897"/>
                      <a:pt x="920377" y="321885"/>
                    </a:cubicBezTo>
                    <a:cubicBezTo>
                      <a:pt x="941295" y="324873"/>
                      <a:pt x="950259" y="53940"/>
                      <a:pt x="968188" y="52944"/>
                    </a:cubicBezTo>
                    <a:cubicBezTo>
                      <a:pt x="986117" y="51948"/>
                      <a:pt x="1012016" y="315908"/>
                      <a:pt x="1027953" y="315908"/>
                    </a:cubicBezTo>
                    <a:cubicBezTo>
                      <a:pt x="1043890" y="315908"/>
                      <a:pt x="1046879" y="54936"/>
                      <a:pt x="1063812" y="52944"/>
                    </a:cubicBezTo>
                    <a:cubicBezTo>
                      <a:pt x="1080745" y="50952"/>
                      <a:pt x="1111624" y="304951"/>
                      <a:pt x="1129553" y="303955"/>
                    </a:cubicBezTo>
                    <a:cubicBezTo>
                      <a:pt x="1147482" y="302959"/>
                      <a:pt x="1156447" y="45971"/>
                      <a:pt x="1171388" y="46967"/>
                    </a:cubicBezTo>
                    <a:cubicBezTo>
                      <a:pt x="1186329" y="47963"/>
                      <a:pt x="1199278" y="307940"/>
                      <a:pt x="1219200" y="309932"/>
                    </a:cubicBezTo>
                    <a:cubicBezTo>
                      <a:pt x="1239122" y="311924"/>
                      <a:pt x="1274981" y="81830"/>
                      <a:pt x="1290918" y="58920"/>
                    </a:cubicBezTo>
                    <a:cubicBezTo>
                      <a:pt x="1306855" y="36010"/>
                      <a:pt x="1309844" y="151555"/>
                      <a:pt x="1314824" y="172473"/>
                    </a:cubicBezTo>
                  </a:path>
                </a:pathLst>
              </a:custGeom>
              <a:noFill/>
              <a:ln cap="flat" cmpd="sng" w="38100">
                <a:solidFill>
                  <a:srgbClr val="FFFF00"/>
                </a:solidFill>
                <a:prstDash val="solid"/>
                <a:round/>
                <a:headEnd len="sm" w="sm" type="none"/>
                <a:tailEnd len="sm" w="sm" type="none"/>
              </a:ln>
              <a:effectLst>
                <a:outerShdw blurRad="40000" rotWithShape="0" dir="5400000" dist="23000">
                  <a:srgbClr val="000000">
                    <a:alpha val="3372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28" name="Google Shape;428;gfbfcee8d99_0_1879"/>
            <p:cNvSpPr txBox="1"/>
            <p:nvPr/>
          </p:nvSpPr>
          <p:spPr>
            <a:xfrm>
              <a:off x="4454613" y="2977441"/>
              <a:ext cx="11160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s-CO" sz="1050" u="none" cap="none" strike="noStrike">
                  <a:solidFill>
                    <a:srgbClr val="424244"/>
                  </a:solidFill>
                  <a:latin typeface="Open Sans"/>
                  <a:ea typeface="Open Sans"/>
                  <a:cs typeface="Open Sans"/>
                  <a:sym typeface="Open Sans"/>
                </a:rPr>
                <a:t>Leaps</a:t>
              </a:r>
              <a:endParaRPr b="1" i="0" sz="1000" u="none" cap="none" strike="noStrike">
                <a:solidFill>
                  <a:srgbClr val="424244"/>
                </a:solidFill>
                <a:latin typeface="Open Sans"/>
                <a:ea typeface="Open Sans"/>
                <a:cs typeface="Open Sans"/>
                <a:sym typeface="Open Sans"/>
              </a:endParaRPr>
            </a:p>
          </p:txBody>
        </p:sp>
      </p:grpSp>
      <p:grpSp>
        <p:nvGrpSpPr>
          <p:cNvPr id="429" name="Google Shape;429;gfbfcee8d99_0_1879"/>
          <p:cNvGrpSpPr/>
          <p:nvPr/>
        </p:nvGrpSpPr>
        <p:grpSpPr>
          <a:xfrm>
            <a:off x="9596226" y="2022927"/>
            <a:ext cx="2075700" cy="608663"/>
            <a:chOff x="9139026" y="2972327"/>
            <a:chExt cx="2075700" cy="608663"/>
          </a:xfrm>
        </p:grpSpPr>
        <p:grpSp>
          <p:nvGrpSpPr>
            <p:cNvPr id="430" name="Google Shape;430;gfbfcee8d99_0_1879"/>
            <p:cNvGrpSpPr/>
            <p:nvPr/>
          </p:nvGrpSpPr>
          <p:grpSpPr>
            <a:xfrm>
              <a:off x="9139026" y="3235179"/>
              <a:ext cx="2075700" cy="345811"/>
              <a:chOff x="3897185" y="3132535"/>
              <a:chExt cx="2075700" cy="345811"/>
            </a:xfrm>
          </p:grpSpPr>
          <p:cxnSp>
            <p:nvCxnSpPr>
              <p:cNvPr id="431" name="Google Shape;431;gfbfcee8d99_0_1879"/>
              <p:cNvCxnSpPr/>
              <p:nvPr/>
            </p:nvCxnSpPr>
            <p:spPr>
              <a:xfrm>
                <a:off x="3897185" y="3305976"/>
                <a:ext cx="2075700" cy="0"/>
              </a:xfrm>
              <a:prstGeom prst="straightConnector1">
                <a:avLst/>
              </a:prstGeom>
              <a:noFill/>
              <a:ln cap="flat" cmpd="sng" w="9525">
                <a:solidFill>
                  <a:schemeClr val="accent5"/>
                </a:solidFill>
                <a:prstDash val="solid"/>
                <a:round/>
                <a:headEnd len="sm" w="sm" type="none"/>
                <a:tailEnd len="med" w="med" type="stealth"/>
              </a:ln>
            </p:spPr>
          </p:cxnSp>
          <p:sp>
            <p:nvSpPr>
              <p:cNvPr id="432" name="Google Shape;432;gfbfcee8d99_0_1879"/>
              <p:cNvSpPr/>
              <p:nvPr/>
            </p:nvSpPr>
            <p:spPr>
              <a:xfrm>
                <a:off x="4237416" y="3132535"/>
                <a:ext cx="1314824" cy="345811"/>
              </a:xfrm>
              <a:custGeom>
                <a:rect b="b" l="l" r="r" t="t"/>
                <a:pathLst>
                  <a:path extrusionOk="0" h="345811" w="1314824">
                    <a:moveTo>
                      <a:pt x="0" y="172473"/>
                    </a:moveTo>
                    <a:cubicBezTo>
                      <a:pt x="48807" y="74359"/>
                      <a:pt x="97615" y="-23754"/>
                      <a:pt x="155388" y="5132"/>
                    </a:cubicBezTo>
                    <a:cubicBezTo>
                      <a:pt x="213161" y="34018"/>
                      <a:pt x="291852" y="342803"/>
                      <a:pt x="346636" y="345791"/>
                    </a:cubicBezTo>
                    <a:cubicBezTo>
                      <a:pt x="401420" y="348779"/>
                      <a:pt x="442259" y="25053"/>
                      <a:pt x="484094" y="23061"/>
                    </a:cubicBezTo>
                    <a:cubicBezTo>
                      <a:pt x="525929" y="21069"/>
                      <a:pt x="563780" y="334834"/>
                      <a:pt x="597647" y="333838"/>
                    </a:cubicBezTo>
                    <a:cubicBezTo>
                      <a:pt x="631514" y="332842"/>
                      <a:pt x="658408" y="17085"/>
                      <a:pt x="687294" y="17085"/>
                    </a:cubicBezTo>
                    <a:cubicBezTo>
                      <a:pt x="716180" y="17085"/>
                      <a:pt x="745067" y="330850"/>
                      <a:pt x="770965" y="333838"/>
                    </a:cubicBezTo>
                    <a:cubicBezTo>
                      <a:pt x="796863" y="336826"/>
                      <a:pt x="817781" y="37006"/>
                      <a:pt x="842683" y="35014"/>
                    </a:cubicBezTo>
                    <a:cubicBezTo>
                      <a:pt x="867585" y="33022"/>
                      <a:pt x="899459" y="318897"/>
                      <a:pt x="920377" y="321885"/>
                    </a:cubicBezTo>
                    <a:cubicBezTo>
                      <a:pt x="941295" y="324873"/>
                      <a:pt x="950259" y="53940"/>
                      <a:pt x="968188" y="52944"/>
                    </a:cubicBezTo>
                    <a:cubicBezTo>
                      <a:pt x="986117" y="51948"/>
                      <a:pt x="1012016" y="315908"/>
                      <a:pt x="1027953" y="315908"/>
                    </a:cubicBezTo>
                    <a:cubicBezTo>
                      <a:pt x="1043890" y="315908"/>
                      <a:pt x="1046879" y="54936"/>
                      <a:pt x="1063812" y="52944"/>
                    </a:cubicBezTo>
                    <a:cubicBezTo>
                      <a:pt x="1080745" y="50952"/>
                      <a:pt x="1111624" y="304951"/>
                      <a:pt x="1129553" y="303955"/>
                    </a:cubicBezTo>
                    <a:cubicBezTo>
                      <a:pt x="1147482" y="302959"/>
                      <a:pt x="1156447" y="45971"/>
                      <a:pt x="1171388" y="46967"/>
                    </a:cubicBezTo>
                    <a:cubicBezTo>
                      <a:pt x="1186329" y="47963"/>
                      <a:pt x="1199278" y="307940"/>
                      <a:pt x="1219200" y="309932"/>
                    </a:cubicBezTo>
                    <a:cubicBezTo>
                      <a:pt x="1239122" y="311924"/>
                      <a:pt x="1274981" y="81830"/>
                      <a:pt x="1290918" y="58920"/>
                    </a:cubicBezTo>
                    <a:cubicBezTo>
                      <a:pt x="1306855" y="36010"/>
                      <a:pt x="1309844" y="151555"/>
                      <a:pt x="1314824" y="172473"/>
                    </a:cubicBezTo>
                  </a:path>
                </a:pathLst>
              </a:custGeom>
              <a:noFill/>
              <a:ln cap="flat" cmpd="sng" w="38100">
                <a:solidFill>
                  <a:srgbClr val="FFFF00"/>
                </a:solidFill>
                <a:prstDash val="solid"/>
                <a:round/>
                <a:headEnd len="sm" w="sm" type="none"/>
                <a:tailEnd len="sm" w="sm" type="none"/>
              </a:ln>
              <a:effectLst>
                <a:outerShdw blurRad="40000" rotWithShape="0" dir="5400000" dist="23000">
                  <a:srgbClr val="000000">
                    <a:alpha val="3372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33" name="Google Shape;433;gfbfcee8d99_0_1879"/>
            <p:cNvSpPr txBox="1"/>
            <p:nvPr/>
          </p:nvSpPr>
          <p:spPr>
            <a:xfrm>
              <a:off x="9671633" y="2972327"/>
              <a:ext cx="11160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s-CO" sz="1050" u="none" cap="none" strike="noStrike">
                  <a:solidFill>
                    <a:srgbClr val="424244"/>
                  </a:solidFill>
                  <a:latin typeface="Open Sans"/>
                  <a:ea typeface="Open Sans"/>
                  <a:cs typeface="Open Sans"/>
                  <a:sym typeface="Open Sans"/>
                </a:rPr>
                <a:t>Leaps</a:t>
              </a:r>
              <a:endParaRPr b="1" i="0" sz="1000" u="none" cap="none" strike="noStrike">
                <a:solidFill>
                  <a:srgbClr val="424244"/>
                </a:solidFill>
                <a:latin typeface="Open Sans"/>
                <a:ea typeface="Open Sans"/>
                <a:cs typeface="Open Sans"/>
                <a:sym typeface="Open Sans"/>
              </a:endParaRPr>
            </a:p>
          </p:txBody>
        </p:sp>
      </p:grpSp>
      <p:grpSp>
        <p:nvGrpSpPr>
          <p:cNvPr id="434" name="Google Shape;434;gfbfcee8d99_0_1879"/>
          <p:cNvGrpSpPr/>
          <p:nvPr/>
        </p:nvGrpSpPr>
        <p:grpSpPr>
          <a:xfrm>
            <a:off x="1908066" y="1617774"/>
            <a:ext cx="9879900" cy="369300"/>
            <a:chOff x="1402740" y="1382387"/>
            <a:chExt cx="9879900" cy="369300"/>
          </a:xfrm>
        </p:grpSpPr>
        <p:sp>
          <p:nvSpPr>
            <p:cNvPr id="435" name="Google Shape;435;gfbfcee8d99_0_1879"/>
            <p:cNvSpPr/>
            <p:nvPr/>
          </p:nvSpPr>
          <p:spPr>
            <a:xfrm>
              <a:off x="1402740" y="1393068"/>
              <a:ext cx="9879900" cy="329700"/>
            </a:xfrm>
            <a:prstGeom prst="chevron">
              <a:avLst>
                <a:gd fmla="val 5000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6" name="Google Shape;436;gfbfcee8d99_0_1879"/>
            <p:cNvSpPr txBox="1"/>
            <p:nvPr/>
          </p:nvSpPr>
          <p:spPr>
            <a:xfrm>
              <a:off x="1519500" y="1382387"/>
              <a:ext cx="91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s-CO" sz="900" u="none" cap="none" strike="noStrike">
                  <a:solidFill>
                    <a:srgbClr val="424244"/>
                  </a:solidFill>
                  <a:latin typeface="Open Sans"/>
                  <a:ea typeface="Open Sans"/>
                  <a:cs typeface="Open Sans"/>
                  <a:sym typeface="Open Sans"/>
                </a:rPr>
                <a:t>Flujo de trabajo n</a:t>
              </a:r>
              <a:endParaRPr b="0" i="0" sz="1100" u="none" cap="none" strike="noStrike">
                <a:solidFill>
                  <a:srgbClr val="000000"/>
                </a:solidFill>
                <a:latin typeface="Arial"/>
                <a:ea typeface="Arial"/>
                <a:cs typeface="Arial"/>
                <a:sym typeface="Arial"/>
              </a:endParaRPr>
            </a:p>
          </p:txBody>
        </p:sp>
        <p:grpSp>
          <p:nvGrpSpPr>
            <p:cNvPr id="437" name="Google Shape;437;gfbfcee8d99_0_1879"/>
            <p:cNvGrpSpPr/>
            <p:nvPr/>
          </p:nvGrpSpPr>
          <p:grpSpPr>
            <a:xfrm>
              <a:off x="4495062" y="1444059"/>
              <a:ext cx="798600" cy="261600"/>
              <a:chOff x="4586503" y="1710524"/>
              <a:chExt cx="798600" cy="261600"/>
            </a:xfrm>
          </p:grpSpPr>
          <p:sp>
            <p:nvSpPr>
              <p:cNvPr id="438" name="Google Shape;438;gfbfcee8d99_0_1879"/>
              <p:cNvSpPr/>
              <p:nvPr/>
            </p:nvSpPr>
            <p:spPr>
              <a:xfrm>
                <a:off x="4586503" y="1715853"/>
                <a:ext cx="798600" cy="233100"/>
              </a:xfrm>
              <a:prstGeom prst="roundRect">
                <a:avLst>
                  <a:gd fmla="val 16667" name="adj"/>
                </a:avLst>
              </a:prstGeom>
              <a:solidFill>
                <a:srgbClr val="027E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gfbfcee8d99_0_1879"/>
              <p:cNvSpPr txBox="1"/>
              <p:nvPr/>
            </p:nvSpPr>
            <p:spPr>
              <a:xfrm>
                <a:off x="4586503" y="1710524"/>
                <a:ext cx="798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CP1</a:t>
                </a:r>
                <a:endParaRPr b="0" i="0" sz="1400" u="none" cap="none" strike="noStrike">
                  <a:solidFill>
                    <a:srgbClr val="000000"/>
                  </a:solidFill>
                  <a:latin typeface="Arial"/>
                  <a:ea typeface="Arial"/>
                  <a:cs typeface="Arial"/>
                  <a:sym typeface="Arial"/>
                </a:endParaRPr>
              </a:p>
            </p:txBody>
          </p:sp>
        </p:grpSp>
        <p:grpSp>
          <p:nvGrpSpPr>
            <p:cNvPr id="440" name="Google Shape;440;gfbfcee8d99_0_1879"/>
            <p:cNvGrpSpPr/>
            <p:nvPr/>
          </p:nvGrpSpPr>
          <p:grpSpPr>
            <a:xfrm>
              <a:off x="9724294" y="1444059"/>
              <a:ext cx="798600" cy="261600"/>
              <a:chOff x="9724294" y="1705618"/>
              <a:chExt cx="798600" cy="261600"/>
            </a:xfrm>
          </p:grpSpPr>
          <p:sp>
            <p:nvSpPr>
              <p:cNvPr id="441" name="Google Shape;441;gfbfcee8d99_0_1879"/>
              <p:cNvSpPr/>
              <p:nvPr/>
            </p:nvSpPr>
            <p:spPr>
              <a:xfrm>
                <a:off x="9724294" y="1710947"/>
                <a:ext cx="798600" cy="233100"/>
              </a:xfrm>
              <a:prstGeom prst="roundRect">
                <a:avLst>
                  <a:gd fmla="val 16667" name="adj"/>
                </a:avLst>
              </a:prstGeom>
              <a:solidFill>
                <a:srgbClr val="027E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gfbfcee8d99_0_1879"/>
              <p:cNvSpPr txBox="1"/>
              <p:nvPr/>
            </p:nvSpPr>
            <p:spPr>
              <a:xfrm>
                <a:off x="9724294" y="1705618"/>
                <a:ext cx="798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CPn</a:t>
                </a:r>
                <a:endParaRPr b="0" i="0" sz="1400" u="none" cap="none" strike="noStrike">
                  <a:solidFill>
                    <a:srgbClr val="000000"/>
                  </a:solidFill>
                  <a:latin typeface="Arial"/>
                  <a:ea typeface="Arial"/>
                  <a:cs typeface="Arial"/>
                  <a:sym typeface="Arial"/>
                </a:endParaRPr>
              </a:p>
            </p:txBody>
          </p:sp>
        </p:grpSp>
        <p:grpSp>
          <p:nvGrpSpPr>
            <p:cNvPr id="443" name="Google Shape;443;gfbfcee8d99_0_1879"/>
            <p:cNvGrpSpPr/>
            <p:nvPr/>
          </p:nvGrpSpPr>
          <p:grpSpPr>
            <a:xfrm>
              <a:off x="2586474" y="1444063"/>
              <a:ext cx="798607" cy="261600"/>
              <a:chOff x="2259899" y="1666134"/>
              <a:chExt cx="798607" cy="261600"/>
            </a:xfrm>
          </p:grpSpPr>
          <p:sp>
            <p:nvSpPr>
              <p:cNvPr id="444" name="Google Shape;444;gfbfcee8d99_0_1879"/>
              <p:cNvSpPr/>
              <p:nvPr/>
            </p:nvSpPr>
            <p:spPr>
              <a:xfrm>
                <a:off x="2259906" y="1671459"/>
                <a:ext cx="798600" cy="233100"/>
              </a:xfrm>
              <a:prstGeom prst="roundRect">
                <a:avLst>
                  <a:gd fmla="val 16667" name="adj"/>
                </a:avLst>
              </a:prstGeom>
              <a:solidFill>
                <a:srgbClr val="027E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gfbfcee8d99_0_1879"/>
              <p:cNvSpPr txBox="1"/>
              <p:nvPr/>
            </p:nvSpPr>
            <p:spPr>
              <a:xfrm>
                <a:off x="2259899" y="1666134"/>
                <a:ext cx="798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CP0</a:t>
                </a:r>
                <a:endParaRPr b="0" i="0" sz="1400" u="none" cap="none" strike="noStrike">
                  <a:solidFill>
                    <a:srgbClr val="000000"/>
                  </a:solidFill>
                  <a:latin typeface="Arial"/>
                  <a:ea typeface="Arial"/>
                  <a:cs typeface="Arial"/>
                  <a:sym typeface="Arial"/>
                </a:endParaRPr>
              </a:p>
            </p:txBody>
          </p:sp>
        </p:grpSp>
        <p:cxnSp>
          <p:nvCxnSpPr>
            <p:cNvPr id="446" name="Google Shape;446;gfbfcee8d99_0_1879"/>
            <p:cNvCxnSpPr>
              <a:stCxn id="445" idx="3"/>
              <a:endCxn id="439" idx="1"/>
            </p:cNvCxnSpPr>
            <p:nvPr/>
          </p:nvCxnSpPr>
          <p:spPr>
            <a:xfrm>
              <a:off x="3385074" y="1574863"/>
              <a:ext cx="1110000" cy="0"/>
            </a:xfrm>
            <a:prstGeom prst="straightConnector1">
              <a:avLst/>
            </a:prstGeom>
            <a:noFill/>
            <a:ln cap="flat" cmpd="sng" w="9525">
              <a:solidFill>
                <a:srgbClr val="01547A"/>
              </a:solidFill>
              <a:prstDash val="dash"/>
              <a:round/>
              <a:headEnd len="sm" w="sm" type="none"/>
              <a:tailEnd len="sm" w="sm" type="none"/>
            </a:ln>
          </p:spPr>
        </p:cxnSp>
        <p:cxnSp>
          <p:nvCxnSpPr>
            <p:cNvPr id="447" name="Google Shape;447;gfbfcee8d99_0_1879"/>
            <p:cNvCxnSpPr>
              <a:stCxn id="439" idx="3"/>
              <a:endCxn id="442" idx="1"/>
            </p:cNvCxnSpPr>
            <p:nvPr/>
          </p:nvCxnSpPr>
          <p:spPr>
            <a:xfrm>
              <a:off x="5293662" y="1574859"/>
              <a:ext cx="4430700" cy="0"/>
            </a:xfrm>
            <a:prstGeom prst="straightConnector1">
              <a:avLst/>
            </a:prstGeom>
            <a:noFill/>
            <a:ln cap="flat" cmpd="sng" w="9525">
              <a:solidFill>
                <a:srgbClr val="01547A"/>
              </a:solidFill>
              <a:prstDash val="dash"/>
              <a:round/>
              <a:headEnd len="sm" w="sm" type="none"/>
              <a:tailEnd len="sm" w="sm" type="none"/>
            </a:ln>
          </p:spPr>
        </p:cxnSp>
      </p:grpSp>
      <p:grpSp>
        <p:nvGrpSpPr>
          <p:cNvPr id="448" name="Google Shape;448;gfbfcee8d99_0_1879"/>
          <p:cNvGrpSpPr/>
          <p:nvPr/>
        </p:nvGrpSpPr>
        <p:grpSpPr>
          <a:xfrm>
            <a:off x="1908075" y="2022587"/>
            <a:ext cx="2173200" cy="4664931"/>
            <a:chOff x="1450867" y="2790724"/>
            <a:chExt cx="2173200" cy="3933000"/>
          </a:xfrm>
        </p:grpSpPr>
        <p:sp>
          <p:nvSpPr>
            <p:cNvPr id="449" name="Google Shape;449;gfbfcee8d99_0_1879"/>
            <p:cNvSpPr/>
            <p:nvPr/>
          </p:nvSpPr>
          <p:spPr>
            <a:xfrm>
              <a:off x="1450867" y="2790724"/>
              <a:ext cx="2173200" cy="3933000"/>
            </a:xfrm>
            <a:prstGeom prst="roundRect">
              <a:avLst>
                <a:gd fmla="val 505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450" name="Google Shape;450;gfbfcee8d99_0_1879"/>
            <p:cNvSpPr/>
            <p:nvPr/>
          </p:nvSpPr>
          <p:spPr>
            <a:xfrm>
              <a:off x="1543465" y="3109891"/>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451" name="Google Shape;451;gfbfcee8d99_0_1879"/>
            <p:cNvSpPr/>
            <p:nvPr/>
          </p:nvSpPr>
          <p:spPr>
            <a:xfrm>
              <a:off x="1589841" y="3438609"/>
              <a:ext cx="1886700" cy="420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Épicas</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Historias de usuario</a:t>
              </a:r>
              <a:endParaRPr b="0" i="0" sz="1400" u="none" cap="none" strike="noStrike">
                <a:solidFill>
                  <a:srgbClr val="000000"/>
                </a:solidFill>
                <a:latin typeface="Arial"/>
                <a:ea typeface="Arial"/>
                <a:cs typeface="Arial"/>
                <a:sym typeface="Arial"/>
              </a:endParaRPr>
            </a:p>
          </p:txBody>
        </p:sp>
        <p:sp>
          <p:nvSpPr>
            <p:cNvPr id="452" name="Google Shape;452;gfbfcee8d99_0_1879"/>
            <p:cNvSpPr txBox="1"/>
            <p:nvPr/>
          </p:nvSpPr>
          <p:spPr>
            <a:xfrm>
              <a:off x="1589841" y="3151831"/>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Backlog</a:t>
              </a:r>
              <a:endParaRPr b="0" i="0" sz="1400" u="none" cap="none" strike="noStrike">
                <a:solidFill>
                  <a:srgbClr val="000000"/>
                </a:solidFill>
                <a:latin typeface="Arial"/>
                <a:ea typeface="Arial"/>
                <a:cs typeface="Arial"/>
                <a:sym typeface="Arial"/>
              </a:endParaRPr>
            </a:p>
          </p:txBody>
        </p:sp>
        <p:sp>
          <p:nvSpPr>
            <p:cNvPr id="453" name="Google Shape;453;gfbfcee8d99_0_1879"/>
            <p:cNvSpPr/>
            <p:nvPr/>
          </p:nvSpPr>
          <p:spPr>
            <a:xfrm>
              <a:off x="1543467" y="4259652"/>
              <a:ext cx="1985400" cy="1308300"/>
            </a:xfrm>
            <a:prstGeom prst="roundRect">
              <a:avLst>
                <a:gd fmla="val 8227"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454" name="Google Shape;454;gfbfcee8d99_0_1879"/>
            <p:cNvSpPr txBox="1"/>
            <p:nvPr/>
          </p:nvSpPr>
          <p:spPr>
            <a:xfrm>
              <a:off x="1579940" y="4304333"/>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Discovery Models</a:t>
              </a:r>
              <a:endParaRPr b="1" i="0" sz="1400" u="none" cap="none" strike="noStrike">
                <a:solidFill>
                  <a:srgbClr val="FFFFFF"/>
                </a:solidFill>
                <a:latin typeface="Open Sans"/>
                <a:ea typeface="Open Sans"/>
                <a:cs typeface="Open Sans"/>
                <a:sym typeface="Open Sans"/>
              </a:endParaRPr>
            </a:p>
          </p:txBody>
        </p:sp>
        <p:sp>
          <p:nvSpPr>
            <p:cNvPr id="455" name="Google Shape;455;gfbfcee8d99_0_1879"/>
            <p:cNvSpPr/>
            <p:nvPr/>
          </p:nvSpPr>
          <p:spPr>
            <a:xfrm>
              <a:off x="1601157" y="4579516"/>
              <a:ext cx="1870200" cy="8757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Diagrama de Dependencias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ontológico</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de Dominios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Camino de Arquitectura</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Contratos conceptuales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Catálogo de Componentes</a:t>
              </a:r>
              <a:endParaRPr b="0" i="0" sz="1400" u="none" cap="none" strike="noStrike">
                <a:solidFill>
                  <a:srgbClr val="000000"/>
                </a:solidFill>
                <a:latin typeface="Arial"/>
                <a:ea typeface="Arial"/>
                <a:cs typeface="Arial"/>
                <a:sym typeface="Arial"/>
              </a:endParaRPr>
            </a:p>
          </p:txBody>
        </p:sp>
        <p:sp>
          <p:nvSpPr>
            <p:cNvPr id="456" name="Google Shape;456;gfbfcee8d99_0_1879"/>
            <p:cNvSpPr/>
            <p:nvPr/>
          </p:nvSpPr>
          <p:spPr>
            <a:xfrm>
              <a:off x="1524709" y="5719797"/>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457" name="Google Shape;457;gfbfcee8d99_0_1879"/>
            <p:cNvSpPr/>
            <p:nvPr/>
          </p:nvSpPr>
          <p:spPr>
            <a:xfrm>
              <a:off x="1571085" y="6081650"/>
              <a:ext cx="1886700" cy="4149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Plan de ciclos productivos y release</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Indicadores</a:t>
              </a:r>
              <a:endParaRPr b="0" i="0" sz="900" u="none" cap="none" strike="noStrike">
                <a:solidFill>
                  <a:srgbClr val="000000"/>
                </a:solidFill>
                <a:latin typeface="Open Sans"/>
                <a:ea typeface="Open Sans"/>
                <a:cs typeface="Open Sans"/>
                <a:sym typeface="Open Sans"/>
              </a:endParaRPr>
            </a:p>
          </p:txBody>
        </p:sp>
        <p:sp>
          <p:nvSpPr>
            <p:cNvPr id="458" name="Google Shape;458;gfbfcee8d99_0_1879"/>
            <p:cNvSpPr txBox="1"/>
            <p:nvPr/>
          </p:nvSpPr>
          <p:spPr>
            <a:xfrm>
              <a:off x="1571085" y="5761737"/>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Seguimiento</a:t>
              </a:r>
              <a:endParaRPr b="0" i="0" sz="1400" u="none" cap="none" strike="noStrike">
                <a:solidFill>
                  <a:srgbClr val="000000"/>
                </a:solidFill>
                <a:latin typeface="Arial"/>
                <a:ea typeface="Arial"/>
                <a:cs typeface="Arial"/>
                <a:sym typeface="Arial"/>
              </a:endParaRPr>
            </a:p>
          </p:txBody>
        </p:sp>
      </p:grpSp>
      <p:grpSp>
        <p:nvGrpSpPr>
          <p:cNvPr id="459" name="Google Shape;459;gfbfcee8d99_0_1879"/>
          <p:cNvGrpSpPr/>
          <p:nvPr/>
        </p:nvGrpSpPr>
        <p:grpSpPr>
          <a:xfrm>
            <a:off x="521146" y="846799"/>
            <a:ext cx="1311300" cy="1111411"/>
            <a:chOff x="63946" y="1567599"/>
            <a:chExt cx="1311300" cy="1111411"/>
          </a:xfrm>
        </p:grpSpPr>
        <p:sp>
          <p:nvSpPr>
            <p:cNvPr id="460" name="Google Shape;460;gfbfcee8d99_0_1879"/>
            <p:cNvSpPr/>
            <p:nvPr/>
          </p:nvSpPr>
          <p:spPr>
            <a:xfrm>
              <a:off x="115753" y="1579510"/>
              <a:ext cx="1224600" cy="1099500"/>
            </a:xfrm>
            <a:prstGeom prst="roundRect">
              <a:avLst>
                <a:gd fmla="val 10120" name="adj"/>
              </a:avLst>
            </a:prstGeom>
            <a:solidFill>
              <a:srgbClr val="25A7F6"/>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461" name="Google Shape;461;gfbfcee8d99_0_1879"/>
            <p:cNvSpPr/>
            <p:nvPr/>
          </p:nvSpPr>
          <p:spPr>
            <a:xfrm>
              <a:off x="448704" y="2032699"/>
              <a:ext cx="528279" cy="588084"/>
            </a:xfrm>
            <a:custGeom>
              <a:rect b="b" l="l" r="r" t="t"/>
              <a:pathLst>
                <a:path extrusionOk="0" h="172" w="155">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462" name="Google Shape;462;gfbfcee8d99_0_1879"/>
            <p:cNvSpPr txBox="1"/>
            <p:nvPr/>
          </p:nvSpPr>
          <p:spPr>
            <a:xfrm>
              <a:off x="63946" y="1567599"/>
              <a:ext cx="1311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Open Sans"/>
                  <a:ea typeface="Open Sans"/>
                  <a:cs typeface="Open Sans"/>
                  <a:sym typeface="Open Sans"/>
                </a:rPr>
                <a:t>Coaching IterAE</a:t>
              </a:r>
              <a:endParaRPr b="1" i="0" sz="1200" u="none" cap="none" strike="noStrike">
                <a:solidFill>
                  <a:srgbClr val="FFFFFF"/>
                </a:solidFill>
                <a:latin typeface="Open Sans"/>
                <a:ea typeface="Open Sans"/>
                <a:cs typeface="Open Sans"/>
                <a:sym typeface="Open Sans"/>
              </a:endParaRPr>
            </a:p>
          </p:txBody>
        </p:sp>
      </p:grpSp>
      <p:grpSp>
        <p:nvGrpSpPr>
          <p:cNvPr id="463" name="Google Shape;463;gfbfcee8d99_0_1879"/>
          <p:cNvGrpSpPr/>
          <p:nvPr/>
        </p:nvGrpSpPr>
        <p:grpSpPr>
          <a:xfrm>
            <a:off x="4017784" y="1249072"/>
            <a:ext cx="7290859" cy="266067"/>
            <a:chOff x="3560584" y="1969872"/>
            <a:chExt cx="7290859" cy="266067"/>
          </a:xfrm>
        </p:grpSpPr>
        <p:grpSp>
          <p:nvGrpSpPr>
            <p:cNvPr id="464" name="Google Shape;464;gfbfcee8d99_0_1879"/>
            <p:cNvGrpSpPr/>
            <p:nvPr/>
          </p:nvGrpSpPr>
          <p:grpSpPr>
            <a:xfrm>
              <a:off x="4372011" y="1969872"/>
              <a:ext cx="6479432" cy="266067"/>
              <a:chOff x="4142133" y="3132535"/>
              <a:chExt cx="1514700" cy="345811"/>
            </a:xfrm>
          </p:grpSpPr>
          <p:cxnSp>
            <p:nvCxnSpPr>
              <p:cNvPr id="465" name="Google Shape;465;gfbfcee8d99_0_1879"/>
              <p:cNvCxnSpPr/>
              <p:nvPr/>
            </p:nvCxnSpPr>
            <p:spPr>
              <a:xfrm>
                <a:off x="4142133" y="3305976"/>
                <a:ext cx="1514700" cy="0"/>
              </a:xfrm>
              <a:prstGeom prst="straightConnector1">
                <a:avLst/>
              </a:prstGeom>
              <a:noFill/>
              <a:ln cap="flat" cmpd="sng" w="9525">
                <a:solidFill>
                  <a:schemeClr val="accent5"/>
                </a:solidFill>
                <a:prstDash val="solid"/>
                <a:round/>
                <a:headEnd len="sm" w="sm" type="none"/>
                <a:tailEnd len="med" w="med" type="stealth"/>
              </a:ln>
            </p:spPr>
          </p:cxnSp>
          <p:sp>
            <p:nvSpPr>
              <p:cNvPr id="466" name="Google Shape;466;gfbfcee8d99_0_1879"/>
              <p:cNvSpPr/>
              <p:nvPr/>
            </p:nvSpPr>
            <p:spPr>
              <a:xfrm>
                <a:off x="4237416" y="3132535"/>
                <a:ext cx="1314824" cy="345811"/>
              </a:xfrm>
              <a:custGeom>
                <a:rect b="b" l="l" r="r" t="t"/>
                <a:pathLst>
                  <a:path extrusionOk="0" h="345811" w="1314824">
                    <a:moveTo>
                      <a:pt x="0" y="172473"/>
                    </a:moveTo>
                    <a:cubicBezTo>
                      <a:pt x="48807" y="74359"/>
                      <a:pt x="97615" y="-23754"/>
                      <a:pt x="155388" y="5132"/>
                    </a:cubicBezTo>
                    <a:cubicBezTo>
                      <a:pt x="213161" y="34018"/>
                      <a:pt x="291852" y="342803"/>
                      <a:pt x="346636" y="345791"/>
                    </a:cubicBezTo>
                    <a:cubicBezTo>
                      <a:pt x="401420" y="348779"/>
                      <a:pt x="442259" y="25053"/>
                      <a:pt x="484094" y="23061"/>
                    </a:cubicBezTo>
                    <a:cubicBezTo>
                      <a:pt x="525929" y="21069"/>
                      <a:pt x="563780" y="334834"/>
                      <a:pt x="597647" y="333838"/>
                    </a:cubicBezTo>
                    <a:cubicBezTo>
                      <a:pt x="631514" y="332842"/>
                      <a:pt x="658408" y="17085"/>
                      <a:pt x="687294" y="17085"/>
                    </a:cubicBezTo>
                    <a:cubicBezTo>
                      <a:pt x="716180" y="17085"/>
                      <a:pt x="745067" y="330850"/>
                      <a:pt x="770965" y="333838"/>
                    </a:cubicBezTo>
                    <a:cubicBezTo>
                      <a:pt x="796863" y="336826"/>
                      <a:pt x="817781" y="37006"/>
                      <a:pt x="842683" y="35014"/>
                    </a:cubicBezTo>
                    <a:cubicBezTo>
                      <a:pt x="867585" y="33022"/>
                      <a:pt x="899459" y="318897"/>
                      <a:pt x="920377" y="321885"/>
                    </a:cubicBezTo>
                    <a:cubicBezTo>
                      <a:pt x="941295" y="324873"/>
                      <a:pt x="950259" y="53940"/>
                      <a:pt x="968188" y="52944"/>
                    </a:cubicBezTo>
                    <a:cubicBezTo>
                      <a:pt x="986117" y="51948"/>
                      <a:pt x="1012016" y="315908"/>
                      <a:pt x="1027953" y="315908"/>
                    </a:cubicBezTo>
                    <a:cubicBezTo>
                      <a:pt x="1043890" y="315908"/>
                      <a:pt x="1046879" y="54936"/>
                      <a:pt x="1063812" y="52944"/>
                    </a:cubicBezTo>
                    <a:cubicBezTo>
                      <a:pt x="1080745" y="50952"/>
                      <a:pt x="1111624" y="304951"/>
                      <a:pt x="1129553" y="303955"/>
                    </a:cubicBezTo>
                    <a:cubicBezTo>
                      <a:pt x="1147482" y="302959"/>
                      <a:pt x="1156447" y="45971"/>
                      <a:pt x="1171388" y="46967"/>
                    </a:cubicBezTo>
                    <a:cubicBezTo>
                      <a:pt x="1186329" y="47963"/>
                      <a:pt x="1199278" y="307940"/>
                      <a:pt x="1219200" y="309932"/>
                    </a:cubicBezTo>
                    <a:cubicBezTo>
                      <a:pt x="1239122" y="311924"/>
                      <a:pt x="1274981" y="81830"/>
                      <a:pt x="1290918" y="58920"/>
                    </a:cubicBezTo>
                    <a:cubicBezTo>
                      <a:pt x="1306855" y="36010"/>
                      <a:pt x="1309844" y="151555"/>
                      <a:pt x="1314824" y="172473"/>
                    </a:cubicBezTo>
                  </a:path>
                </a:pathLst>
              </a:custGeom>
              <a:noFill/>
              <a:ln cap="flat" cmpd="sng" w="38100">
                <a:solidFill>
                  <a:srgbClr val="FFFF00"/>
                </a:solidFill>
                <a:prstDash val="solid"/>
                <a:round/>
                <a:headEnd len="sm" w="sm" type="none"/>
                <a:tailEnd len="sm" w="sm" type="none"/>
              </a:ln>
              <a:effectLst>
                <a:outerShdw blurRad="40000" rotWithShape="0" dir="5400000" dist="23000">
                  <a:srgbClr val="000000">
                    <a:alpha val="3372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67" name="Google Shape;467;gfbfcee8d99_0_1879"/>
            <p:cNvSpPr txBox="1"/>
            <p:nvPr/>
          </p:nvSpPr>
          <p:spPr>
            <a:xfrm>
              <a:off x="3560584" y="1974273"/>
              <a:ext cx="11160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s-CO" sz="1100" u="none" cap="none" strike="noStrike">
                  <a:solidFill>
                    <a:schemeClr val="lt1"/>
                  </a:solidFill>
                  <a:latin typeface="Open Sans"/>
                  <a:ea typeface="Open Sans"/>
                  <a:cs typeface="Open Sans"/>
                  <a:sym typeface="Open Sans"/>
                </a:rPr>
                <a:t>Leaps</a:t>
              </a:r>
              <a:endParaRPr b="1" i="0" sz="1050" u="none" cap="none" strike="noStrike">
                <a:solidFill>
                  <a:schemeClr val="lt1"/>
                </a:solidFill>
                <a:latin typeface="Open Sans"/>
                <a:ea typeface="Open Sans"/>
                <a:cs typeface="Open Sans"/>
                <a:sym typeface="Open Sans"/>
              </a:endParaRPr>
            </a:p>
          </p:txBody>
        </p:sp>
      </p:grpSp>
      <p:sp>
        <p:nvSpPr>
          <p:cNvPr id="468" name="Google Shape;468;gfbfcee8d99_0_1879"/>
          <p:cNvSpPr/>
          <p:nvPr/>
        </p:nvSpPr>
        <p:spPr>
          <a:xfrm>
            <a:off x="6825741" y="2182315"/>
            <a:ext cx="532800" cy="531000"/>
          </a:xfrm>
          <a:prstGeom prst="rightArrow">
            <a:avLst>
              <a:gd fmla="val 50000" name="adj1"/>
              <a:gd fmla="val 50000" name="adj2"/>
            </a:avLst>
          </a:prstGeom>
          <a:solidFill>
            <a:srgbClr val="027E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FFFFFF"/>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469" name="Google Shape;469;gfbfcee8d99_0_1879"/>
          <p:cNvSpPr/>
          <p:nvPr/>
        </p:nvSpPr>
        <p:spPr>
          <a:xfrm>
            <a:off x="8693220" y="2183893"/>
            <a:ext cx="532800" cy="531000"/>
          </a:xfrm>
          <a:prstGeom prst="rightArrow">
            <a:avLst>
              <a:gd fmla="val 50000" name="adj1"/>
              <a:gd fmla="val 50000" name="adj2"/>
            </a:avLst>
          </a:prstGeom>
          <a:solidFill>
            <a:srgbClr val="027E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FFFFFF"/>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grpSp>
        <p:nvGrpSpPr>
          <p:cNvPr id="470" name="Google Shape;470;gfbfcee8d99_0_1879"/>
          <p:cNvGrpSpPr/>
          <p:nvPr/>
        </p:nvGrpSpPr>
        <p:grpSpPr>
          <a:xfrm>
            <a:off x="434954" y="329439"/>
            <a:ext cx="1398616" cy="531000"/>
            <a:chOff x="-38288" y="782227"/>
            <a:chExt cx="1398616" cy="531000"/>
          </a:xfrm>
        </p:grpSpPr>
        <p:sp>
          <p:nvSpPr>
            <p:cNvPr id="471" name="Google Shape;471;gfbfcee8d99_0_1879"/>
            <p:cNvSpPr/>
            <p:nvPr/>
          </p:nvSpPr>
          <p:spPr>
            <a:xfrm>
              <a:off x="12428" y="782227"/>
              <a:ext cx="1347900" cy="531000"/>
            </a:xfrm>
            <a:prstGeom prst="rightArrow">
              <a:avLst>
                <a:gd fmla="val 50000" name="adj1"/>
                <a:gd fmla="val 50000" name="adj2"/>
              </a:avLst>
            </a:prstGeom>
            <a:solidFill>
              <a:srgbClr val="C2C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FFFFFF"/>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472" name="Google Shape;472;gfbfcee8d99_0_1879"/>
            <p:cNvSpPr txBox="1"/>
            <p:nvPr/>
          </p:nvSpPr>
          <p:spPr>
            <a:xfrm>
              <a:off x="-38288" y="916402"/>
              <a:ext cx="1253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s-CO" sz="1100" u="none" cap="none" strike="noStrike">
                  <a:solidFill>
                    <a:srgbClr val="2F528F"/>
                  </a:solidFill>
                  <a:latin typeface="Open Sans"/>
                  <a:ea typeface="Open Sans"/>
                  <a:cs typeface="Open Sans"/>
                  <a:sym typeface="Open Sans"/>
                </a:rPr>
                <a:t>EXPLORACIÓN</a:t>
              </a:r>
              <a:endParaRPr b="1" i="0" sz="1050" u="none" cap="none" strike="noStrike">
                <a:solidFill>
                  <a:srgbClr val="2F528F"/>
                </a:solidFill>
                <a:latin typeface="Open Sans"/>
                <a:ea typeface="Open Sans"/>
                <a:cs typeface="Open Sans"/>
                <a:sym typeface="Open Sans"/>
              </a:endParaRPr>
            </a:p>
          </p:txBody>
        </p:sp>
      </p:grpSp>
      <p:grpSp>
        <p:nvGrpSpPr>
          <p:cNvPr id="473" name="Google Shape;473;gfbfcee8d99_0_1879"/>
          <p:cNvGrpSpPr/>
          <p:nvPr/>
        </p:nvGrpSpPr>
        <p:grpSpPr>
          <a:xfrm>
            <a:off x="1871910" y="329439"/>
            <a:ext cx="2260563" cy="531000"/>
            <a:chOff x="1414754" y="782227"/>
            <a:chExt cx="2247527" cy="531000"/>
          </a:xfrm>
        </p:grpSpPr>
        <p:sp>
          <p:nvSpPr>
            <p:cNvPr id="474" name="Google Shape;474;gfbfcee8d99_0_1879"/>
            <p:cNvSpPr/>
            <p:nvPr/>
          </p:nvSpPr>
          <p:spPr>
            <a:xfrm>
              <a:off x="1450681" y="782227"/>
              <a:ext cx="2211600" cy="531000"/>
            </a:xfrm>
            <a:prstGeom prst="rightArrow">
              <a:avLst>
                <a:gd fmla="val 50000" name="adj1"/>
                <a:gd fmla="val 50000" name="adj2"/>
              </a:avLst>
            </a:prstGeom>
            <a:solidFill>
              <a:srgbClr val="C2C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FFFFFF"/>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475" name="Google Shape;475;gfbfcee8d99_0_1879"/>
            <p:cNvSpPr txBox="1"/>
            <p:nvPr/>
          </p:nvSpPr>
          <p:spPr>
            <a:xfrm>
              <a:off x="1414754" y="916402"/>
              <a:ext cx="20295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s-CO" sz="1100" u="none" cap="none" strike="noStrike">
                  <a:solidFill>
                    <a:srgbClr val="2F528F"/>
                  </a:solidFill>
                  <a:latin typeface="Open Sans"/>
                  <a:ea typeface="Open Sans"/>
                  <a:cs typeface="Open Sans"/>
                  <a:sym typeface="Open Sans"/>
                </a:rPr>
                <a:t>DISCOVERY</a:t>
              </a:r>
              <a:endParaRPr b="1" i="0" sz="1400" u="none" cap="none" strike="noStrike">
                <a:solidFill>
                  <a:srgbClr val="2F528F"/>
                </a:solidFill>
                <a:latin typeface="Open Sans"/>
                <a:ea typeface="Open Sans"/>
                <a:cs typeface="Open Sans"/>
                <a:sym typeface="Open Sans"/>
              </a:endParaRPr>
            </a:p>
          </p:txBody>
        </p:sp>
      </p:grpSp>
      <p:grpSp>
        <p:nvGrpSpPr>
          <p:cNvPr id="476" name="Google Shape;476;gfbfcee8d99_0_1879"/>
          <p:cNvGrpSpPr/>
          <p:nvPr/>
        </p:nvGrpSpPr>
        <p:grpSpPr>
          <a:xfrm>
            <a:off x="4200021" y="329450"/>
            <a:ext cx="7587562" cy="531000"/>
            <a:chOff x="3742967" y="782227"/>
            <a:chExt cx="5796900" cy="531000"/>
          </a:xfrm>
        </p:grpSpPr>
        <p:sp>
          <p:nvSpPr>
            <p:cNvPr id="477" name="Google Shape;477;gfbfcee8d99_0_1879"/>
            <p:cNvSpPr/>
            <p:nvPr/>
          </p:nvSpPr>
          <p:spPr>
            <a:xfrm>
              <a:off x="3742967" y="782227"/>
              <a:ext cx="5796900" cy="531000"/>
            </a:xfrm>
            <a:prstGeom prst="rightArrow">
              <a:avLst>
                <a:gd fmla="val 50000" name="adj1"/>
                <a:gd fmla="val 50000" name="adj2"/>
              </a:avLst>
            </a:prstGeom>
            <a:solidFill>
              <a:srgbClr val="C2C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FFFFFF"/>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478" name="Google Shape;478;gfbfcee8d99_0_1879"/>
            <p:cNvSpPr txBox="1"/>
            <p:nvPr/>
          </p:nvSpPr>
          <p:spPr>
            <a:xfrm>
              <a:off x="3772462" y="900360"/>
              <a:ext cx="57333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100" u="none" cap="none" strike="noStrike">
                  <a:solidFill>
                    <a:srgbClr val="2F528F"/>
                  </a:solidFill>
                  <a:latin typeface="Open Sans"/>
                  <a:ea typeface="Open Sans"/>
                  <a:cs typeface="Open Sans"/>
                  <a:sym typeface="Open Sans"/>
                </a:rPr>
                <a:t>EJECUCIÓN</a:t>
              </a:r>
              <a:endParaRPr b="1" i="0" sz="1100" u="none" cap="none" strike="noStrike">
                <a:solidFill>
                  <a:srgbClr val="2F528F"/>
                </a:solidFill>
                <a:latin typeface="Open Sans"/>
                <a:ea typeface="Open Sans"/>
                <a:cs typeface="Open Sans"/>
                <a:sym typeface="Open Sans"/>
              </a:endParaRPr>
            </a:p>
          </p:txBody>
        </p:sp>
      </p:grpSp>
      <p:grpSp>
        <p:nvGrpSpPr>
          <p:cNvPr id="479" name="Google Shape;479;gfbfcee8d99_0_1879"/>
          <p:cNvGrpSpPr/>
          <p:nvPr/>
        </p:nvGrpSpPr>
        <p:grpSpPr>
          <a:xfrm>
            <a:off x="518250" y="2022687"/>
            <a:ext cx="1311300" cy="4664931"/>
            <a:chOff x="61040" y="2630304"/>
            <a:chExt cx="1311300" cy="3933000"/>
          </a:xfrm>
        </p:grpSpPr>
        <p:grpSp>
          <p:nvGrpSpPr>
            <p:cNvPr id="480" name="Google Shape;480;gfbfcee8d99_0_1879"/>
            <p:cNvGrpSpPr/>
            <p:nvPr/>
          </p:nvGrpSpPr>
          <p:grpSpPr>
            <a:xfrm>
              <a:off x="61040" y="2630304"/>
              <a:ext cx="1311300" cy="3933000"/>
              <a:chOff x="61040" y="2790724"/>
              <a:chExt cx="1311300" cy="3933000"/>
            </a:xfrm>
          </p:grpSpPr>
          <p:sp>
            <p:nvSpPr>
              <p:cNvPr id="481" name="Google Shape;481;gfbfcee8d99_0_1879"/>
              <p:cNvSpPr/>
              <p:nvPr/>
            </p:nvSpPr>
            <p:spPr>
              <a:xfrm>
                <a:off x="107029" y="2790724"/>
                <a:ext cx="1239900" cy="3933000"/>
              </a:xfrm>
              <a:prstGeom prst="roundRect">
                <a:avLst>
                  <a:gd fmla="val 10120" name="adj"/>
                </a:avLst>
              </a:prstGeom>
              <a:solidFill>
                <a:srgbClr val="25A7F6"/>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482" name="Google Shape;482;gfbfcee8d99_0_1879"/>
              <p:cNvSpPr txBox="1"/>
              <p:nvPr/>
            </p:nvSpPr>
            <p:spPr>
              <a:xfrm>
                <a:off x="61040" y="2826204"/>
                <a:ext cx="1311300" cy="38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Open Sans"/>
                    <a:ea typeface="Open Sans"/>
                    <a:cs typeface="Open Sans"/>
                    <a:sym typeface="Open Sans"/>
                  </a:rPr>
                  <a:t>Organización de Iniciativas</a:t>
                </a:r>
                <a:endParaRPr b="0" i="0" sz="1400" u="none" cap="none" strike="noStrike">
                  <a:solidFill>
                    <a:srgbClr val="000000"/>
                  </a:solidFill>
                  <a:latin typeface="Arial"/>
                  <a:ea typeface="Arial"/>
                  <a:cs typeface="Arial"/>
                  <a:sym typeface="Arial"/>
                </a:endParaRPr>
              </a:p>
            </p:txBody>
          </p:sp>
          <p:pic>
            <p:nvPicPr>
              <p:cNvPr id="483" name="Google Shape;483;gfbfcee8d99_0_1879"/>
              <p:cNvPicPr preferRelativeResize="0"/>
              <p:nvPr/>
            </p:nvPicPr>
            <p:blipFill rotWithShape="1">
              <a:blip r:embed="rId3">
                <a:alphaModFix/>
              </a:blip>
              <a:srcRect b="0" l="0" r="0" t="0"/>
              <a:stretch/>
            </p:blipFill>
            <p:spPr>
              <a:xfrm>
                <a:off x="222378" y="3559364"/>
                <a:ext cx="996227" cy="1010771"/>
              </a:xfrm>
              <a:prstGeom prst="rect">
                <a:avLst/>
              </a:prstGeom>
              <a:noFill/>
              <a:ln>
                <a:noFill/>
              </a:ln>
            </p:spPr>
          </p:pic>
        </p:grpSp>
        <p:grpSp>
          <p:nvGrpSpPr>
            <p:cNvPr id="484" name="Google Shape;484;gfbfcee8d99_0_1879"/>
            <p:cNvGrpSpPr/>
            <p:nvPr/>
          </p:nvGrpSpPr>
          <p:grpSpPr>
            <a:xfrm>
              <a:off x="135462" y="4776607"/>
              <a:ext cx="1211100" cy="1217400"/>
              <a:chOff x="120472" y="4776607"/>
              <a:chExt cx="1211100" cy="1217400"/>
            </a:xfrm>
          </p:grpSpPr>
          <p:sp>
            <p:nvSpPr>
              <p:cNvPr id="485" name="Google Shape;485;gfbfcee8d99_0_1879"/>
              <p:cNvSpPr/>
              <p:nvPr/>
            </p:nvSpPr>
            <p:spPr>
              <a:xfrm>
                <a:off x="165442" y="4776607"/>
                <a:ext cx="1095600" cy="12174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486" name="Google Shape;486;gfbfcee8d99_0_1879"/>
              <p:cNvSpPr/>
              <p:nvPr/>
            </p:nvSpPr>
            <p:spPr>
              <a:xfrm>
                <a:off x="211816" y="5105324"/>
                <a:ext cx="1008300" cy="831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Customer Journey</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BMC</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Mapa de priorización</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Hoja de ruta</a:t>
                </a:r>
                <a:endParaRPr b="0" i="0" sz="900" u="none" cap="none" strike="noStrike">
                  <a:solidFill>
                    <a:srgbClr val="000000"/>
                  </a:solidFill>
                  <a:latin typeface="Open Sans"/>
                  <a:ea typeface="Open Sans"/>
                  <a:cs typeface="Open Sans"/>
                  <a:sym typeface="Open Sans"/>
                </a:endParaRPr>
              </a:p>
            </p:txBody>
          </p:sp>
          <p:sp>
            <p:nvSpPr>
              <p:cNvPr id="487" name="Google Shape;487;gfbfcee8d99_0_1879"/>
              <p:cNvSpPr txBox="1"/>
              <p:nvPr/>
            </p:nvSpPr>
            <p:spPr>
              <a:xfrm>
                <a:off x="120472" y="4818547"/>
                <a:ext cx="12111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Workshops</a:t>
                </a:r>
                <a:endParaRPr b="0" i="0" sz="1400" u="none" cap="none" strike="noStrike">
                  <a:solidFill>
                    <a:srgbClr val="000000"/>
                  </a:solidFill>
                  <a:latin typeface="Arial"/>
                  <a:ea typeface="Arial"/>
                  <a:cs typeface="Arial"/>
                  <a:sym typeface="Arial"/>
                </a:endParaRPr>
              </a:p>
            </p:txBody>
          </p:sp>
        </p:grpSp>
      </p:grpSp>
      <p:sp>
        <p:nvSpPr>
          <p:cNvPr id="488" name="Google Shape;488;gfbfcee8d99_0_1879"/>
          <p:cNvSpPr/>
          <p:nvPr/>
        </p:nvSpPr>
        <p:spPr>
          <a:xfrm>
            <a:off x="4397774" y="6339001"/>
            <a:ext cx="7278300" cy="211800"/>
          </a:xfrm>
          <a:prstGeom prst="roundRect">
            <a:avLst>
              <a:gd fmla="val 16667" name="adj"/>
            </a:avLst>
          </a:prstGeom>
          <a:solidFill>
            <a:srgbClr val="41A6C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Arial"/>
                <a:ea typeface="Arial"/>
                <a:cs typeface="Arial"/>
                <a:sym typeface="Arial"/>
              </a:rPr>
              <a:t>GOBIERNO DE ARTEFACTOS</a:t>
            </a:r>
            <a:endParaRPr b="0" i="0" sz="1400" u="none" cap="none" strike="noStrike">
              <a:solidFill>
                <a:srgbClr val="000000"/>
              </a:solidFill>
              <a:latin typeface="Arial"/>
              <a:ea typeface="Arial"/>
              <a:cs typeface="Arial"/>
              <a:sym typeface="Arial"/>
            </a:endParaRPr>
          </a:p>
        </p:txBody>
      </p:sp>
      <p:sp>
        <p:nvSpPr>
          <p:cNvPr id="489" name="Google Shape;489;gfbfcee8d99_0_1879"/>
          <p:cNvSpPr txBox="1"/>
          <p:nvPr/>
        </p:nvSpPr>
        <p:spPr>
          <a:xfrm>
            <a:off x="434950" y="6868600"/>
            <a:ext cx="9060900" cy="646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100"/>
              <a:buFont typeface="Arial"/>
              <a:buNone/>
            </a:pPr>
            <a:r>
              <a:rPr b="0" i="0" lang="es-CO" sz="1300" u="none" cap="none" strike="noStrike">
                <a:solidFill>
                  <a:srgbClr val="434343"/>
                </a:solidFill>
                <a:latin typeface="Open Sans"/>
                <a:ea typeface="Open Sans"/>
                <a:cs typeface="Open Sans"/>
                <a:sym typeface="Open Sans"/>
              </a:rPr>
              <a:t>Tomando de base el flujo principal de trabajo: </a:t>
            </a:r>
            <a:r>
              <a:rPr b="1" i="0" lang="es-CO" sz="1300" u="none" cap="none" strike="noStrike">
                <a:solidFill>
                  <a:srgbClr val="205F82"/>
                </a:solidFill>
                <a:latin typeface="Open Sans"/>
                <a:ea typeface="Open Sans"/>
                <a:cs typeface="Open Sans"/>
                <a:sym typeface="Open Sans"/>
              </a:rPr>
              <a:t>Exploration, Discovery, CI/CD Execution y Release on Demand</a:t>
            </a:r>
            <a:r>
              <a:rPr b="0" i="0" lang="es-CO" sz="1300" u="none" cap="none" strike="noStrike">
                <a:solidFill>
                  <a:srgbClr val="434343"/>
                </a:solidFill>
                <a:latin typeface="Open Sans"/>
                <a:ea typeface="Open Sans"/>
                <a:cs typeface="Open Sans"/>
                <a:sym typeface="Open Sans"/>
              </a:rPr>
              <a:t>. IterAE define una dinámica de trabajo que aborda el ciclo de Creación, Desarrollo y Liberación de inicio a fin.</a:t>
            </a:r>
            <a:endParaRPr b="0" i="0" sz="1300" u="none" cap="none" strike="noStrike">
              <a:solidFill>
                <a:srgbClr val="434343"/>
              </a:solidFill>
              <a:latin typeface="Open Sans"/>
              <a:ea typeface="Open Sans"/>
              <a:cs typeface="Open Sans"/>
              <a:sym typeface="Open Sans"/>
            </a:endParaRPr>
          </a:p>
          <a:p>
            <a:pPr indent="0" lvl="0" marL="0" marR="0" rtl="0" algn="just">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pic>
        <p:nvPicPr>
          <p:cNvPr id="490" name="Google Shape;490;gfbfcee8d99_0_1879"/>
          <p:cNvPicPr preferRelativeResize="0"/>
          <p:nvPr/>
        </p:nvPicPr>
        <p:blipFill rotWithShape="1">
          <a:blip r:embed="rId4">
            <a:alphaModFix/>
          </a:blip>
          <a:srcRect b="0" l="0" r="0" t="0"/>
          <a:stretch/>
        </p:blipFill>
        <p:spPr>
          <a:xfrm>
            <a:off x="6229653" y="2355125"/>
            <a:ext cx="3615747" cy="3615800"/>
          </a:xfrm>
          <a:prstGeom prst="rect">
            <a:avLst/>
          </a:prstGeom>
          <a:noFill/>
          <a:ln>
            <a:noFill/>
          </a:ln>
        </p:spPr>
      </p:pic>
      <p:grpSp>
        <p:nvGrpSpPr>
          <p:cNvPr id="491" name="Google Shape;491;gfbfcee8d99_0_1879"/>
          <p:cNvGrpSpPr/>
          <p:nvPr/>
        </p:nvGrpSpPr>
        <p:grpSpPr>
          <a:xfrm>
            <a:off x="1908066" y="834959"/>
            <a:ext cx="9879900" cy="369300"/>
            <a:chOff x="1402740" y="1360277"/>
            <a:chExt cx="9879900" cy="369300"/>
          </a:xfrm>
        </p:grpSpPr>
        <p:sp>
          <p:nvSpPr>
            <p:cNvPr id="492" name="Google Shape;492;gfbfcee8d99_0_1879"/>
            <p:cNvSpPr/>
            <p:nvPr/>
          </p:nvSpPr>
          <p:spPr>
            <a:xfrm>
              <a:off x="1402740" y="1393068"/>
              <a:ext cx="9879900" cy="329700"/>
            </a:xfrm>
            <a:prstGeom prst="chevron">
              <a:avLst>
                <a:gd fmla="val 5000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3" name="Google Shape;493;gfbfcee8d99_0_1879"/>
            <p:cNvSpPr txBox="1"/>
            <p:nvPr/>
          </p:nvSpPr>
          <p:spPr>
            <a:xfrm>
              <a:off x="1519500" y="1360277"/>
              <a:ext cx="896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s-CO" sz="900" u="none" cap="none" strike="noStrike">
                  <a:solidFill>
                    <a:srgbClr val="424244"/>
                  </a:solidFill>
                  <a:latin typeface="Open Sans"/>
                  <a:ea typeface="Open Sans"/>
                  <a:cs typeface="Open Sans"/>
                  <a:sym typeface="Open Sans"/>
                </a:rPr>
                <a:t>Flujo de trabajo 1</a:t>
              </a:r>
              <a:endParaRPr b="0" i="0" sz="1100" u="none" cap="none" strike="noStrike">
                <a:solidFill>
                  <a:srgbClr val="000000"/>
                </a:solidFill>
                <a:latin typeface="Arial"/>
                <a:ea typeface="Arial"/>
                <a:cs typeface="Arial"/>
                <a:sym typeface="Arial"/>
              </a:endParaRPr>
            </a:p>
          </p:txBody>
        </p:sp>
        <p:grpSp>
          <p:nvGrpSpPr>
            <p:cNvPr id="494" name="Google Shape;494;gfbfcee8d99_0_1879"/>
            <p:cNvGrpSpPr/>
            <p:nvPr/>
          </p:nvGrpSpPr>
          <p:grpSpPr>
            <a:xfrm>
              <a:off x="9724294" y="1444059"/>
              <a:ext cx="798600" cy="261600"/>
              <a:chOff x="9724294" y="1705618"/>
              <a:chExt cx="798600" cy="261600"/>
            </a:xfrm>
          </p:grpSpPr>
          <p:sp>
            <p:nvSpPr>
              <p:cNvPr id="495" name="Google Shape;495;gfbfcee8d99_0_1879"/>
              <p:cNvSpPr/>
              <p:nvPr/>
            </p:nvSpPr>
            <p:spPr>
              <a:xfrm>
                <a:off x="9724294" y="1710947"/>
                <a:ext cx="798600" cy="233100"/>
              </a:xfrm>
              <a:prstGeom prst="roundRect">
                <a:avLst>
                  <a:gd fmla="val 16667" name="adj"/>
                </a:avLst>
              </a:prstGeom>
              <a:solidFill>
                <a:srgbClr val="027E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6" name="Google Shape;496;gfbfcee8d99_0_1879"/>
              <p:cNvSpPr txBox="1"/>
              <p:nvPr/>
            </p:nvSpPr>
            <p:spPr>
              <a:xfrm>
                <a:off x="9724294" y="1705618"/>
                <a:ext cx="798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CPn</a:t>
                </a:r>
                <a:endParaRPr b="0" i="0" sz="1400" u="none" cap="none" strike="noStrike">
                  <a:solidFill>
                    <a:srgbClr val="000000"/>
                  </a:solidFill>
                  <a:latin typeface="Arial"/>
                  <a:ea typeface="Arial"/>
                  <a:cs typeface="Arial"/>
                  <a:sym typeface="Arial"/>
                </a:endParaRPr>
              </a:p>
            </p:txBody>
          </p:sp>
        </p:grpSp>
        <p:grpSp>
          <p:nvGrpSpPr>
            <p:cNvPr id="497" name="Google Shape;497;gfbfcee8d99_0_1879"/>
            <p:cNvGrpSpPr/>
            <p:nvPr/>
          </p:nvGrpSpPr>
          <p:grpSpPr>
            <a:xfrm>
              <a:off x="2586481" y="1444059"/>
              <a:ext cx="798600" cy="261600"/>
              <a:chOff x="2259906" y="1666130"/>
              <a:chExt cx="798600" cy="261600"/>
            </a:xfrm>
          </p:grpSpPr>
          <p:sp>
            <p:nvSpPr>
              <p:cNvPr id="498" name="Google Shape;498;gfbfcee8d99_0_1879"/>
              <p:cNvSpPr/>
              <p:nvPr/>
            </p:nvSpPr>
            <p:spPr>
              <a:xfrm>
                <a:off x="2259906" y="1671459"/>
                <a:ext cx="798600" cy="233100"/>
              </a:xfrm>
              <a:prstGeom prst="roundRect">
                <a:avLst>
                  <a:gd fmla="val 16667" name="adj"/>
                </a:avLst>
              </a:prstGeom>
              <a:solidFill>
                <a:srgbClr val="027E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9" name="Google Shape;499;gfbfcee8d99_0_1879"/>
              <p:cNvSpPr txBox="1"/>
              <p:nvPr/>
            </p:nvSpPr>
            <p:spPr>
              <a:xfrm>
                <a:off x="2259906" y="1666130"/>
                <a:ext cx="798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CP0</a:t>
                </a:r>
                <a:endParaRPr b="0" i="0" sz="1400" u="none" cap="none" strike="noStrike">
                  <a:solidFill>
                    <a:srgbClr val="000000"/>
                  </a:solidFill>
                  <a:latin typeface="Arial"/>
                  <a:ea typeface="Arial"/>
                  <a:cs typeface="Arial"/>
                  <a:sym typeface="Arial"/>
                </a:endParaRPr>
              </a:p>
            </p:txBody>
          </p:sp>
        </p:grpSp>
        <p:cxnSp>
          <p:nvCxnSpPr>
            <p:cNvPr id="500" name="Google Shape;500;gfbfcee8d99_0_1879"/>
            <p:cNvCxnSpPr>
              <a:stCxn id="499" idx="3"/>
              <a:endCxn id="501" idx="1"/>
            </p:cNvCxnSpPr>
            <p:nvPr/>
          </p:nvCxnSpPr>
          <p:spPr>
            <a:xfrm>
              <a:off x="3385081" y="1574859"/>
              <a:ext cx="1110000" cy="0"/>
            </a:xfrm>
            <a:prstGeom prst="straightConnector1">
              <a:avLst/>
            </a:prstGeom>
            <a:noFill/>
            <a:ln cap="flat" cmpd="sng" w="9525">
              <a:solidFill>
                <a:srgbClr val="01547A"/>
              </a:solidFill>
              <a:prstDash val="dash"/>
              <a:round/>
              <a:headEnd len="sm" w="sm" type="none"/>
              <a:tailEnd len="sm" w="sm" type="none"/>
            </a:ln>
          </p:spPr>
        </p:cxnSp>
        <p:cxnSp>
          <p:nvCxnSpPr>
            <p:cNvPr id="502" name="Google Shape;502;gfbfcee8d99_0_1879"/>
            <p:cNvCxnSpPr>
              <a:stCxn id="501" idx="3"/>
              <a:endCxn id="496" idx="1"/>
            </p:cNvCxnSpPr>
            <p:nvPr/>
          </p:nvCxnSpPr>
          <p:spPr>
            <a:xfrm>
              <a:off x="5293662" y="1574859"/>
              <a:ext cx="4430700" cy="0"/>
            </a:xfrm>
            <a:prstGeom prst="straightConnector1">
              <a:avLst/>
            </a:prstGeom>
            <a:noFill/>
            <a:ln cap="flat" cmpd="sng" w="9525">
              <a:solidFill>
                <a:srgbClr val="01547A"/>
              </a:solidFill>
              <a:prstDash val="dash"/>
              <a:round/>
              <a:headEnd len="sm" w="sm" type="none"/>
              <a:tailEnd len="sm" w="sm" type="none"/>
            </a:ln>
          </p:spPr>
        </p:cxnSp>
        <p:grpSp>
          <p:nvGrpSpPr>
            <p:cNvPr id="503" name="Google Shape;503;gfbfcee8d99_0_1879"/>
            <p:cNvGrpSpPr/>
            <p:nvPr/>
          </p:nvGrpSpPr>
          <p:grpSpPr>
            <a:xfrm>
              <a:off x="4495062" y="1444059"/>
              <a:ext cx="798600" cy="261600"/>
              <a:chOff x="4586503" y="1710524"/>
              <a:chExt cx="798600" cy="261600"/>
            </a:xfrm>
          </p:grpSpPr>
          <p:sp>
            <p:nvSpPr>
              <p:cNvPr id="504" name="Google Shape;504;gfbfcee8d99_0_1879"/>
              <p:cNvSpPr/>
              <p:nvPr/>
            </p:nvSpPr>
            <p:spPr>
              <a:xfrm>
                <a:off x="4586503" y="1715853"/>
                <a:ext cx="798600" cy="233100"/>
              </a:xfrm>
              <a:prstGeom prst="roundRect">
                <a:avLst>
                  <a:gd fmla="val 16667" name="adj"/>
                </a:avLst>
              </a:prstGeom>
              <a:solidFill>
                <a:srgbClr val="027E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gfbfcee8d99_0_1879"/>
              <p:cNvSpPr txBox="1"/>
              <p:nvPr/>
            </p:nvSpPr>
            <p:spPr>
              <a:xfrm>
                <a:off x="4586503" y="1710524"/>
                <a:ext cx="798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CP1</a:t>
                </a:r>
                <a:endParaRPr b="0" i="0" sz="1400" u="none" cap="none" strike="noStrike">
                  <a:solidFill>
                    <a:srgbClr val="000000"/>
                  </a:solidFill>
                  <a:latin typeface="Arial"/>
                  <a:ea typeface="Arial"/>
                  <a:cs typeface="Arial"/>
                  <a:sym typeface="Arial"/>
                </a:endParaRPr>
              </a:p>
            </p:txBody>
          </p:sp>
        </p:grpSp>
      </p:grpSp>
      <p:grpSp>
        <p:nvGrpSpPr>
          <p:cNvPr id="505" name="Google Shape;505;gfbfcee8d99_0_1879"/>
          <p:cNvGrpSpPr/>
          <p:nvPr/>
        </p:nvGrpSpPr>
        <p:grpSpPr>
          <a:xfrm>
            <a:off x="4402500" y="2696901"/>
            <a:ext cx="2076250" cy="3615799"/>
            <a:chOff x="4402500" y="2696901"/>
            <a:chExt cx="2076250" cy="3615799"/>
          </a:xfrm>
        </p:grpSpPr>
        <p:sp>
          <p:nvSpPr>
            <p:cNvPr id="506" name="Google Shape;506;gfbfcee8d99_0_1879"/>
            <p:cNvSpPr txBox="1"/>
            <p:nvPr/>
          </p:nvSpPr>
          <p:spPr>
            <a:xfrm>
              <a:off x="4680676" y="6058900"/>
              <a:ext cx="15135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s-CO" sz="1050" u="none" cap="none" strike="noStrike">
                  <a:solidFill>
                    <a:srgbClr val="424244"/>
                  </a:solidFill>
                  <a:latin typeface="Open Sans"/>
                  <a:ea typeface="Open Sans"/>
                  <a:cs typeface="Open Sans"/>
                  <a:sym typeface="Open Sans"/>
                </a:rPr>
                <a:t>Ciclo Productivo </a:t>
              </a:r>
              <a:r>
                <a:rPr b="1" i="0" lang="es-CO" sz="1000" u="none" cap="none" strike="noStrike">
                  <a:solidFill>
                    <a:srgbClr val="424244"/>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507" name="Google Shape;507;gfbfcee8d99_0_1879"/>
            <p:cNvSpPr/>
            <p:nvPr/>
          </p:nvSpPr>
          <p:spPr>
            <a:xfrm>
              <a:off x="4402500" y="2696901"/>
              <a:ext cx="427200" cy="3303600"/>
            </a:xfrm>
            <a:prstGeom prst="roundRect">
              <a:avLst>
                <a:gd fmla="val 9204" name="adj"/>
              </a:avLst>
            </a:prstGeom>
            <a:solidFill>
              <a:srgbClr val="3D88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08" name="Google Shape;508;gfbfcee8d99_0_1879"/>
            <p:cNvSpPr/>
            <p:nvPr/>
          </p:nvSpPr>
          <p:spPr>
            <a:xfrm>
              <a:off x="4893109" y="3624256"/>
              <a:ext cx="1094700" cy="250800"/>
            </a:xfrm>
            <a:prstGeom prst="roundRect">
              <a:avLst>
                <a:gd fmla="val 16667" name="adj"/>
              </a:avLst>
            </a:prstGeom>
            <a:solidFill>
              <a:srgbClr val="00A4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09" name="Google Shape;509;gfbfcee8d99_0_1879"/>
            <p:cNvSpPr/>
            <p:nvPr/>
          </p:nvSpPr>
          <p:spPr>
            <a:xfrm>
              <a:off x="4893109" y="3929417"/>
              <a:ext cx="1094700" cy="250800"/>
            </a:xfrm>
            <a:prstGeom prst="roundRect">
              <a:avLst>
                <a:gd fmla="val 16667" name="adj"/>
              </a:avLst>
            </a:prstGeom>
            <a:solidFill>
              <a:srgbClr val="009AD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10" name="Google Shape;510;gfbfcee8d99_0_1879"/>
            <p:cNvSpPr txBox="1"/>
            <p:nvPr/>
          </p:nvSpPr>
          <p:spPr>
            <a:xfrm>
              <a:off x="4867745" y="3624256"/>
              <a:ext cx="1064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Refinamiento</a:t>
              </a:r>
              <a:endParaRPr b="0" i="0" sz="1400" u="none" cap="none" strike="noStrike">
                <a:solidFill>
                  <a:srgbClr val="000000"/>
                </a:solidFill>
                <a:latin typeface="Arial"/>
                <a:ea typeface="Arial"/>
                <a:cs typeface="Arial"/>
                <a:sym typeface="Arial"/>
              </a:endParaRPr>
            </a:p>
          </p:txBody>
        </p:sp>
        <p:sp>
          <p:nvSpPr>
            <p:cNvPr id="511" name="Google Shape;511;gfbfcee8d99_0_1879"/>
            <p:cNvSpPr txBox="1"/>
            <p:nvPr/>
          </p:nvSpPr>
          <p:spPr>
            <a:xfrm>
              <a:off x="4893109" y="3940375"/>
              <a:ext cx="10926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s-CO" sz="1050" u="none" cap="none" strike="noStrike">
                  <a:solidFill>
                    <a:srgbClr val="FFFFFF"/>
                  </a:solidFill>
                  <a:latin typeface="Open Sans"/>
                  <a:ea typeface="Open Sans"/>
                  <a:cs typeface="Open Sans"/>
                  <a:sym typeface="Open Sans"/>
                </a:rPr>
                <a:t>Pruebas</a:t>
              </a:r>
              <a:endParaRPr b="0" i="0" sz="1400" u="none" cap="none" strike="noStrike">
                <a:solidFill>
                  <a:srgbClr val="000000"/>
                </a:solidFill>
                <a:latin typeface="Arial"/>
                <a:ea typeface="Arial"/>
                <a:cs typeface="Arial"/>
                <a:sym typeface="Arial"/>
              </a:endParaRPr>
            </a:p>
          </p:txBody>
        </p:sp>
        <p:pic>
          <p:nvPicPr>
            <p:cNvPr id="512" name="Google Shape;512;gfbfcee8d99_0_1879"/>
            <p:cNvPicPr preferRelativeResize="0"/>
            <p:nvPr/>
          </p:nvPicPr>
          <p:blipFill rotWithShape="1">
            <a:blip r:embed="rId5">
              <a:alphaModFix/>
            </a:blip>
            <a:srcRect b="0" l="0" r="0" t="0"/>
            <a:stretch/>
          </p:blipFill>
          <p:spPr>
            <a:xfrm>
              <a:off x="4434309" y="5554134"/>
              <a:ext cx="363590" cy="360888"/>
            </a:xfrm>
            <a:prstGeom prst="rect">
              <a:avLst/>
            </a:prstGeom>
            <a:noFill/>
            <a:ln>
              <a:noFill/>
            </a:ln>
          </p:spPr>
        </p:pic>
        <p:sp>
          <p:nvSpPr>
            <p:cNvPr id="513" name="Google Shape;513;gfbfcee8d99_0_1879"/>
            <p:cNvSpPr txBox="1"/>
            <p:nvPr/>
          </p:nvSpPr>
          <p:spPr>
            <a:xfrm rot="-5400000">
              <a:off x="4019093" y="4815740"/>
              <a:ext cx="11724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Kanban Sprint </a:t>
              </a:r>
              <a:endParaRPr b="0" i="0" sz="1400" u="none" cap="none" strike="noStrike">
                <a:solidFill>
                  <a:srgbClr val="000000"/>
                </a:solidFill>
                <a:latin typeface="Arial"/>
                <a:ea typeface="Arial"/>
                <a:cs typeface="Arial"/>
                <a:sym typeface="Arial"/>
              </a:endParaRPr>
            </a:p>
          </p:txBody>
        </p:sp>
        <p:sp>
          <p:nvSpPr>
            <p:cNvPr id="514" name="Google Shape;514;gfbfcee8d99_0_1879"/>
            <p:cNvSpPr/>
            <p:nvPr/>
          </p:nvSpPr>
          <p:spPr>
            <a:xfrm>
              <a:off x="6051550" y="2696901"/>
              <a:ext cx="427200" cy="3303600"/>
            </a:xfrm>
            <a:prstGeom prst="roundRect">
              <a:avLst>
                <a:gd fmla="val 9204" name="adj"/>
              </a:avLst>
            </a:prstGeom>
            <a:solidFill>
              <a:srgbClr val="3D88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15" name="Google Shape;515;gfbfcee8d99_0_1879"/>
            <p:cNvSpPr txBox="1"/>
            <p:nvPr/>
          </p:nvSpPr>
          <p:spPr>
            <a:xfrm rot="-5400000">
              <a:off x="5632151" y="4711004"/>
              <a:ext cx="12396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Built in Quality</a:t>
              </a:r>
              <a:endParaRPr b="0" i="0" sz="1100" u="none" cap="none" strike="noStrike">
                <a:solidFill>
                  <a:srgbClr val="FFFFFF"/>
                </a:solidFill>
                <a:latin typeface="Open Sans"/>
                <a:ea typeface="Open Sans"/>
                <a:cs typeface="Open Sans"/>
                <a:sym typeface="Open Sans"/>
              </a:endParaRPr>
            </a:p>
          </p:txBody>
        </p:sp>
        <p:pic>
          <p:nvPicPr>
            <p:cNvPr id="516" name="Google Shape;516;gfbfcee8d99_0_1879"/>
            <p:cNvPicPr preferRelativeResize="0"/>
            <p:nvPr/>
          </p:nvPicPr>
          <p:blipFill rotWithShape="1">
            <a:blip r:embed="rId6">
              <a:alphaModFix/>
            </a:blip>
            <a:srcRect b="0" l="0" r="0" t="0"/>
            <a:stretch/>
          </p:blipFill>
          <p:spPr>
            <a:xfrm>
              <a:off x="6104883" y="5563446"/>
              <a:ext cx="362535" cy="362535"/>
            </a:xfrm>
            <a:prstGeom prst="rect">
              <a:avLst/>
            </a:prstGeom>
            <a:noFill/>
            <a:ln>
              <a:noFill/>
            </a:ln>
          </p:spPr>
        </p:pic>
        <p:sp>
          <p:nvSpPr>
            <p:cNvPr id="517" name="Google Shape;517;gfbfcee8d99_0_1879"/>
            <p:cNvSpPr/>
            <p:nvPr/>
          </p:nvSpPr>
          <p:spPr>
            <a:xfrm>
              <a:off x="4893109" y="4539748"/>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18" name="Google Shape;518;gfbfcee8d99_0_1879"/>
            <p:cNvSpPr txBox="1"/>
            <p:nvPr/>
          </p:nvSpPr>
          <p:spPr>
            <a:xfrm>
              <a:off x="4893109" y="4558207"/>
              <a:ext cx="10674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Despliegue</a:t>
              </a:r>
              <a:endParaRPr b="0" i="0" sz="1400" u="none" cap="none" strike="noStrike">
                <a:solidFill>
                  <a:srgbClr val="000000"/>
                </a:solidFill>
                <a:latin typeface="Arial"/>
                <a:ea typeface="Arial"/>
                <a:cs typeface="Arial"/>
                <a:sym typeface="Arial"/>
              </a:endParaRPr>
            </a:p>
          </p:txBody>
        </p:sp>
        <p:sp>
          <p:nvSpPr>
            <p:cNvPr id="519" name="Google Shape;519;gfbfcee8d99_0_1879"/>
            <p:cNvSpPr/>
            <p:nvPr/>
          </p:nvSpPr>
          <p:spPr>
            <a:xfrm>
              <a:off x="4893109" y="2709348"/>
              <a:ext cx="1094700" cy="250800"/>
            </a:xfrm>
            <a:prstGeom prst="roundRect">
              <a:avLst>
                <a:gd fmla="val 16667" name="adj"/>
              </a:avLst>
            </a:prstGeom>
            <a:solidFill>
              <a:srgbClr val="00AD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20" name="Google Shape;520;gfbfcee8d99_0_1879"/>
            <p:cNvSpPr txBox="1"/>
            <p:nvPr/>
          </p:nvSpPr>
          <p:spPr>
            <a:xfrm>
              <a:off x="4880385" y="2729831"/>
              <a:ext cx="1083000" cy="261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s-CO" sz="1100">
                  <a:solidFill>
                    <a:srgbClr val="FFFFFF"/>
                  </a:solidFill>
                  <a:latin typeface="Open Sans"/>
                  <a:ea typeface="Open Sans"/>
                  <a:cs typeface="Open Sans"/>
                  <a:sym typeface="Open Sans"/>
                </a:rPr>
                <a:t>Estabilización</a:t>
              </a:r>
              <a:endParaRPr b="0" i="0" sz="1400" u="none" cap="none" strike="noStrike">
                <a:solidFill>
                  <a:srgbClr val="000000"/>
                </a:solidFill>
                <a:latin typeface="Arial"/>
                <a:ea typeface="Arial"/>
                <a:cs typeface="Arial"/>
                <a:sym typeface="Arial"/>
              </a:endParaRPr>
            </a:p>
          </p:txBody>
        </p:sp>
        <p:sp>
          <p:nvSpPr>
            <p:cNvPr id="521" name="Google Shape;521;gfbfcee8d99_0_1879"/>
            <p:cNvSpPr/>
            <p:nvPr/>
          </p:nvSpPr>
          <p:spPr>
            <a:xfrm>
              <a:off x="4893109" y="4234582"/>
              <a:ext cx="1094700" cy="250800"/>
            </a:xfrm>
            <a:prstGeom prst="roundRect">
              <a:avLst>
                <a:gd fmla="val 16667" name="adj"/>
              </a:avLst>
            </a:prstGeom>
            <a:solidFill>
              <a:srgbClr val="008A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22" name="Google Shape;522;gfbfcee8d99_0_1879"/>
            <p:cNvSpPr txBox="1"/>
            <p:nvPr/>
          </p:nvSpPr>
          <p:spPr>
            <a:xfrm>
              <a:off x="4893109" y="4248804"/>
              <a:ext cx="10836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s-CO" sz="1050" u="none" cap="none" strike="noStrike">
                  <a:solidFill>
                    <a:srgbClr val="FFFFFF"/>
                  </a:solidFill>
                  <a:latin typeface="Open Sans"/>
                  <a:ea typeface="Open Sans"/>
                  <a:cs typeface="Open Sans"/>
                  <a:sym typeface="Open Sans"/>
                </a:rPr>
                <a:t>Demo</a:t>
              </a:r>
              <a:endParaRPr b="0" i="0" sz="1400" u="none" cap="none" strike="noStrike">
                <a:solidFill>
                  <a:srgbClr val="000000"/>
                </a:solidFill>
                <a:latin typeface="Arial"/>
                <a:ea typeface="Arial"/>
                <a:cs typeface="Arial"/>
                <a:sym typeface="Arial"/>
              </a:endParaRPr>
            </a:p>
          </p:txBody>
        </p:sp>
        <p:sp>
          <p:nvSpPr>
            <p:cNvPr id="523" name="Google Shape;523;gfbfcee8d99_0_1879"/>
            <p:cNvSpPr/>
            <p:nvPr/>
          </p:nvSpPr>
          <p:spPr>
            <a:xfrm>
              <a:off x="4893109" y="4848065"/>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24" name="Google Shape;524;gfbfcee8d99_0_1879"/>
            <p:cNvSpPr txBox="1"/>
            <p:nvPr/>
          </p:nvSpPr>
          <p:spPr>
            <a:xfrm>
              <a:off x="4906922" y="4855524"/>
              <a:ext cx="10674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Liberación</a:t>
              </a:r>
              <a:endParaRPr b="0" i="0" sz="1400" u="none" cap="none" strike="noStrike">
                <a:solidFill>
                  <a:srgbClr val="000000"/>
                </a:solidFill>
                <a:latin typeface="Arial"/>
                <a:ea typeface="Arial"/>
                <a:cs typeface="Arial"/>
                <a:sym typeface="Arial"/>
              </a:endParaRPr>
            </a:p>
          </p:txBody>
        </p:sp>
        <p:sp>
          <p:nvSpPr>
            <p:cNvPr id="525" name="Google Shape;525;gfbfcee8d99_0_1879"/>
            <p:cNvSpPr/>
            <p:nvPr/>
          </p:nvSpPr>
          <p:spPr>
            <a:xfrm>
              <a:off x="4893109" y="5152865"/>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26" name="Google Shape;526;gfbfcee8d99_0_1879"/>
            <p:cNvSpPr/>
            <p:nvPr/>
          </p:nvSpPr>
          <p:spPr>
            <a:xfrm>
              <a:off x="4893109" y="5457665"/>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27" name="Google Shape;527;gfbfcee8d99_0_1879"/>
            <p:cNvSpPr/>
            <p:nvPr/>
          </p:nvSpPr>
          <p:spPr>
            <a:xfrm>
              <a:off x="4893109" y="5762465"/>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28" name="Google Shape;528;gfbfcee8d99_0_1879"/>
            <p:cNvSpPr txBox="1"/>
            <p:nvPr/>
          </p:nvSpPr>
          <p:spPr>
            <a:xfrm>
              <a:off x="4906922" y="5160324"/>
              <a:ext cx="10674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900" u="none" cap="none" strike="noStrike">
                  <a:solidFill>
                    <a:srgbClr val="FFFFFF"/>
                  </a:solidFill>
                  <a:latin typeface="Open Sans"/>
                  <a:ea typeface="Open Sans"/>
                  <a:cs typeface="Open Sans"/>
                  <a:sym typeface="Open Sans"/>
                </a:rPr>
                <a:t>Mantenimiento</a:t>
              </a:r>
              <a:endParaRPr b="0" i="0" sz="1200" u="none" cap="none" strike="noStrike">
                <a:solidFill>
                  <a:srgbClr val="000000"/>
                </a:solidFill>
                <a:latin typeface="Arial"/>
                <a:ea typeface="Arial"/>
                <a:cs typeface="Arial"/>
                <a:sym typeface="Arial"/>
              </a:endParaRPr>
            </a:p>
          </p:txBody>
        </p:sp>
        <p:sp>
          <p:nvSpPr>
            <p:cNvPr id="529" name="Google Shape;529;gfbfcee8d99_0_1879"/>
            <p:cNvSpPr txBox="1"/>
            <p:nvPr/>
          </p:nvSpPr>
          <p:spPr>
            <a:xfrm>
              <a:off x="4906922" y="5465124"/>
              <a:ext cx="10674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900" u="none" cap="none" strike="noStrike">
                  <a:solidFill>
                    <a:srgbClr val="FFFFFF"/>
                  </a:solidFill>
                  <a:latin typeface="Open Sans"/>
                  <a:ea typeface="Open Sans"/>
                  <a:cs typeface="Open Sans"/>
                  <a:sym typeface="Open Sans"/>
                </a:rPr>
                <a:t>Configuración</a:t>
              </a:r>
              <a:endParaRPr b="0" i="0" sz="1200" u="none" cap="none" strike="noStrike">
                <a:solidFill>
                  <a:srgbClr val="000000"/>
                </a:solidFill>
                <a:latin typeface="Arial"/>
                <a:ea typeface="Arial"/>
                <a:cs typeface="Arial"/>
                <a:sym typeface="Arial"/>
              </a:endParaRPr>
            </a:p>
          </p:txBody>
        </p:sp>
        <p:sp>
          <p:nvSpPr>
            <p:cNvPr id="530" name="Google Shape;530;gfbfcee8d99_0_1879"/>
            <p:cNvSpPr txBox="1"/>
            <p:nvPr/>
          </p:nvSpPr>
          <p:spPr>
            <a:xfrm>
              <a:off x="4906922" y="5769924"/>
              <a:ext cx="10674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900" u="none" cap="none" strike="noStrike">
                  <a:solidFill>
                    <a:srgbClr val="FFFFFF"/>
                  </a:solidFill>
                  <a:latin typeface="Open Sans"/>
                  <a:ea typeface="Open Sans"/>
                  <a:cs typeface="Open Sans"/>
                  <a:sym typeface="Open Sans"/>
                </a:rPr>
                <a:t>Observabilidad</a:t>
              </a:r>
              <a:endParaRPr b="0" i="0" sz="1200" u="none" cap="none" strike="noStrike">
                <a:solidFill>
                  <a:srgbClr val="000000"/>
                </a:solidFill>
                <a:latin typeface="Arial"/>
                <a:ea typeface="Arial"/>
                <a:cs typeface="Arial"/>
                <a:sym typeface="Arial"/>
              </a:endParaRPr>
            </a:p>
          </p:txBody>
        </p:sp>
        <p:sp>
          <p:nvSpPr>
            <p:cNvPr id="531" name="Google Shape;531;gfbfcee8d99_0_1879"/>
            <p:cNvSpPr/>
            <p:nvPr/>
          </p:nvSpPr>
          <p:spPr>
            <a:xfrm>
              <a:off x="4892968" y="3319597"/>
              <a:ext cx="1094700" cy="250800"/>
            </a:xfrm>
            <a:prstGeom prst="roundRect">
              <a:avLst>
                <a:gd fmla="val 16667" name="adj"/>
              </a:avLst>
            </a:prstGeom>
            <a:solidFill>
              <a:srgbClr val="00A4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32" name="Google Shape;532;gfbfcee8d99_0_1879"/>
            <p:cNvSpPr txBox="1"/>
            <p:nvPr/>
          </p:nvSpPr>
          <p:spPr>
            <a:xfrm>
              <a:off x="4867604" y="3319597"/>
              <a:ext cx="1064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Desarrollo</a:t>
              </a:r>
              <a:endParaRPr b="0" i="0" sz="1400" u="none" cap="none" strike="noStrike">
                <a:solidFill>
                  <a:srgbClr val="000000"/>
                </a:solidFill>
                <a:latin typeface="Arial"/>
                <a:ea typeface="Arial"/>
                <a:cs typeface="Arial"/>
                <a:sym typeface="Arial"/>
              </a:endParaRPr>
            </a:p>
          </p:txBody>
        </p:sp>
        <p:sp>
          <p:nvSpPr>
            <p:cNvPr id="533" name="Google Shape;533;gfbfcee8d99_0_1879"/>
            <p:cNvSpPr/>
            <p:nvPr/>
          </p:nvSpPr>
          <p:spPr>
            <a:xfrm>
              <a:off x="4892968" y="3014797"/>
              <a:ext cx="1094700" cy="250800"/>
            </a:xfrm>
            <a:prstGeom prst="roundRect">
              <a:avLst>
                <a:gd fmla="val 16667" name="adj"/>
              </a:avLst>
            </a:prstGeom>
            <a:solidFill>
              <a:srgbClr val="00A4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34" name="Google Shape;534;gfbfcee8d99_0_1879"/>
            <p:cNvSpPr txBox="1"/>
            <p:nvPr/>
          </p:nvSpPr>
          <p:spPr>
            <a:xfrm>
              <a:off x="4867604" y="3014797"/>
              <a:ext cx="1064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Diseño</a:t>
              </a:r>
              <a:endParaRPr b="0" i="0" sz="1400" u="none" cap="none" strike="noStrike">
                <a:solidFill>
                  <a:srgbClr val="000000"/>
                </a:solidFill>
                <a:latin typeface="Arial"/>
                <a:ea typeface="Arial"/>
                <a:cs typeface="Arial"/>
                <a:sym typeface="Arial"/>
              </a:endParaRPr>
            </a:p>
          </p:txBody>
        </p:sp>
      </p:grpSp>
      <p:grpSp>
        <p:nvGrpSpPr>
          <p:cNvPr id="535" name="Google Shape;535;gfbfcee8d99_0_1879"/>
          <p:cNvGrpSpPr/>
          <p:nvPr/>
        </p:nvGrpSpPr>
        <p:grpSpPr>
          <a:xfrm>
            <a:off x="9595100" y="2677401"/>
            <a:ext cx="2076250" cy="3615799"/>
            <a:chOff x="4402500" y="2696901"/>
            <a:chExt cx="2076250" cy="3615799"/>
          </a:xfrm>
        </p:grpSpPr>
        <p:sp>
          <p:nvSpPr>
            <p:cNvPr id="536" name="Google Shape;536;gfbfcee8d99_0_1879"/>
            <p:cNvSpPr txBox="1"/>
            <p:nvPr/>
          </p:nvSpPr>
          <p:spPr>
            <a:xfrm>
              <a:off x="4680676" y="6058900"/>
              <a:ext cx="15135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s-CO" sz="1050" u="none" cap="none" strike="noStrike">
                  <a:solidFill>
                    <a:srgbClr val="424244"/>
                  </a:solidFill>
                  <a:latin typeface="Open Sans"/>
                  <a:ea typeface="Open Sans"/>
                  <a:cs typeface="Open Sans"/>
                  <a:sym typeface="Open Sans"/>
                </a:rPr>
                <a:t>Ciclo Productivo </a:t>
              </a:r>
              <a:r>
                <a:rPr b="1" i="0" lang="es-CO" sz="1000" u="none" cap="none" strike="noStrike">
                  <a:solidFill>
                    <a:srgbClr val="424244"/>
                  </a:solidFill>
                  <a:latin typeface="Open Sans"/>
                  <a:ea typeface="Open Sans"/>
                  <a:cs typeface="Open Sans"/>
                  <a:sym typeface="Open Sans"/>
                </a:rPr>
                <a:t>n</a:t>
              </a:r>
              <a:endParaRPr b="0" i="0" sz="1400" u="none" cap="none" strike="noStrike">
                <a:solidFill>
                  <a:srgbClr val="000000"/>
                </a:solidFill>
                <a:latin typeface="Arial"/>
                <a:ea typeface="Arial"/>
                <a:cs typeface="Arial"/>
                <a:sym typeface="Arial"/>
              </a:endParaRPr>
            </a:p>
          </p:txBody>
        </p:sp>
        <p:sp>
          <p:nvSpPr>
            <p:cNvPr id="537" name="Google Shape;537;gfbfcee8d99_0_1879"/>
            <p:cNvSpPr/>
            <p:nvPr/>
          </p:nvSpPr>
          <p:spPr>
            <a:xfrm>
              <a:off x="4402500" y="2696901"/>
              <a:ext cx="427200" cy="3303600"/>
            </a:xfrm>
            <a:prstGeom prst="roundRect">
              <a:avLst>
                <a:gd fmla="val 9204" name="adj"/>
              </a:avLst>
            </a:prstGeom>
            <a:solidFill>
              <a:srgbClr val="3D88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38" name="Google Shape;538;gfbfcee8d99_0_1879"/>
            <p:cNvSpPr/>
            <p:nvPr/>
          </p:nvSpPr>
          <p:spPr>
            <a:xfrm>
              <a:off x="4893109" y="3624256"/>
              <a:ext cx="1094700" cy="250800"/>
            </a:xfrm>
            <a:prstGeom prst="roundRect">
              <a:avLst>
                <a:gd fmla="val 16667" name="adj"/>
              </a:avLst>
            </a:prstGeom>
            <a:solidFill>
              <a:srgbClr val="00A4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39" name="Google Shape;539;gfbfcee8d99_0_1879"/>
            <p:cNvSpPr/>
            <p:nvPr/>
          </p:nvSpPr>
          <p:spPr>
            <a:xfrm>
              <a:off x="4893109" y="3929417"/>
              <a:ext cx="1094700" cy="250800"/>
            </a:xfrm>
            <a:prstGeom prst="roundRect">
              <a:avLst>
                <a:gd fmla="val 16667" name="adj"/>
              </a:avLst>
            </a:prstGeom>
            <a:solidFill>
              <a:srgbClr val="009AD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40" name="Google Shape;540;gfbfcee8d99_0_1879"/>
            <p:cNvSpPr txBox="1"/>
            <p:nvPr/>
          </p:nvSpPr>
          <p:spPr>
            <a:xfrm>
              <a:off x="4867745" y="3624256"/>
              <a:ext cx="1064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Refinamiento</a:t>
              </a:r>
              <a:endParaRPr b="0" i="0" sz="1400" u="none" cap="none" strike="noStrike">
                <a:solidFill>
                  <a:srgbClr val="000000"/>
                </a:solidFill>
                <a:latin typeface="Arial"/>
                <a:ea typeface="Arial"/>
                <a:cs typeface="Arial"/>
                <a:sym typeface="Arial"/>
              </a:endParaRPr>
            </a:p>
          </p:txBody>
        </p:sp>
        <p:sp>
          <p:nvSpPr>
            <p:cNvPr id="541" name="Google Shape;541;gfbfcee8d99_0_1879"/>
            <p:cNvSpPr txBox="1"/>
            <p:nvPr/>
          </p:nvSpPr>
          <p:spPr>
            <a:xfrm>
              <a:off x="4893109" y="3940375"/>
              <a:ext cx="10926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s-CO" sz="1050" u="none" cap="none" strike="noStrike">
                  <a:solidFill>
                    <a:srgbClr val="FFFFFF"/>
                  </a:solidFill>
                  <a:latin typeface="Open Sans"/>
                  <a:ea typeface="Open Sans"/>
                  <a:cs typeface="Open Sans"/>
                  <a:sym typeface="Open Sans"/>
                </a:rPr>
                <a:t>Pruebas</a:t>
              </a:r>
              <a:endParaRPr b="0" i="0" sz="1400" u="none" cap="none" strike="noStrike">
                <a:solidFill>
                  <a:srgbClr val="000000"/>
                </a:solidFill>
                <a:latin typeface="Arial"/>
                <a:ea typeface="Arial"/>
                <a:cs typeface="Arial"/>
                <a:sym typeface="Arial"/>
              </a:endParaRPr>
            </a:p>
          </p:txBody>
        </p:sp>
        <p:pic>
          <p:nvPicPr>
            <p:cNvPr id="542" name="Google Shape;542;gfbfcee8d99_0_1879"/>
            <p:cNvPicPr preferRelativeResize="0"/>
            <p:nvPr/>
          </p:nvPicPr>
          <p:blipFill rotWithShape="1">
            <a:blip r:embed="rId5">
              <a:alphaModFix/>
            </a:blip>
            <a:srcRect b="0" l="0" r="0" t="0"/>
            <a:stretch/>
          </p:blipFill>
          <p:spPr>
            <a:xfrm>
              <a:off x="4434309" y="5554134"/>
              <a:ext cx="363590" cy="360888"/>
            </a:xfrm>
            <a:prstGeom prst="rect">
              <a:avLst/>
            </a:prstGeom>
            <a:noFill/>
            <a:ln>
              <a:noFill/>
            </a:ln>
          </p:spPr>
        </p:pic>
        <p:sp>
          <p:nvSpPr>
            <p:cNvPr id="543" name="Google Shape;543;gfbfcee8d99_0_1879"/>
            <p:cNvSpPr txBox="1"/>
            <p:nvPr/>
          </p:nvSpPr>
          <p:spPr>
            <a:xfrm rot="-5400000">
              <a:off x="4019093" y="4815740"/>
              <a:ext cx="11724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Kanban Sprint </a:t>
              </a:r>
              <a:endParaRPr b="0" i="0" sz="1400" u="none" cap="none" strike="noStrike">
                <a:solidFill>
                  <a:srgbClr val="000000"/>
                </a:solidFill>
                <a:latin typeface="Arial"/>
                <a:ea typeface="Arial"/>
                <a:cs typeface="Arial"/>
                <a:sym typeface="Arial"/>
              </a:endParaRPr>
            </a:p>
          </p:txBody>
        </p:sp>
        <p:sp>
          <p:nvSpPr>
            <p:cNvPr id="544" name="Google Shape;544;gfbfcee8d99_0_1879"/>
            <p:cNvSpPr/>
            <p:nvPr/>
          </p:nvSpPr>
          <p:spPr>
            <a:xfrm>
              <a:off x="6051550" y="2696901"/>
              <a:ext cx="427200" cy="3303600"/>
            </a:xfrm>
            <a:prstGeom prst="roundRect">
              <a:avLst>
                <a:gd fmla="val 9204" name="adj"/>
              </a:avLst>
            </a:prstGeom>
            <a:solidFill>
              <a:srgbClr val="3D88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45" name="Google Shape;545;gfbfcee8d99_0_1879"/>
            <p:cNvSpPr txBox="1"/>
            <p:nvPr/>
          </p:nvSpPr>
          <p:spPr>
            <a:xfrm rot="-5400000">
              <a:off x="5632151" y="4711004"/>
              <a:ext cx="12396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Built in Quality</a:t>
              </a:r>
              <a:endParaRPr b="0" i="0" sz="1100" u="none" cap="none" strike="noStrike">
                <a:solidFill>
                  <a:srgbClr val="FFFFFF"/>
                </a:solidFill>
                <a:latin typeface="Open Sans"/>
                <a:ea typeface="Open Sans"/>
                <a:cs typeface="Open Sans"/>
                <a:sym typeface="Open Sans"/>
              </a:endParaRPr>
            </a:p>
          </p:txBody>
        </p:sp>
        <p:pic>
          <p:nvPicPr>
            <p:cNvPr id="546" name="Google Shape;546;gfbfcee8d99_0_1879"/>
            <p:cNvPicPr preferRelativeResize="0"/>
            <p:nvPr/>
          </p:nvPicPr>
          <p:blipFill rotWithShape="1">
            <a:blip r:embed="rId6">
              <a:alphaModFix/>
            </a:blip>
            <a:srcRect b="0" l="0" r="0" t="0"/>
            <a:stretch/>
          </p:blipFill>
          <p:spPr>
            <a:xfrm>
              <a:off x="6104883" y="5563446"/>
              <a:ext cx="362535" cy="362535"/>
            </a:xfrm>
            <a:prstGeom prst="rect">
              <a:avLst/>
            </a:prstGeom>
            <a:noFill/>
            <a:ln>
              <a:noFill/>
            </a:ln>
          </p:spPr>
        </p:pic>
        <p:sp>
          <p:nvSpPr>
            <p:cNvPr id="547" name="Google Shape;547;gfbfcee8d99_0_1879"/>
            <p:cNvSpPr/>
            <p:nvPr/>
          </p:nvSpPr>
          <p:spPr>
            <a:xfrm>
              <a:off x="4893109" y="4539748"/>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48" name="Google Shape;548;gfbfcee8d99_0_1879"/>
            <p:cNvSpPr txBox="1"/>
            <p:nvPr/>
          </p:nvSpPr>
          <p:spPr>
            <a:xfrm>
              <a:off x="4893109" y="4558207"/>
              <a:ext cx="10674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Despliegue</a:t>
              </a:r>
              <a:endParaRPr b="0" i="0" sz="1400" u="none" cap="none" strike="noStrike">
                <a:solidFill>
                  <a:srgbClr val="000000"/>
                </a:solidFill>
                <a:latin typeface="Arial"/>
                <a:ea typeface="Arial"/>
                <a:cs typeface="Arial"/>
                <a:sym typeface="Arial"/>
              </a:endParaRPr>
            </a:p>
          </p:txBody>
        </p:sp>
        <p:sp>
          <p:nvSpPr>
            <p:cNvPr id="549" name="Google Shape;549;gfbfcee8d99_0_1879"/>
            <p:cNvSpPr/>
            <p:nvPr/>
          </p:nvSpPr>
          <p:spPr>
            <a:xfrm>
              <a:off x="4893109" y="2709348"/>
              <a:ext cx="1094700" cy="250800"/>
            </a:xfrm>
            <a:prstGeom prst="roundRect">
              <a:avLst>
                <a:gd fmla="val 16667" name="adj"/>
              </a:avLst>
            </a:prstGeom>
            <a:solidFill>
              <a:srgbClr val="00AD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50" name="Google Shape;550;gfbfcee8d99_0_1879"/>
            <p:cNvSpPr txBox="1"/>
            <p:nvPr/>
          </p:nvSpPr>
          <p:spPr>
            <a:xfrm>
              <a:off x="4880385" y="2729831"/>
              <a:ext cx="10830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Estabilización</a:t>
              </a:r>
              <a:endParaRPr b="0" i="0" sz="1400" u="none" cap="none" strike="noStrike">
                <a:solidFill>
                  <a:srgbClr val="000000"/>
                </a:solidFill>
                <a:latin typeface="Arial"/>
                <a:ea typeface="Arial"/>
                <a:cs typeface="Arial"/>
                <a:sym typeface="Arial"/>
              </a:endParaRPr>
            </a:p>
          </p:txBody>
        </p:sp>
        <p:sp>
          <p:nvSpPr>
            <p:cNvPr id="551" name="Google Shape;551;gfbfcee8d99_0_1879"/>
            <p:cNvSpPr/>
            <p:nvPr/>
          </p:nvSpPr>
          <p:spPr>
            <a:xfrm>
              <a:off x="4893109" y="4234582"/>
              <a:ext cx="1094700" cy="250800"/>
            </a:xfrm>
            <a:prstGeom prst="roundRect">
              <a:avLst>
                <a:gd fmla="val 16667" name="adj"/>
              </a:avLst>
            </a:prstGeom>
            <a:solidFill>
              <a:srgbClr val="008A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52" name="Google Shape;552;gfbfcee8d99_0_1879"/>
            <p:cNvSpPr txBox="1"/>
            <p:nvPr/>
          </p:nvSpPr>
          <p:spPr>
            <a:xfrm>
              <a:off x="4893109" y="4248804"/>
              <a:ext cx="10836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s-CO" sz="1050" u="none" cap="none" strike="noStrike">
                  <a:solidFill>
                    <a:srgbClr val="FFFFFF"/>
                  </a:solidFill>
                  <a:latin typeface="Open Sans"/>
                  <a:ea typeface="Open Sans"/>
                  <a:cs typeface="Open Sans"/>
                  <a:sym typeface="Open Sans"/>
                </a:rPr>
                <a:t>Demo</a:t>
              </a:r>
              <a:endParaRPr b="0" i="0" sz="1400" u="none" cap="none" strike="noStrike">
                <a:solidFill>
                  <a:srgbClr val="000000"/>
                </a:solidFill>
                <a:latin typeface="Arial"/>
                <a:ea typeface="Arial"/>
                <a:cs typeface="Arial"/>
                <a:sym typeface="Arial"/>
              </a:endParaRPr>
            </a:p>
          </p:txBody>
        </p:sp>
        <p:sp>
          <p:nvSpPr>
            <p:cNvPr id="553" name="Google Shape;553;gfbfcee8d99_0_1879"/>
            <p:cNvSpPr/>
            <p:nvPr/>
          </p:nvSpPr>
          <p:spPr>
            <a:xfrm>
              <a:off x="4893109" y="4848065"/>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54" name="Google Shape;554;gfbfcee8d99_0_1879"/>
            <p:cNvSpPr txBox="1"/>
            <p:nvPr/>
          </p:nvSpPr>
          <p:spPr>
            <a:xfrm>
              <a:off x="4906922" y="4855524"/>
              <a:ext cx="10674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Liberación</a:t>
              </a:r>
              <a:endParaRPr b="0" i="0" sz="1400" u="none" cap="none" strike="noStrike">
                <a:solidFill>
                  <a:srgbClr val="000000"/>
                </a:solidFill>
                <a:latin typeface="Arial"/>
                <a:ea typeface="Arial"/>
                <a:cs typeface="Arial"/>
                <a:sym typeface="Arial"/>
              </a:endParaRPr>
            </a:p>
          </p:txBody>
        </p:sp>
        <p:sp>
          <p:nvSpPr>
            <p:cNvPr id="555" name="Google Shape;555;gfbfcee8d99_0_1879"/>
            <p:cNvSpPr/>
            <p:nvPr/>
          </p:nvSpPr>
          <p:spPr>
            <a:xfrm>
              <a:off x="4893109" y="5152865"/>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56" name="Google Shape;556;gfbfcee8d99_0_1879"/>
            <p:cNvSpPr/>
            <p:nvPr/>
          </p:nvSpPr>
          <p:spPr>
            <a:xfrm>
              <a:off x="4893109" y="5457665"/>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57" name="Google Shape;557;gfbfcee8d99_0_1879"/>
            <p:cNvSpPr/>
            <p:nvPr/>
          </p:nvSpPr>
          <p:spPr>
            <a:xfrm>
              <a:off x="4893109" y="5762465"/>
              <a:ext cx="1094700" cy="250800"/>
            </a:xfrm>
            <a:prstGeom prst="roundRect">
              <a:avLst>
                <a:gd fmla="val 16667" name="adj"/>
              </a:avLst>
            </a:prstGeom>
            <a:solidFill>
              <a:srgbClr val="007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58" name="Google Shape;558;gfbfcee8d99_0_1879"/>
            <p:cNvSpPr txBox="1"/>
            <p:nvPr/>
          </p:nvSpPr>
          <p:spPr>
            <a:xfrm>
              <a:off x="4906922" y="5160324"/>
              <a:ext cx="10674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900" u="none" cap="none" strike="noStrike">
                  <a:solidFill>
                    <a:srgbClr val="FFFFFF"/>
                  </a:solidFill>
                  <a:latin typeface="Open Sans"/>
                  <a:ea typeface="Open Sans"/>
                  <a:cs typeface="Open Sans"/>
                  <a:sym typeface="Open Sans"/>
                </a:rPr>
                <a:t>Mantenimiento</a:t>
              </a:r>
              <a:endParaRPr b="0" i="0" sz="1200" u="none" cap="none" strike="noStrike">
                <a:solidFill>
                  <a:srgbClr val="000000"/>
                </a:solidFill>
                <a:latin typeface="Arial"/>
                <a:ea typeface="Arial"/>
                <a:cs typeface="Arial"/>
                <a:sym typeface="Arial"/>
              </a:endParaRPr>
            </a:p>
          </p:txBody>
        </p:sp>
        <p:sp>
          <p:nvSpPr>
            <p:cNvPr id="559" name="Google Shape;559;gfbfcee8d99_0_1879"/>
            <p:cNvSpPr txBox="1"/>
            <p:nvPr/>
          </p:nvSpPr>
          <p:spPr>
            <a:xfrm>
              <a:off x="4906922" y="5465124"/>
              <a:ext cx="10674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900" u="none" cap="none" strike="noStrike">
                  <a:solidFill>
                    <a:srgbClr val="FFFFFF"/>
                  </a:solidFill>
                  <a:latin typeface="Open Sans"/>
                  <a:ea typeface="Open Sans"/>
                  <a:cs typeface="Open Sans"/>
                  <a:sym typeface="Open Sans"/>
                </a:rPr>
                <a:t>Configuración</a:t>
              </a:r>
              <a:endParaRPr b="0" i="0" sz="1200" u="none" cap="none" strike="noStrike">
                <a:solidFill>
                  <a:srgbClr val="000000"/>
                </a:solidFill>
                <a:latin typeface="Arial"/>
                <a:ea typeface="Arial"/>
                <a:cs typeface="Arial"/>
                <a:sym typeface="Arial"/>
              </a:endParaRPr>
            </a:p>
          </p:txBody>
        </p:sp>
        <p:sp>
          <p:nvSpPr>
            <p:cNvPr id="560" name="Google Shape;560;gfbfcee8d99_0_1879"/>
            <p:cNvSpPr txBox="1"/>
            <p:nvPr/>
          </p:nvSpPr>
          <p:spPr>
            <a:xfrm>
              <a:off x="4906922" y="5769924"/>
              <a:ext cx="10674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900" u="none" cap="none" strike="noStrike">
                  <a:solidFill>
                    <a:srgbClr val="FFFFFF"/>
                  </a:solidFill>
                  <a:latin typeface="Open Sans"/>
                  <a:ea typeface="Open Sans"/>
                  <a:cs typeface="Open Sans"/>
                  <a:sym typeface="Open Sans"/>
                </a:rPr>
                <a:t>Observabilidad</a:t>
              </a:r>
              <a:endParaRPr b="0" i="0" sz="1200" u="none" cap="none" strike="noStrike">
                <a:solidFill>
                  <a:srgbClr val="000000"/>
                </a:solidFill>
                <a:latin typeface="Arial"/>
                <a:ea typeface="Arial"/>
                <a:cs typeface="Arial"/>
                <a:sym typeface="Arial"/>
              </a:endParaRPr>
            </a:p>
          </p:txBody>
        </p:sp>
        <p:sp>
          <p:nvSpPr>
            <p:cNvPr id="561" name="Google Shape;561;gfbfcee8d99_0_1879"/>
            <p:cNvSpPr/>
            <p:nvPr/>
          </p:nvSpPr>
          <p:spPr>
            <a:xfrm>
              <a:off x="4892968" y="3319597"/>
              <a:ext cx="1094700" cy="250800"/>
            </a:xfrm>
            <a:prstGeom prst="roundRect">
              <a:avLst>
                <a:gd fmla="val 16667" name="adj"/>
              </a:avLst>
            </a:prstGeom>
            <a:solidFill>
              <a:srgbClr val="00A4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62" name="Google Shape;562;gfbfcee8d99_0_1879"/>
            <p:cNvSpPr txBox="1"/>
            <p:nvPr/>
          </p:nvSpPr>
          <p:spPr>
            <a:xfrm>
              <a:off x="4867604" y="3319597"/>
              <a:ext cx="1064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Desarrollo</a:t>
              </a:r>
              <a:endParaRPr b="0" i="0" sz="1400" u="none" cap="none" strike="noStrike">
                <a:solidFill>
                  <a:srgbClr val="000000"/>
                </a:solidFill>
                <a:latin typeface="Arial"/>
                <a:ea typeface="Arial"/>
                <a:cs typeface="Arial"/>
                <a:sym typeface="Arial"/>
              </a:endParaRPr>
            </a:p>
          </p:txBody>
        </p:sp>
        <p:sp>
          <p:nvSpPr>
            <p:cNvPr id="563" name="Google Shape;563;gfbfcee8d99_0_1879"/>
            <p:cNvSpPr/>
            <p:nvPr/>
          </p:nvSpPr>
          <p:spPr>
            <a:xfrm>
              <a:off x="4892968" y="3014797"/>
              <a:ext cx="1094700" cy="250800"/>
            </a:xfrm>
            <a:prstGeom prst="roundRect">
              <a:avLst>
                <a:gd fmla="val 16667" name="adj"/>
              </a:avLst>
            </a:prstGeom>
            <a:solidFill>
              <a:srgbClr val="00A4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64" name="Google Shape;564;gfbfcee8d99_0_1879"/>
            <p:cNvSpPr txBox="1"/>
            <p:nvPr/>
          </p:nvSpPr>
          <p:spPr>
            <a:xfrm>
              <a:off x="4867604" y="3014797"/>
              <a:ext cx="1064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s-CO" sz="1100" u="none" cap="none" strike="noStrike">
                  <a:solidFill>
                    <a:srgbClr val="FFFFFF"/>
                  </a:solidFill>
                  <a:latin typeface="Open Sans"/>
                  <a:ea typeface="Open Sans"/>
                  <a:cs typeface="Open Sans"/>
                  <a:sym typeface="Open Sans"/>
                </a:rPr>
                <a:t>Diseño</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29e6772ded9_0_18"/>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grpSp>
        <p:nvGrpSpPr>
          <p:cNvPr id="570" name="Google Shape;570;g29e6772ded9_0_18"/>
          <p:cNvGrpSpPr/>
          <p:nvPr/>
        </p:nvGrpSpPr>
        <p:grpSpPr>
          <a:xfrm>
            <a:off x="-65946" y="907150"/>
            <a:ext cx="1436896" cy="6000600"/>
            <a:chOff x="-22246" y="691075"/>
            <a:chExt cx="1436896" cy="6000600"/>
          </a:xfrm>
        </p:grpSpPr>
        <p:sp>
          <p:nvSpPr>
            <p:cNvPr id="571" name="Google Shape;571;g29e6772ded9_0_18"/>
            <p:cNvSpPr/>
            <p:nvPr/>
          </p:nvSpPr>
          <p:spPr>
            <a:xfrm>
              <a:off x="16050" y="691075"/>
              <a:ext cx="1398600" cy="6000600"/>
            </a:xfrm>
            <a:prstGeom prst="rect">
              <a:avLst/>
            </a:prstGeom>
            <a:solidFill>
              <a:srgbClr val="027EB7"/>
            </a:solidFill>
            <a:ln cap="flat" cmpd="sng" w="25400">
              <a:solidFill>
                <a:srgbClr val="043E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grpSp>
          <p:nvGrpSpPr>
            <p:cNvPr id="572" name="Google Shape;572;g29e6772ded9_0_18"/>
            <p:cNvGrpSpPr/>
            <p:nvPr/>
          </p:nvGrpSpPr>
          <p:grpSpPr>
            <a:xfrm>
              <a:off x="63946" y="1407179"/>
              <a:ext cx="1311300" cy="1111411"/>
              <a:chOff x="63946" y="1567599"/>
              <a:chExt cx="1311300" cy="1111411"/>
            </a:xfrm>
          </p:grpSpPr>
          <p:sp>
            <p:nvSpPr>
              <p:cNvPr id="573" name="Google Shape;573;g29e6772ded9_0_18"/>
              <p:cNvSpPr/>
              <p:nvPr/>
            </p:nvSpPr>
            <p:spPr>
              <a:xfrm>
                <a:off x="115753" y="1579510"/>
                <a:ext cx="1224600" cy="1099500"/>
              </a:xfrm>
              <a:prstGeom prst="roundRect">
                <a:avLst>
                  <a:gd fmla="val 10120" name="adj"/>
                </a:avLst>
              </a:prstGeom>
              <a:solidFill>
                <a:srgbClr val="25A7F6"/>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74" name="Google Shape;574;g29e6772ded9_0_18"/>
              <p:cNvSpPr/>
              <p:nvPr/>
            </p:nvSpPr>
            <p:spPr>
              <a:xfrm>
                <a:off x="448704" y="2032699"/>
                <a:ext cx="528279" cy="588084"/>
              </a:xfrm>
              <a:custGeom>
                <a:rect b="b" l="l" r="r" t="t"/>
                <a:pathLst>
                  <a:path extrusionOk="0" h="172" w="155">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575" name="Google Shape;575;g29e6772ded9_0_18"/>
              <p:cNvSpPr txBox="1"/>
              <p:nvPr/>
            </p:nvSpPr>
            <p:spPr>
              <a:xfrm>
                <a:off x="63946" y="1567599"/>
                <a:ext cx="1311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Open Sans"/>
                    <a:ea typeface="Open Sans"/>
                    <a:cs typeface="Open Sans"/>
                    <a:sym typeface="Open Sans"/>
                  </a:rPr>
                  <a:t>Coaching IterAE</a:t>
                </a:r>
                <a:endParaRPr b="1" i="0" sz="1200" u="none" cap="none" strike="noStrike">
                  <a:solidFill>
                    <a:srgbClr val="FFFFFF"/>
                  </a:solidFill>
                  <a:latin typeface="Open Sans"/>
                  <a:ea typeface="Open Sans"/>
                  <a:cs typeface="Open Sans"/>
                  <a:sym typeface="Open Sans"/>
                </a:endParaRPr>
              </a:p>
            </p:txBody>
          </p:sp>
        </p:grpSp>
        <p:grpSp>
          <p:nvGrpSpPr>
            <p:cNvPr id="576" name="Google Shape;576;g29e6772ded9_0_18"/>
            <p:cNvGrpSpPr/>
            <p:nvPr/>
          </p:nvGrpSpPr>
          <p:grpSpPr>
            <a:xfrm>
              <a:off x="-22246" y="750143"/>
              <a:ext cx="1398616" cy="531000"/>
              <a:chOff x="-38288" y="782227"/>
              <a:chExt cx="1398616" cy="531000"/>
            </a:xfrm>
          </p:grpSpPr>
          <p:sp>
            <p:nvSpPr>
              <p:cNvPr id="577" name="Google Shape;577;g29e6772ded9_0_18"/>
              <p:cNvSpPr/>
              <p:nvPr/>
            </p:nvSpPr>
            <p:spPr>
              <a:xfrm>
                <a:off x="12428" y="782227"/>
                <a:ext cx="1347900" cy="531000"/>
              </a:xfrm>
              <a:prstGeom prst="rightArrow">
                <a:avLst>
                  <a:gd fmla="val 50000" name="adj1"/>
                  <a:gd fmla="val 50000" name="adj2"/>
                </a:avLst>
              </a:prstGeom>
              <a:solidFill>
                <a:srgbClr val="C2C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FFFFFF"/>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578" name="Google Shape;578;g29e6772ded9_0_18"/>
              <p:cNvSpPr txBox="1"/>
              <p:nvPr/>
            </p:nvSpPr>
            <p:spPr>
              <a:xfrm>
                <a:off x="-38288" y="916402"/>
                <a:ext cx="1253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s-CO" sz="1100" u="none" cap="none" strike="noStrike">
                    <a:solidFill>
                      <a:srgbClr val="2F528F"/>
                    </a:solidFill>
                    <a:latin typeface="Open Sans"/>
                    <a:ea typeface="Open Sans"/>
                    <a:cs typeface="Open Sans"/>
                    <a:sym typeface="Open Sans"/>
                  </a:rPr>
                  <a:t>EXPLORATION</a:t>
                </a:r>
                <a:endParaRPr b="1" i="0" sz="1050" u="none" cap="none" strike="noStrike">
                  <a:solidFill>
                    <a:srgbClr val="2F528F"/>
                  </a:solidFill>
                  <a:latin typeface="Open Sans"/>
                  <a:ea typeface="Open Sans"/>
                  <a:cs typeface="Open Sans"/>
                  <a:sym typeface="Open Sans"/>
                </a:endParaRPr>
              </a:p>
            </p:txBody>
          </p:sp>
        </p:grpSp>
        <p:grpSp>
          <p:nvGrpSpPr>
            <p:cNvPr id="579" name="Google Shape;579;g29e6772ded9_0_18"/>
            <p:cNvGrpSpPr/>
            <p:nvPr/>
          </p:nvGrpSpPr>
          <p:grpSpPr>
            <a:xfrm>
              <a:off x="61040" y="2630304"/>
              <a:ext cx="1311300" cy="3933000"/>
              <a:chOff x="61040" y="2630304"/>
              <a:chExt cx="1311300" cy="3933000"/>
            </a:xfrm>
          </p:grpSpPr>
          <p:grpSp>
            <p:nvGrpSpPr>
              <p:cNvPr id="580" name="Google Shape;580;g29e6772ded9_0_18"/>
              <p:cNvGrpSpPr/>
              <p:nvPr/>
            </p:nvGrpSpPr>
            <p:grpSpPr>
              <a:xfrm>
                <a:off x="61040" y="2630304"/>
                <a:ext cx="1311300" cy="3933000"/>
                <a:chOff x="61040" y="2790724"/>
                <a:chExt cx="1311300" cy="3933000"/>
              </a:xfrm>
            </p:grpSpPr>
            <p:sp>
              <p:nvSpPr>
                <p:cNvPr id="581" name="Google Shape;581;g29e6772ded9_0_18"/>
                <p:cNvSpPr/>
                <p:nvPr/>
              </p:nvSpPr>
              <p:spPr>
                <a:xfrm>
                  <a:off x="107029" y="2790724"/>
                  <a:ext cx="1239900" cy="3933000"/>
                </a:xfrm>
                <a:prstGeom prst="roundRect">
                  <a:avLst>
                    <a:gd fmla="val 10120" name="adj"/>
                  </a:avLst>
                </a:prstGeom>
                <a:solidFill>
                  <a:srgbClr val="25A7F6"/>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582" name="Google Shape;582;g29e6772ded9_0_18"/>
                <p:cNvSpPr txBox="1"/>
                <p:nvPr/>
              </p:nvSpPr>
              <p:spPr>
                <a:xfrm>
                  <a:off x="61040" y="2826204"/>
                  <a:ext cx="1311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Open Sans"/>
                      <a:ea typeface="Open Sans"/>
                      <a:cs typeface="Open Sans"/>
                      <a:sym typeface="Open Sans"/>
                    </a:rPr>
                    <a:t>Organización de Iniciativas</a:t>
                  </a:r>
                  <a:endParaRPr b="0" i="0" sz="1400" u="none" cap="none" strike="noStrike">
                    <a:solidFill>
                      <a:srgbClr val="000000"/>
                    </a:solidFill>
                    <a:latin typeface="Arial"/>
                    <a:ea typeface="Arial"/>
                    <a:cs typeface="Arial"/>
                    <a:sym typeface="Arial"/>
                  </a:endParaRPr>
                </a:p>
              </p:txBody>
            </p:sp>
            <p:pic>
              <p:nvPicPr>
                <p:cNvPr id="583" name="Google Shape;583;g29e6772ded9_0_18"/>
                <p:cNvPicPr preferRelativeResize="0"/>
                <p:nvPr/>
              </p:nvPicPr>
              <p:blipFill rotWithShape="1">
                <a:blip r:embed="rId3">
                  <a:alphaModFix/>
                </a:blip>
                <a:srcRect b="0" l="0" r="0" t="0"/>
                <a:stretch/>
              </p:blipFill>
              <p:spPr>
                <a:xfrm>
                  <a:off x="222378" y="3559364"/>
                  <a:ext cx="996227" cy="1010771"/>
                </a:xfrm>
                <a:prstGeom prst="rect">
                  <a:avLst/>
                </a:prstGeom>
                <a:noFill/>
                <a:ln>
                  <a:noFill/>
                </a:ln>
              </p:spPr>
            </p:pic>
          </p:grpSp>
          <p:grpSp>
            <p:nvGrpSpPr>
              <p:cNvPr id="584" name="Google Shape;584;g29e6772ded9_0_18"/>
              <p:cNvGrpSpPr/>
              <p:nvPr/>
            </p:nvGrpSpPr>
            <p:grpSpPr>
              <a:xfrm>
                <a:off x="135462" y="4776607"/>
                <a:ext cx="1211100" cy="1217400"/>
                <a:chOff x="120472" y="4776607"/>
                <a:chExt cx="1211100" cy="1217400"/>
              </a:xfrm>
            </p:grpSpPr>
            <p:sp>
              <p:nvSpPr>
                <p:cNvPr id="585" name="Google Shape;585;g29e6772ded9_0_18"/>
                <p:cNvSpPr/>
                <p:nvPr/>
              </p:nvSpPr>
              <p:spPr>
                <a:xfrm>
                  <a:off x="165442" y="4776607"/>
                  <a:ext cx="1095600" cy="12174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586" name="Google Shape;586;g29e6772ded9_0_18"/>
                <p:cNvSpPr/>
                <p:nvPr/>
              </p:nvSpPr>
              <p:spPr>
                <a:xfrm>
                  <a:off x="211816" y="5105324"/>
                  <a:ext cx="1008300" cy="831000"/>
                </a:xfrm>
                <a:prstGeom prst="round2SameRect">
                  <a:avLst>
                    <a:gd fmla="val 12098" name="adj1"/>
                    <a:gd fmla="val 15893" name="adj2"/>
                  </a:avLst>
                </a:prstGeom>
                <a:solidFill>
                  <a:srgbClr val="FFFFFF"/>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Customer Journey</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BMC</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Mapa de priorización</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Hoja de ruta</a:t>
                  </a:r>
                  <a:endParaRPr b="0" i="0" sz="900" u="none" cap="none" strike="noStrike">
                    <a:solidFill>
                      <a:srgbClr val="000000"/>
                    </a:solidFill>
                    <a:latin typeface="Open Sans"/>
                    <a:ea typeface="Open Sans"/>
                    <a:cs typeface="Open Sans"/>
                    <a:sym typeface="Open Sans"/>
                  </a:endParaRPr>
                </a:p>
              </p:txBody>
            </p:sp>
            <p:sp>
              <p:nvSpPr>
                <p:cNvPr id="587" name="Google Shape;587;g29e6772ded9_0_18"/>
                <p:cNvSpPr txBox="1"/>
                <p:nvPr/>
              </p:nvSpPr>
              <p:spPr>
                <a:xfrm>
                  <a:off x="120472" y="4818547"/>
                  <a:ext cx="1211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Workshops</a:t>
                  </a:r>
                  <a:endParaRPr b="0" i="0" sz="1400" u="none" cap="none" strike="noStrike">
                    <a:solidFill>
                      <a:srgbClr val="000000"/>
                    </a:solidFill>
                    <a:latin typeface="Arial"/>
                    <a:ea typeface="Arial"/>
                    <a:cs typeface="Arial"/>
                    <a:sym typeface="Arial"/>
                  </a:endParaRPr>
                </a:p>
              </p:txBody>
            </p:sp>
          </p:grpSp>
        </p:grpSp>
      </p:grpSp>
      <p:sp>
        <p:nvSpPr>
          <p:cNvPr id="588" name="Google Shape;588;g29e6772ded9_0_18"/>
          <p:cNvSpPr txBox="1"/>
          <p:nvPr/>
        </p:nvSpPr>
        <p:spPr>
          <a:xfrm>
            <a:off x="1446925" y="1115375"/>
            <a:ext cx="10396200" cy="2629500"/>
          </a:xfrm>
          <a:prstGeom prst="rect">
            <a:avLst/>
          </a:prstGeom>
          <a:noFill/>
          <a:ln>
            <a:noFill/>
          </a:ln>
        </p:spPr>
        <p:txBody>
          <a:bodyPr anchorCtr="0" anchor="t" bIns="121900" lIns="121900" spcFirstLastPara="1" rIns="121900" wrap="square" tIns="121900">
            <a:noAutofit/>
          </a:bodyPr>
          <a:lstStyle/>
          <a:p>
            <a:pPr indent="-311150" lvl="0" marL="4572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Se ejecuta un proceso de </a:t>
            </a:r>
            <a:r>
              <a:rPr b="1" i="0" lang="es-CO" sz="1600" u="none" cap="none" strike="noStrike">
                <a:solidFill>
                  <a:srgbClr val="205F82"/>
                </a:solidFill>
                <a:latin typeface="Open Sans"/>
                <a:ea typeface="Open Sans"/>
                <a:cs typeface="Open Sans"/>
                <a:sym typeface="Open Sans"/>
              </a:rPr>
              <a:t>inducción al cliente</a:t>
            </a:r>
            <a:r>
              <a:rPr b="0" i="0" lang="es-CO" sz="1600" u="none" cap="none" strike="noStrike">
                <a:solidFill>
                  <a:srgbClr val="434343"/>
                </a:solidFill>
                <a:latin typeface="Open Sans"/>
                <a:ea typeface="Open Sans"/>
                <a:cs typeface="Open Sans"/>
                <a:sym typeface="Open Sans"/>
              </a:rPr>
              <a:t> </a:t>
            </a:r>
            <a:r>
              <a:rPr b="0" i="0" lang="es-CO" sz="1300" u="none" cap="none" strike="noStrike">
                <a:solidFill>
                  <a:srgbClr val="434343"/>
                </a:solidFill>
                <a:latin typeface="Open Sans"/>
                <a:ea typeface="Open Sans"/>
                <a:cs typeface="Open Sans"/>
                <a:sym typeface="Open Sans"/>
              </a:rPr>
              <a:t>(Coaching) sobre el marco de trabajo y conceptos claves de Arquitectura Empresarial, DevOps y Agile permitiendo tener un mayor entendimiento del marco y establecer así una serie de prácticas que se utilizarán para la obtención de resultados.</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311150" lvl="0" marL="4572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Se realizan </a:t>
            </a:r>
            <a:r>
              <a:rPr b="1" i="0" lang="es-CO" sz="1600" u="none" cap="none" strike="noStrike">
                <a:solidFill>
                  <a:srgbClr val="205F82"/>
                </a:solidFill>
                <a:latin typeface="Open Sans"/>
                <a:ea typeface="Open Sans"/>
                <a:cs typeface="Open Sans"/>
                <a:sym typeface="Open Sans"/>
              </a:rPr>
              <a:t>workshops</a:t>
            </a:r>
            <a:r>
              <a:rPr b="0" i="0" lang="es-CO" sz="1300" u="none" cap="none" strike="noStrike">
                <a:solidFill>
                  <a:srgbClr val="434343"/>
                </a:solidFill>
                <a:latin typeface="Open Sans"/>
                <a:ea typeface="Open Sans"/>
                <a:cs typeface="Open Sans"/>
                <a:sym typeface="Open Sans"/>
              </a:rPr>
              <a:t> que permiten lograr un entendimiento de las expectativas del Negocio y los dolores que desea atender. Dependiendo de la naturaleza de la iniciativa se utilizan las técnicas apropiadas para elaborar, por ejemplo: Customer Journey, Business Model Canvas, Mapas de priorización y una Hoja de Ruta para guiar los esfuerzos de diseño e implementación de las brigadas.</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311150" lvl="0" marL="4572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A partir de esa hoja de ruta, se puede habilitar 1 o más </a:t>
            </a:r>
            <a:r>
              <a:rPr b="1" i="0" lang="es-CO" sz="1600" u="none" cap="none" strike="noStrike">
                <a:solidFill>
                  <a:srgbClr val="205F82"/>
                </a:solidFill>
                <a:latin typeface="Open Sans"/>
                <a:ea typeface="Open Sans"/>
                <a:cs typeface="Open Sans"/>
                <a:sym typeface="Open Sans"/>
              </a:rPr>
              <a:t>“Flujos de Trabajo”</a:t>
            </a:r>
            <a:r>
              <a:rPr b="0" i="0" lang="es-CO" sz="1300" u="none" cap="none" strike="noStrike">
                <a:solidFill>
                  <a:srgbClr val="434343"/>
                </a:solidFill>
                <a:latin typeface="Open Sans"/>
                <a:ea typeface="Open Sans"/>
                <a:cs typeface="Open Sans"/>
                <a:sym typeface="Open Sans"/>
              </a:rPr>
              <a:t>. Un </a:t>
            </a:r>
            <a:r>
              <a:rPr b="1" i="0" lang="es-CO" sz="1300" u="none" cap="none" strike="noStrike">
                <a:solidFill>
                  <a:srgbClr val="205F82"/>
                </a:solidFill>
                <a:latin typeface="Open Sans"/>
                <a:ea typeface="Open Sans"/>
                <a:cs typeface="Open Sans"/>
                <a:sym typeface="Open Sans"/>
              </a:rPr>
              <a:t>“Flujo de Trabajo”</a:t>
            </a:r>
            <a:r>
              <a:rPr b="0" i="0" lang="es-CO" sz="1300" u="none" cap="none" strike="noStrike">
                <a:solidFill>
                  <a:srgbClr val="434343"/>
                </a:solidFill>
                <a:latin typeface="Open Sans"/>
                <a:ea typeface="Open Sans"/>
                <a:cs typeface="Open Sans"/>
                <a:sym typeface="Open Sans"/>
              </a:rPr>
              <a:t> es una secuencia de 2 o más sprints que permiten entregar valor al negocio, liberando un producto (o nuevas características de uno existente) en producción.</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311150" lvl="0" marL="4572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Cuando una iniciativa se divide en más de un “Flujo de Trabajo” por su complejidad, es necesario mantener una adecuada coordinación entre cada equipo de cada flujo, en este aspecto se introduce el concepto de </a:t>
            </a:r>
            <a:r>
              <a:rPr b="1" i="0" lang="es-CO" sz="1600" u="none" cap="none" strike="noStrike">
                <a:solidFill>
                  <a:srgbClr val="205F82"/>
                </a:solidFill>
                <a:latin typeface="Open Sans"/>
                <a:ea typeface="Open Sans"/>
                <a:cs typeface="Open Sans"/>
                <a:sym typeface="Open Sans"/>
              </a:rPr>
              <a:t>“Leap”</a:t>
            </a:r>
            <a:r>
              <a:rPr b="0" i="0" lang="es-CO" sz="1300" u="none" cap="none" strike="noStrike">
                <a:solidFill>
                  <a:srgbClr val="434343"/>
                </a:solidFill>
                <a:latin typeface="Open Sans"/>
                <a:ea typeface="Open Sans"/>
                <a:cs typeface="Open Sans"/>
                <a:sym typeface="Open Sans"/>
              </a:rPr>
              <a:t>. Un </a:t>
            </a:r>
            <a:r>
              <a:rPr b="1" i="0" lang="es-CO" sz="1300" u="none" cap="none" strike="noStrike">
                <a:solidFill>
                  <a:srgbClr val="205F82"/>
                </a:solidFill>
                <a:latin typeface="Open Sans"/>
                <a:ea typeface="Open Sans"/>
                <a:cs typeface="Open Sans"/>
                <a:sym typeface="Open Sans"/>
              </a:rPr>
              <a:t>“Leap”</a:t>
            </a:r>
            <a:r>
              <a:rPr b="0" i="0" lang="es-CO" sz="1300" u="none" cap="none" strike="noStrike">
                <a:solidFill>
                  <a:srgbClr val="434343"/>
                </a:solidFill>
                <a:latin typeface="Open Sans"/>
                <a:ea typeface="Open Sans"/>
                <a:cs typeface="Open Sans"/>
                <a:sym typeface="Open Sans"/>
              </a:rPr>
              <a:t> es un punto de integración o ensamble del código generado y es una condición crítica de éxito para establecer una cadencia en el desarrollo estableciendo una frecuencia de integración entre los equipos de trabajo.</a:t>
            </a:r>
            <a:endParaRPr b="0" i="0" sz="1000" u="none" cap="none" strike="noStrike">
              <a:solidFill>
                <a:srgbClr val="434343"/>
              </a:solidFill>
              <a:latin typeface="Open Sans"/>
              <a:ea typeface="Open Sans"/>
              <a:cs typeface="Open Sans"/>
              <a:sym typeface="Open Sans"/>
            </a:endParaRPr>
          </a:p>
          <a:p>
            <a:pPr indent="0" lvl="0" marL="0" marR="0" rtl="0" algn="ctr">
              <a:lnSpc>
                <a:spcPct val="100000"/>
              </a:lnSpc>
              <a:spcBef>
                <a:spcPts val="1200"/>
              </a:spcBef>
              <a:spcAft>
                <a:spcPts val="0"/>
              </a:spcAft>
              <a:buClr>
                <a:srgbClr val="000000"/>
              </a:buClr>
              <a:buSzPts val="1100"/>
              <a:buFont typeface="Arial"/>
              <a:buNone/>
            </a:pPr>
            <a:r>
              <a:t/>
            </a:r>
            <a:endParaRPr b="0" i="0" sz="14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000"/>
              <a:buFont typeface="Arial"/>
              <a:buNone/>
            </a:pPr>
            <a:r>
              <a:t/>
            </a:r>
            <a:endParaRPr b="0" i="0" sz="1000" u="none" cap="none" strike="noStrike">
              <a:solidFill>
                <a:srgbClr val="434343"/>
              </a:solidFill>
              <a:latin typeface="Open Sans"/>
              <a:ea typeface="Open Sans"/>
              <a:cs typeface="Open Sans"/>
              <a:sym typeface="Open Sans"/>
            </a:endParaRPr>
          </a:p>
          <a:p>
            <a:pPr indent="0" lvl="0" marL="0" marR="0" rtl="0" algn="just">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589" name="Google Shape;589;g29e6772ded9_0_18"/>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Exploración</a:t>
            </a:r>
            <a:endParaRPr b="0" i="0" sz="3600" u="none" cap="none" strike="noStrike">
              <a:solidFill>
                <a:srgbClr val="377AF4"/>
              </a:solidFill>
              <a:latin typeface="Roboto"/>
              <a:ea typeface="Roboto"/>
              <a:cs typeface="Roboto"/>
              <a:sym typeface="Roboto"/>
            </a:endParaRPr>
          </a:p>
        </p:txBody>
      </p:sp>
      <p:pic>
        <p:nvPicPr>
          <p:cNvPr id="590" name="Google Shape;590;g29e6772ded9_0_18"/>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pic>
        <p:nvPicPr>
          <p:cNvPr id="591" name="Google Shape;591;g29e6772ded9_0_18"/>
          <p:cNvPicPr preferRelativeResize="0"/>
          <p:nvPr/>
        </p:nvPicPr>
        <p:blipFill rotWithShape="1">
          <a:blip r:embed="rId5">
            <a:alphaModFix/>
          </a:blip>
          <a:srcRect b="27662" l="0" r="0" t="0"/>
          <a:stretch/>
        </p:blipFill>
        <p:spPr>
          <a:xfrm>
            <a:off x="4023950" y="270575"/>
            <a:ext cx="1822187" cy="626650"/>
          </a:xfrm>
          <a:prstGeom prst="rect">
            <a:avLst/>
          </a:prstGeom>
          <a:noFill/>
          <a:ln>
            <a:noFill/>
          </a:ln>
        </p:spPr>
      </p:pic>
      <p:pic>
        <p:nvPicPr>
          <p:cNvPr id="592" name="Google Shape;592;g29e6772ded9_0_18"/>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pic>
        <p:nvPicPr>
          <p:cNvPr id="593" name="Google Shape;593;g29e6772ded9_0_18"/>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9e6772ded9_0_80"/>
          <p:cNvSpPr/>
          <p:nvPr/>
        </p:nvSpPr>
        <p:spPr>
          <a:xfrm>
            <a:off x="4122472" y="2875599"/>
            <a:ext cx="2855875" cy="2696009"/>
          </a:xfrm>
          <a:custGeom>
            <a:rect b="b" l="l" r="r" t="t"/>
            <a:pathLst>
              <a:path extrusionOk="0" h="906" w="906">
                <a:moveTo>
                  <a:pt x="898" y="467"/>
                </a:moveTo>
                <a:cubicBezTo>
                  <a:pt x="467" y="899"/>
                  <a:pt x="467" y="899"/>
                  <a:pt x="467" y="899"/>
                </a:cubicBezTo>
                <a:cubicBezTo>
                  <a:pt x="459" y="906"/>
                  <a:pt x="447" y="906"/>
                  <a:pt x="439" y="899"/>
                </a:cubicBezTo>
                <a:cubicBezTo>
                  <a:pt x="8" y="467"/>
                  <a:pt x="8" y="467"/>
                  <a:pt x="8" y="467"/>
                </a:cubicBezTo>
                <a:cubicBezTo>
                  <a:pt x="0" y="460"/>
                  <a:pt x="0" y="447"/>
                  <a:pt x="8" y="439"/>
                </a:cubicBezTo>
                <a:cubicBezTo>
                  <a:pt x="439" y="8"/>
                  <a:pt x="439" y="8"/>
                  <a:pt x="439" y="8"/>
                </a:cubicBezTo>
                <a:cubicBezTo>
                  <a:pt x="447" y="0"/>
                  <a:pt x="459" y="0"/>
                  <a:pt x="467" y="8"/>
                </a:cubicBezTo>
                <a:cubicBezTo>
                  <a:pt x="898" y="439"/>
                  <a:pt x="898" y="439"/>
                  <a:pt x="898" y="439"/>
                </a:cubicBezTo>
                <a:cubicBezTo>
                  <a:pt x="906" y="447"/>
                  <a:pt x="906" y="460"/>
                  <a:pt x="898" y="467"/>
                </a:cubicBezTo>
                <a:close/>
              </a:path>
            </a:pathLst>
          </a:custGeom>
          <a:solidFill>
            <a:srgbClr val="005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599" name="Google Shape;599;g29e6772ded9_0_80"/>
          <p:cNvSpPr/>
          <p:nvPr/>
        </p:nvSpPr>
        <p:spPr>
          <a:xfrm>
            <a:off x="7638113" y="2826017"/>
            <a:ext cx="2064694" cy="1952282"/>
          </a:xfrm>
          <a:custGeom>
            <a:rect b="b" l="l" r="r" t="t"/>
            <a:pathLst>
              <a:path extrusionOk="0" h="656" w="655">
                <a:moveTo>
                  <a:pt x="647" y="342"/>
                </a:moveTo>
                <a:cubicBezTo>
                  <a:pt x="341" y="648"/>
                  <a:pt x="341" y="648"/>
                  <a:pt x="341" y="648"/>
                </a:cubicBezTo>
                <a:cubicBezTo>
                  <a:pt x="334" y="656"/>
                  <a:pt x="321" y="656"/>
                  <a:pt x="313" y="648"/>
                </a:cubicBezTo>
                <a:cubicBezTo>
                  <a:pt x="7" y="342"/>
                  <a:pt x="7" y="342"/>
                  <a:pt x="7" y="342"/>
                </a:cubicBezTo>
                <a:cubicBezTo>
                  <a:pt x="0" y="334"/>
                  <a:pt x="0" y="322"/>
                  <a:pt x="7" y="314"/>
                </a:cubicBezTo>
                <a:cubicBezTo>
                  <a:pt x="313" y="8"/>
                  <a:pt x="313" y="8"/>
                  <a:pt x="313" y="8"/>
                </a:cubicBezTo>
                <a:cubicBezTo>
                  <a:pt x="321" y="0"/>
                  <a:pt x="334" y="0"/>
                  <a:pt x="341" y="8"/>
                </a:cubicBezTo>
                <a:cubicBezTo>
                  <a:pt x="647" y="314"/>
                  <a:pt x="647" y="314"/>
                  <a:pt x="647" y="314"/>
                </a:cubicBezTo>
                <a:cubicBezTo>
                  <a:pt x="655" y="322"/>
                  <a:pt x="655" y="334"/>
                  <a:pt x="647" y="342"/>
                </a:cubicBezTo>
                <a:close/>
              </a:path>
            </a:pathLst>
          </a:custGeom>
          <a:solidFill>
            <a:srgbClr val="0065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00" name="Google Shape;600;g29e6772ded9_0_80"/>
          <p:cNvSpPr/>
          <p:nvPr/>
        </p:nvSpPr>
        <p:spPr>
          <a:xfrm>
            <a:off x="5355243" y="5059675"/>
            <a:ext cx="1759787" cy="1659750"/>
          </a:xfrm>
          <a:custGeom>
            <a:rect b="b" l="l" r="r" t="t"/>
            <a:pathLst>
              <a:path extrusionOk="0" h="558" w="558">
                <a:moveTo>
                  <a:pt x="550" y="293"/>
                </a:moveTo>
                <a:cubicBezTo>
                  <a:pt x="293" y="550"/>
                  <a:pt x="293" y="550"/>
                  <a:pt x="293" y="550"/>
                </a:cubicBezTo>
                <a:cubicBezTo>
                  <a:pt x="285" y="558"/>
                  <a:pt x="273" y="558"/>
                  <a:pt x="265" y="550"/>
                </a:cubicBezTo>
                <a:cubicBezTo>
                  <a:pt x="8" y="293"/>
                  <a:pt x="8" y="293"/>
                  <a:pt x="8" y="293"/>
                </a:cubicBezTo>
                <a:cubicBezTo>
                  <a:pt x="0" y="286"/>
                  <a:pt x="0" y="273"/>
                  <a:pt x="8" y="265"/>
                </a:cubicBezTo>
                <a:cubicBezTo>
                  <a:pt x="265" y="8"/>
                  <a:pt x="265" y="8"/>
                  <a:pt x="265" y="8"/>
                </a:cubicBezTo>
                <a:cubicBezTo>
                  <a:pt x="273" y="0"/>
                  <a:pt x="285" y="0"/>
                  <a:pt x="293" y="8"/>
                </a:cubicBezTo>
                <a:cubicBezTo>
                  <a:pt x="550" y="265"/>
                  <a:pt x="550" y="265"/>
                  <a:pt x="550" y="265"/>
                </a:cubicBezTo>
                <a:cubicBezTo>
                  <a:pt x="558" y="273"/>
                  <a:pt x="558" y="286"/>
                  <a:pt x="550" y="293"/>
                </a:cubicBezTo>
                <a:close/>
              </a:path>
            </a:pathLst>
          </a:custGeom>
          <a:solidFill>
            <a:srgbClr val="00A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01" name="Google Shape;601;g29e6772ded9_0_80"/>
          <p:cNvSpPr/>
          <p:nvPr/>
        </p:nvSpPr>
        <p:spPr>
          <a:xfrm>
            <a:off x="3876705" y="4887379"/>
            <a:ext cx="1598134" cy="1511004"/>
          </a:xfrm>
          <a:custGeom>
            <a:rect b="b" l="l" r="r" t="t"/>
            <a:pathLst>
              <a:path extrusionOk="0" h="508" w="507">
                <a:moveTo>
                  <a:pt x="500" y="268"/>
                </a:moveTo>
                <a:cubicBezTo>
                  <a:pt x="268" y="500"/>
                  <a:pt x="268" y="500"/>
                  <a:pt x="268" y="500"/>
                </a:cubicBezTo>
                <a:cubicBezTo>
                  <a:pt x="260" y="508"/>
                  <a:pt x="247" y="508"/>
                  <a:pt x="240" y="500"/>
                </a:cubicBezTo>
                <a:cubicBezTo>
                  <a:pt x="8" y="268"/>
                  <a:pt x="8" y="268"/>
                  <a:pt x="8" y="268"/>
                </a:cubicBezTo>
                <a:cubicBezTo>
                  <a:pt x="0" y="260"/>
                  <a:pt x="0" y="248"/>
                  <a:pt x="8" y="240"/>
                </a:cubicBezTo>
                <a:cubicBezTo>
                  <a:pt x="240" y="8"/>
                  <a:pt x="240" y="8"/>
                  <a:pt x="240" y="8"/>
                </a:cubicBezTo>
                <a:cubicBezTo>
                  <a:pt x="247" y="0"/>
                  <a:pt x="260" y="0"/>
                  <a:pt x="268" y="8"/>
                </a:cubicBezTo>
                <a:cubicBezTo>
                  <a:pt x="500" y="240"/>
                  <a:pt x="500" y="240"/>
                  <a:pt x="500" y="240"/>
                </a:cubicBezTo>
                <a:cubicBezTo>
                  <a:pt x="507" y="248"/>
                  <a:pt x="507" y="260"/>
                  <a:pt x="500" y="268"/>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02" name="Google Shape;602;g29e6772ded9_0_80"/>
          <p:cNvSpPr/>
          <p:nvPr/>
        </p:nvSpPr>
        <p:spPr>
          <a:xfrm>
            <a:off x="9407160" y="3878408"/>
            <a:ext cx="590100" cy="556555"/>
          </a:xfrm>
          <a:custGeom>
            <a:rect b="b" l="l" r="r" t="t"/>
            <a:pathLst>
              <a:path extrusionOk="0" h="187" w="187">
                <a:moveTo>
                  <a:pt x="179" y="108"/>
                </a:moveTo>
                <a:cubicBezTo>
                  <a:pt x="108" y="179"/>
                  <a:pt x="108" y="179"/>
                  <a:pt x="108" y="179"/>
                </a:cubicBezTo>
                <a:cubicBezTo>
                  <a:pt x="100" y="187"/>
                  <a:pt x="87" y="187"/>
                  <a:pt x="80" y="179"/>
                </a:cubicBezTo>
                <a:cubicBezTo>
                  <a:pt x="8" y="108"/>
                  <a:pt x="8" y="108"/>
                  <a:pt x="8" y="108"/>
                </a:cubicBezTo>
                <a:cubicBezTo>
                  <a:pt x="0" y="100"/>
                  <a:pt x="0" y="87"/>
                  <a:pt x="8" y="79"/>
                </a:cubicBezTo>
                <a:cubicBezTo>
                  <a:pt x="80" y="8"/>
                  <a:pt x="80" y="8"/>
                  <a:pt x="80" y="8"/>
                </a:cubicBezTo>
                <a:cubicBezTo>
                  <a:pt x="87" y="0"/>
                  <a:pt x="100" y="0"/>
                  <a:pt x="108" y="8"/>
                </a:cubicBezTo>
                <a:cubicBezTo>
                  <a:pt x="179" y="79"/>
                  <a:pt x="179" y="79"/>
                  <a:pt x="179" y="79"/>
                </a:cubicBezTo>
                <a:cubicBezTo>
                  <a:pt x="187" y="87"/>
                  <a:pt x="187" y="100"/>
                  <a:pt x="179" y="108"/>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03" name="Google Shape;603;g29e6772ded9_0_80"/>
          <p:cNvSpPr/>
          <p:nvPr/>
        </p:nvSpPr>
        <p:spPr>
          <a:xfrm>
            <a:off x="3498200" y="4297356"/>
            <a:ext cx="1097403" cy="1038738"/>
          </a:xfrm>
          <a:custGeom>
            <a:rect b="b" l="l" r="r" t="t"/>
            <a:pathLst>
              <a:path extrusionOk="0" h="349" w="348">
                <a:moveTo>
                  <a:pt x="340" y="189"/>
                </a:moveTo>
                <a:cubicBezTo>
                  <a:pt x="188" y="341"/>
                  <a:pt x="188" y="341"/>
                  <a:pt x="188" y="341"/>
                </a:cubicBezTo>
                <a:cubicBezTo>
                  <a:pt x="180" y="349"/>
                  <a:pt x="167" y="349"/>
                  <a:pt x="160" y="341"/>
                </a:cubicBezTo>
                <a:cubicBezTo>
                  <a:pt x="8" y="189"/>
                  <a:pt x="8" y="189"/>
                  <a:pt x="8" y="189"/>
                </a:cubicBezTo>
                <a:cubicBezTo>
                  <a:pt x="0" y="181"/>
                  <a:pt x="0" y="168"/>
                  <a:pt x="8" y="160"/>
                </a:cubicBezTo>
                <a:cubicBezTo>
                  <a:pt x="160" y="8"/>
                  <a:pt x="160" y="8"/>
                  <a:pt x="160" y="8"/>
                </a:cubicBezTo>
                <a:cubicBezTo>
                  <a:pt x="167" y="0"/>
                  <a:pt x="180" y="0"/>
                  <a:pt x="188" y="8"/>
                </a:cubicBezTo>
                <a:cubicBezTo>
                  <a:pt x="340" y="160"/>
                  <a:pt x="340" y="160"/>
                  <a:pt x="340" y="160"/>
                </a:cubicBezTo>
                <a:cubicBezTo>
                  <a:pt x="348" y="168"/>
                  <a:pt x="348" y="181"/>
                  <a:pt x="340" y="189"/>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04" name="Google Shape;604;g29e6772ded9_0_80"/>
          <p:cNvSpPr/>
          <p:nvPr/>
        </p:nvSpPr>
        <p:spPr>
          <a:xfrm>
            <a:off x="3746595" y="3449508"/>
            <a:ext cx="747811" cy="705301"/>
          </a:xfrm>
          <a:custGeom>
            <a:rect b="b" l="l" r="r" t="t"/>
            <a:pathLst>
              <a:path extrusionOk="0" h="237" w="237">
                <a:moveTo>
                  <a:pt x="230" y="132"/>
                </a:moveTo>
                <a:cubicBezTo>
                  <a:pt x="133" y="229"/>
                  <a:pt x="133" y="229"/>
                  <a:pt x="133" y="229"/>
                </a:cubicBezTo>
                <a:cubicBezTo>
                  <a:pt x="125" y="237"/>
                  <a:pt x="113" y="237"/>
                  <a:pt x="105" y="229"/>
                </a:cubicBezTo>
                <a:cubicBezTo>
                  <a:pt x="8" y="132"/>
                  <a:pt x="8" y="132"/>
                  <a:pt x="8" y="132"/>
                </a:cubicBezTo>
                <a:cubicBezTo>
                  <a:pt x="0" y="125"/>
                  <a:pt x="0" y="112"/>
                  <a:pt x="8" y="104"/>
                </a:cubicBezTo>
                <a:cubicBezTo>
                  <a:pt x="105" y="7"/>
                  <a:pt x="105" y="7"/>
                  <a:pt x="105" y="7"/>
                </a:cubicBezTo>
                <a:cubicBezTo>
                  <a:pt x="113" y="0"/>
                  <a:pt x="125" y="0"/>
                  <a:pt x="133" y="7"/>
                </a:cubicBezTo>
                <a:cubicBezTo>
                  <a:pt x="230" y="104"/>
                  <a:pt x="230" y="104"/>
                  <a:pt x="230" y="104"/>
                </a:cubicBezTo>
                <a:cubicBezTo>
                  <a:pt x="237" y="112"/>
                  <a:pt x="237" y="125"/>
                  <a:pt x="230" y="132"/>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05" name="Google Shape;605;g29e6772ded9_0_80"/>
          <p:cNvSpPr/>
          <p:nvPr/>
        </p:nvSpPr>
        <p:spPr>
          <a:xfrm>
            <a:off x="6175337" y="2495060"/>
            <a:ext cx="1758473" cy="1659750"/>
          </a:xfrm>
          <a:custGeom>
            <a:rect b="b" l="l" r="r" t="t"/>
            <a:pathLst>
              <a:path extrusionOk="0" h="558" w="558">
                <a:moveTo>
                  <a:pt x="550" y="293"/>
                </a:moveTo>
                <a:cubicBezTo>
                  <a:pt x="293" y="550"/>
                  <a:pt x="293" y="550"/>
                  <a:pt x="293" y="550"/>
                </a:cubicBezTo>
                <a:cubicBezTo>
                  <a:pt x="285" y="558"/>
                  <a:pt x="272" y="558"/>
                  <a:pt x="265" y="550"/>
                </a:cubicBezTo>
                <a:cubicBezTo>
                  <a:pt x="8" y="293"/>
                  <a:pt x="8" y="293"/>
                  <a:pt x="8" y="293"/>
                </a:cubicBezTo>
                <a:cubicBezTo>
                  <a:pt x="0" y="285"/>
                  <a:pt x="0" y="272"/>
                  <a:pt x="8" y="265"/>
                </a:cubicBezTo>
                <a:cubicBezTo>
                  <a:pt x="265" y="8"/>
                  <a:pt x="265" y="8"/>
                  <a:pt x="265" y="8"/>
                </a:cubicBezTo>
                <a:cubicBezTo>
                  <a:pt x="272" y="0"/>
                  <a:pt x="285" y="0"/>
                  <a:pt x="293" y="8"/>
                </a:cubicBezTo>
                <a:cubicBezTo>
                  <a:pt x="550" y="265"/>
                  <a:pt x="550" y="265"/>
                  <a:pt x="550" y="265"/>
                </a:cubicBezTo>
                <a:cubicBezTo>
                  <a:pt x="558" y="272"/>
                  <a:pt x="558" y="285"/>
                  <a:pt x="550" y="293"/>
                </a:cubicBezTo>
                <a:close/>
              </a:path>
            </a:pathLst>
          </a:custGeom>
          <a:solidFill>
            <a:srgbClr val="00A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06" name="Google Shape;606;g29e6772ded9_0_80"/>
          <p:cNvSpPr/>
          <p:nvPr/>
        </p:nvSpPr>
        <p:spPr>
          <a:xfrm>
            <a:off x="6313333" y="3878390"/>
            <a:ext cx="2345944" cy="2216304"/>
          </a:xfrm>
          <a:custGeom>
            <a:rect b="b" l="l" r="r" t="t"/>
            <a:pathLst>
              <a:path extrusionOk="0" h="745" w="744">
                <a:moveTo>
                  <a:pt x="737" y="387"/>
                </a:moveTo>
                <a:cubicBezTo>
                  <a:pt x="386" y="737"/>
                  <a:pt x="386" y="737"/>
                  <a:pt x="386" y="737"/>
                </a:cubicBezTo>
                <a:cubicBezTo>
                  <a:pt x="378" y="745"/>
                  <a:pt x="366" y="745"/>
                  <a:pt x="358" y="737"/>
                </a:cubicBezTo>
                <a:cubicBezTo>
                  <a:pt x="7" y="387"/>
                  <a:pt x="7" y="387"/>
                  <a:pt x="7" y="387"/>
                </a:cubicBezTo>
                <a:cubicBezTo>
                  <a:pt x="0" y="379"/>
                  <a:pt x="0" y="367"/>
                  <a:pt x="7" y="359"/>
                </a:cubicBezTo>
                <a:cubicBezTo>
                  <a:pt x="358" y="8"/>
                  <a:pt x="358" y="8"/>
                  <a:pt x="358" y="8"/>
                </a:cubicBezTo>
                <a:cubicBezTo>
                  <a:pt x="366" y="0"/>
                  <a:pt x="378" y="0"/>
                  <a:pt x="386" y="8"/>
                </a:cubicBezTo>
                <a:cubicBezTo>
                  <a:pt x="737" y="359"/>
                  <a:pt x="737" y="359"/>
                  <a:pt x="737" y="359"/>
                </a:cubicBezTo>
                <a:cubicBezTo>
                  <a:pt x="744" y="367"/>
                  <a:pt x="744" y="379"/>
                  <a:pt x="737" y="387"/>
                </a:cubicBezTo>
                <a:close/>
              </a:path>
            </a:pathLst>
          </a:custGeom>
          <a:solidFill>
            <a:srgbClr val="002C4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07" name="Google Shape;607;g29e6772ded9_0_80"/>
          <p:cNvSpPr txBox="1"/>
          <p:nvPr/>
        </p:nvSpPr>
        <p:spPr>
          <a:xfrm>
            <a:off x="4518108" y="3920825"/>
            <a:ext cx="20646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600"/>
              <a:buFont typeface="Arial"/>
              <a:buNone/>
            </a:pPr>
            <a:r>
              <a:rPr b="0" i="0" lang="es-CO" sz="1600" u="none" cap="none" strike="noStrike">
                <a:solidFill>
                  <a:srgbClr val="FFFFFF"/>
                </a:solidFill>
                <a:latin typeface="Open Sans"/>
                <a:ea typeface="Open Sans"/>
                <a:cs typeface="Open Sans"/>
                <a:sym typeface="Open Sans"/>
              </a:rPr>
              <a:t>Diagrama de Dependencias</a:t>
            </a:r>
            <a:endParaRPr b="0" i="0" sz="1600" u="none" cap="none" strike="noStrike">
              <a:solidFill>
                <a:srgbClr val="FFFFFF"/>
              </a:solidFill>
              <a:latin typeface="Open Sans"/>
              <a:ea typeface="Open Sans"/>
              <a:cs typeface="Open Sans"/>
              <a:sym typeface="Open Sans"/>
            </a:endParaRPr>
          </a:p>
          <a:p>
            <a:pPr indent="0" lvl="0" marL="0" marR="0" rtl="0" algn="ctr">
              <a:lnSpc>
                <a:spcPct val="90000"/>
              </a:lnSpc>
              <a:spcBef>
                <a:spcPts val="1000"/>
              </a:spcBef>
              <a:spcAft>
                <a:spcPts val="0"/>
              </a:spcAft>
              <a:buClr>
                <a:srgbClr val="414042"/>
              </a:buClr>
              <a:buSzPts val="1600"/>
              <a:buFont typeface="Arial"/>
              <a:buNone/>
            </a:pPr>
            <a:r>
              <a:t/>
            </a:r>
            <a:endParaRPr b="0" i="0" sz="1600" u="none" cap="none" strike="noStrike">
              <a:solidFill>
                <a:srgbClr val="FFFFFF"/>
              </a:solidFill>
              <a:latin typeface="Open Sans"/>
              <a:ea typeface="Open Sans"/>
              <a:cs typeface="Open Sans"/>
              <a:sym typeface="Open Sans"/>
            </a:endParaRPr>
          </a:p>
        </p:txBody>
      </p:sp>
      <p:sp>
        <p:nvSpPr>
          <p:cNvPr id="608" name="Google Shape;608;g29e6772ded9_0_80"/>
          <p:cNvSpPr txBox="1"/>
          <p:nvPr/>
        </p:nvSpPr>
        <p:spPr>
          <a:xfrm>
            <a:off x="6744483" y="4677708"/>
            <a:ext cx="1422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Arial"/>
              <a:buNone/>
            </a:pPr>
            <a:r>
              <a:rPr b="0" i="0" lang="es-CO" sz="1400" u="none" cap="none" strike="noStrike">
                <a:solidFill>
                  <a:srgbClr val="FFFFFF"/>
                </a:solidFill>
                <a:latin typeface="Open Sans"/>
                <a:ea typeface="Open Sans"/>
                <a:cs typeface="Open Sans"/>
                <a:sym typeface="Open Sans"/>
              </a:rPr>
              <a:t>Modelo Ontológico</a:t>
            </a:r>
            <a:endParaRPr b="0" i="0" sz="1400" u="none" cap="none" strike="noStrike">
              <a:solidFill>
                <a:srgbClr val="FFFFFF"/>
              </a:solidFill>
              <a:latin typeface="Open Sans"/>
              <a:ea typeface="Open Sans"/>
              <a:cs typeface="Open Sans"/>
              <a:sym typeface="Open Sans"/>
            </a:endParaRPr>
          </a:p>
          <a:p>
            <a:pPr indent="0" lvl="0" marL="0" marR="0" rtl="0" algn="ctr">
              <a:lnSpc>
                <a:spcPct val="90000"/>
              </a:lnSpc>
              <a:spcBef>
                <a:spcPts val="1000"/>
              </a:spcBef>
              <a:spcAft>
                <a:spcPts val="0"/>
              </a:spcAft>
              <a:buClr>
                <a:srgbClr val="414042"/>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609" name="Google Shape;609;g29e6772ded9_0_80"/>
          <p:cNvSpPr txBox="1"/>
          <p:nvPr/>
        </p:nvSpPr>
        <p:spPr>
          <a:xfrm>
            <a:off x="7996515" y="3477835"/>
            <a:ext cx="1347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414042"/>
              </a:buClr>
              <a:buSzPts val="1300"/>
              <a:buFont typeface="Arial"/>
              <a:buNone/>
            </a:pPr>
            <a:r>
              <a:rPr b="0" i="0" lang="es-CO" sz="1300" u="none" cap="none" strike="noStrike">
                <a:solidFill>
                  <a:srgbClr val="FFFFFF"/>
                </a:solidFill>
                <a:latin typeface="Open Sans"/>
                <a:ea typeface="Open Sans"/>
                <a:cs typeface="Open Sans"/>
                <a:sym typeface="Open Sans"/>
              </a:rPr>
              <a:t>Modelo de dominios de negocio</a:t>
            </a:r>
            <a:endParaRPr b="0" i="0" sz="1300" u="none" cap="none" strike="noStrike">
              <a:solidFill>
                <a:srgbClr val="FFFFFF"/>
              </a:solidFill>
              <a:latin typeface="Open Sans"/>
              <a:ea typeface="Open Sans"/>
              <a:cs typeface="Open Sans"/>
              <a:sym typeface="Open Sans"/>
            </a:endParaRPr>
          </a:p>
        </p:txBody>
      </p:sp>
      <p:sp>
        <p:nvSpPr>
          <p:cNvPr id="610" name="Google Shape;610;g29e6772ded9_0_80"/>
          <p:cNvSpPr txBox="1"/>
          <p:nvPr/>
        </p:nvSpPr>
        <p:spPr>
          <a:xfrm>
            <a:off x="6380615" y="3016085"/>
            <a:ext cx="1347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414042"/>
              </a:buClr>
              <a:buSzPts val="1300"/>
              <a:buFont typeface="Arial"/>
              <a:buNone/>
            </a:pPr>
            <a:r>
              <a:rPr b="0" i="0" lang="es-CO" sz="1300" u="none" cap="none" strike="noStrike">
                <a:solidFill>
                  <a:srgbClr val="FFFFFF"/>
                </a:solidFill>
                <a:latin typeface="Open Sans"/>
                <a:ea typeface="Open Sans"/>
                <a:cs typeface="Open Sans"/>
                <a:sym typeface="Open Sans"/>
              </a:rPr>
              <a:t>Camino de arquitectura</a:t>
            </a:r>
            <a:endParaRPr b="0" i="0" sz="1300" u="none" cap="none" strike="noStrike">
              <a:solidFill>
                <a:srgbClr val="FFFFFF"/>
              </a:solidFill>
              <a:latin typeface="Open Sans"/>
              <a:ea typeface="Open Sans"/>
              <a:cs typeface="Open Sans"/>
              <a:sym typeface="Open Sans"/>
            </a:endParaRPr>
          </a:p>
        </p:txBody>
      </p:sp>
      <p:sp>
        <p:nvSpPr>
          <p:cNvPr id="611" name="Google Shape;611;g29e6772ded9_0_80"/>
          <p:cNvSpPr txBox="1"/>
          <p:nvPr/>
        </p:nvSpPr>
        <p:spPr>
          <a:xfrm>
            <a:off x="5561177" y="5580710"/>
            <a:ext cx="1347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414042"/>
              </a:buClr>
              <a:buSzPts val="1300"/>
              <a:buFont typeface="Arial"/>
              <a:buNone/>
            </a:pPr>
            <a:r>
              <a:rPr b="0" i="0" lang="es-CO" sz="1300" u="none" cap="none" strike="noStrike">
                <a:solidFill>
                  <a:srgbClr val="FFFFFF"/>
                </a:solidFill>
                <a:latin typeface="Open Sans"/>
                <a:ea typeface="Open Sans"/>
                <a:cs typeface="Open Sans"/>
                <a:sym typeface="Open Sans"/>
              </a:rPr>
              <a:t>Contratos conceptuales</a:t>
            </a:r>
            <a:endParaRPr b="0" i="0" sz="1300" u="none" cap="none" strike="noStrike">
              <a:solidFill>
                <a:srgbClr val="FFFFFF"/>
              </a:solidFill>
              <a:latin typeface="Open Sans"/>
              <a:ea typeface="Open Sans"/>
              <a:cs typeface="Open Sans"/>
              <a:sym typeface="Open Sans"/>
            </a:endParaRPr>
          </a:p>
        </p:txBody>
      </p:sp>
      <p:sp>
        <p:nvSpPr>
          <p:cNvPr id="612" name="Google Shape;612;g29e6772ded9_0_80"/>
          <p:cNvSpPr/>
          <p:nvPr/>
        </p:nvSpPr>
        <p:spPr>
          <a:xfrm>
            <a:off x="8659281" y="4193244"/>
            <a:ext cx="1399681" cy="1325072"/>
          </a:xfrm>
          <a:custGeom>
            <a:rect b="b" l="l" r="r" t="t"/>
            <a:pathLst>
              <a:path extrusionOk="0" h="445" w="444">
                <a:moveTo>
                  <a:pt x="436" y="237"/>
                </a:moveTo>
                <a:cubicBezTo>
                  <a:pt x="236" y="437"/>
                  <a:pt x="236" y="437"/>
                  <a:pt x="236" y="437"/>
                </a:cubicBezTo>
                <a:cubicBezTo>
                  <a:pt x="228" y="445"/>
                  <a:pt x="216" y="445"/>
                  <a:pt x="208" y="437"/>
                </a:cubicBezTo>
                <a:cubicBezTo>
                  <a:pt x="8" y="237"/>
                  <a:pt x="8" y="237"/>
                  <a:pt x="8" y="237"/>
                </a:cubicBezTo>
                <a:cubicBezTo>
                  <a:pt x="0" y="229"/>
                  <a:pt x="0" y="216"/>
                  <a:pt x="8" y="208"/>
                </a:cubicBezTo>
                <a:cubicBezTo>
                  <a:pt x="208" y="8"/>
                  <a:pt x="208" y="8"/>
                  <a:pt x="208" y="8"/>
                </a:cubicBezTo>
                <a:cubicBezTo>
                  <a:pt x="216" y="0"/>
                  <a:pt x="228" y="0"/>
                  <a:pt x="236" y="8"/>
                </a:cubicBezTo>
                <a:cubicBezTo>
                  <a:pt x="436" y="208"/>
                  <a:pt x="436" y="208"/>
                  <a:pt x="436" y="208"/>
                </a:cubicBezTo>
                <a:cubicBezTo>
                  <a:pt x="444" y="216"/>
                  <a:pt x="444" y="229"/>
                  <a:pt x="436" y="237"/>
                </a:cubicBezTo>
                <a:close/>
              </a:path>
            </a:pathLst>
          </a:custGeom>
          <a:solidFill>
            <a:srgbClr val="0065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13" name="Google Shape;613;g29e6772ded9_0_80"/>
          <p:cNvSpPr txBox="1"/>
          <p:nvPr/>
        </p:nvSpPr>
        <p:spPr>
          <a:xfrm>
            <a:off x="8711040" y="4545448"/>
            <a:ext cx="1347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414042"/>
              </a:buClr>
              <a:buSzPts val="1300"/>
              <a:buFont typeface="Arial"/>
              <a:buNone/>
            </a:pPr>
            <a:r>
              <a:rPr b="0" i="0" lang="es-CO" sz="1300" u="none" cap="none" strike="noStrike">
                <a:solidFill>
                  <a:srgbClr val="FFFFFF"/>
                </a:solidFill>
                <a:latin typeface="Open Sans"/>
                <a:ea typeface="Open Sans"/>
                <a:cs typeface="Open Sans"/>
                <a:sym typeface="Open Sans"/>
              </a:rPr>
              <a:t>Catálogo de componentes</a:t>
            </a:r>
            <a:endParaRPr b="0" i="0" sz="1300" u="none" cap="none" strike="noStrike">
              <a:solidFill>
                <a:srgbClr val="FFFFFF"/>
              </a:solidFill>
              <a:latin typeface="Open Sans"/>
              <a:ea typeface="Open Sans"/>
              <a:cs typeface="Open Sans"/>
              <a:sym typeface="Open Sans"/>
            </a:endParaRPr>
          </a:p>
        </p:txBody>
      </p:sp>
      <p:sp>
        <p:nvSpPr>
          <p:cNvPr id="614" name="Google Shape;614;g29e6772ded9_0_80"/>
          <p:cNvSpPr/>
          <p:nvPr/>
        </p:nvSpPr>
        <p:spPr>
          <a:xfrm>
            <a:off x="8375435" y="5059683"/>
            <a:ext cx="590100" cy="556555"/>
          </a:xfrm>
          <a:custGeom>
            <a:rect b="b" l="l" r="r" t="t"/>
            <a:pathLst>
              <a:path extrusionOk="0" h="187" w="187">
                <a:moveTo>
                  <a:pt x="179" y="108"/>
                </a:moveTo>
                <a:cubicBezTo>
                  <a:pt x="108" y="179"/>
                  <a:pt x="108" y="179"/>
                  <a:pt x="108" y="179"/>
                </a:cubicBezTo>
                <a:cubicBezTo>
                  <a:pt x="100" y="187"/>
                  <a:pt x="87" y="187"/>
                  <a:pt x="80" y="179"/>
                </a:cubicBezTo>
                <a:cubicBezTo>
                  <a:pt x="8" y="108"/>
                  <a:pt x="8" y="108"/>
                  <a:pt x="8" y="108"/>
                </a:cubicBezTo>
                <a:cubicBezTo>
                  <a:pt x="0" y="100"/>
                  <a:pt x="0" y="87"/>
                  <a:pt x="8" y="79"/>
                </a:cubicBezTo>
                <a:cubicBezTo>
                  <a:pt x="80" y="8"/>
                  <a:pt x="80" y="8"/>
                  <a:pt x="80" y="8"/>
                </a:cubicBezTo>
                <a:cubicBezTo>
                  <a:pt x="87" y="0"/>
                  <a:pt x="100" y="0"/>
                  <a:pt x="108" y="8"/>
                </a:cubicBezTo>
                <a:cubicBezTo>
                  <a:pt x="179" y="79"/>
                  <a:pt x="179" y="79"/>
                  <a:pt x="179" y="79"/>
                </a:cubicBezTo>
                <a:cubicBezTo>
                  <a:pt x="187" y="87"/>
                  <a:pt x="187" y="100"/>
                  <a:pt x="179" y="108"/>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615" name="Google Shape;615;g29e6772ded9_0_80"/>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sp>
        <p:nvSpPr>
          <p:cNvPr id="616" name="Google Shape;616;g29e6772ded9_0_80"/>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Discovery </a:t>
            </a:r>
            <a:endParaRPr b="0" i="0" sz="3600" u="none" cap="none" strike="noStrike">
              <a:solidFill>
                <a:srgbClr val="377AF4"/>
              </a:solidFill>
              <a:latin typeface="Roboto"/>
              <a:ea typeface="Roboto"/>
              <a:cs typeface="Roboto"/>
              <a:sym typeface="Roboto"/>
            </a:endParaRPr>
          </a:p>
        </p:txBody>
      </p:sp>
      <p:sp>
        <p:nvSpPr>
          <p:cNvPr id="617" name="Google Shape;617;g29e6772ded9_0_80"/>
          <p:cNvSpPr txBox="1"/>
          <p:nvPr/>
        </p:nvSpPr>
        <p:spPr>
          <a:xfrm>
            <a:off x="1846550" y="1115375"/>
            <a:ext cx="10396200" cy="2629500"/>
          </a:xfrm>
          <a:prstGeom prst="rect">
            <a:avLst/>
          </a:prstGeom>
          <a:noFill/>
          <a:ln>
            <a:noFill/>
          </a:ln>
        </p:spPr>
        <p:txBody>
          <a:bodyPr anchorCtr="0" anchor="t" bIns="121900" lIns="121900" spcFirstLastPara="1" rIns="121900" wrap="square" tIns="121900">
            <a:noAutofit/>
          </a:bodyPr>
          <a:lstStyle/>
          <a:p>
            <a:pPr indent="0" lvl="0" marL="45720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a:t>
            </a:r>
            <a:r>
              <a:rPr b="1" i="0" lang="es-CO" sz="1300" u="none" cap="none" strike="noStrike">
                <a:solidFill>
                  <a:srgbClr val="205F82"/>
                </a:solidFill>
                <a:latin typeface="Open Sans"/>
                <a:ea typeface="Open Sans"/>
                <a:cs typeface="Open Sans"/>
                <a:sym typeface="Open Sans"/>
              </a:rPr>
              <a:t>“Discovery”</a:t>
            </a:r>
            <a:r>
              <a:rPr b="0" i="0" lang="es-CO" sz="1300" u="none" cap="none" strike="noStrike">
                <a:solidFill>
                  <a:srgbClr val="434343"/>
                </a:solidFill>
                <a:latin typeface="Open Sans"/>
                <a:ea typeface="Open Sans"/>
                <a:cs typeface="Open Sans"/>
                <a:sym typeface="Open Sans"/>
              </a:rPr>
              <a:t>, también denominado “Ciclo Productivo 0” o “Transición” (Este último para Centro de Desarrollo), permite descubrir, detallar y/o formalizar las características de la iniciativa que se esté abordando. Esto lo realiza definiendo un Backlog del Producto que será descrito a nivel de Épicas y/o Historias de usuarios permitiendo un entendimiento cabal de las diferentes características que deben abordarse y estableciendo “acuerdos” sobre las funciones a implementar y expectativas del Negocio.</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backlog se complementa con vistas de arquitectura especificadas denominadas </a:t>
            </a:r>
            <a:r>
              <a:rPr b="1" i="0" lang="es-CO" sz="1300" u="none" cap="none" strike="noStrike">
                <a:solidFill>
                  <a:srgbClr val="205F82"/>
                </a:solidFill>
                <a:latin typeface="Open Sans"/>
                <a:ea typeface="Open Sans"/>
                <a:cs typeface="Open Sans"/>
                <a:sym typeface="Open Sans"/>
              </a:rPr>
              <a:t>modelos de descubrimiento (Discovery models)</a:t>
            </a:r>
            <a:r>
              <a:rPr b="0" i="0" lang="es-CO" sz="1300" u="none" cap="none" strike="noStrike">
                <a:solidFill>
                  <a:srgbClr val="434343"/>
                </a:solidFill>
                <a:latin typeface="Open Sans"/>
                <a:ea typeface="Open Sans"/>
                <a:cs typeface="Open Sans"/>
                <a:sym typeface="Open Sans"/>
              </a:rPr>
              <a:t>, que permite alinear los recursos de TI a las necesidades del negocio, siendo algunos:</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000"/>
              <a:buFont typeface="Arial"/>
              <a:buNone/>
            </a:pPr>
            <a:r>
              <a:t/>
            </a:r>
            <a:endParaRPr b="0" i="0" sz="1000" u="none" cap="none" strike="noStrike">
              <a:solidFill>
                <a:srgbClr val="434343"/>
              </a:solidFill>
              <a:latin typeface="Open Sans"/>
              <a:ea typeface="Open Sans"/>
              <a:cs typeface="Open Sans"/>
              <a:sym typeface="Open Sans"/>
            </a:endParaRPr>
          </a:p>
          <a:p>
            <a:pPr indent="0" lvl="0" marL="0" marR="0" rtl="0" algn="just">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618" name="Google Shape;618;g29e6772ded9_0_80"/>
          <p:cNvSpPr/>
          <p:nvPr/>
        </p:nvSpPr>
        <p:spPr>
          <a:xfrm>
            <a:off x="9745449" y="3536022"/>
            <a:ext cx="590100" cy="556555"/>
          </a:xfrm>
          <a:custGeom>
            <a:rect b="b" l="l" r="r" t="t"/>
            <a:pathLst>
              <a:path extrusionOk="0" h="187" w="187">
                <a:moveTo>
                  <a:pt x="179" y="108"/>
                </a:moveTo>
                <a:cubicBezTo>
                  <a:pt x="108" y="179"/>
                  <a:pt x="108" y="179"/>
                  <a:pt x="108" y="179"/>
                </a:cubicBezTo>
                <a:cubicBezTo>
                  <a:pt x="100" y="187"/>
                  <a:pt x="87" y="187"/>
                  <a:pt x="80" y="179"/>
                </a:cubicBezTo>
                <a:cubicBezTo>
                  <a:pt x="8" y="108"/>
                  <a:pt x="8" y="108"/>
                  <a:pt x="8" y="108"/>
                </a:cubicBezTo>
                <a:cubicBezTo>
                  <a:pt x="0" y="100"/>
                  <a:pt x="0" y="87"/>
                  <a:pt x="8" y="79"/>
                </a:cubicBezTo>
                <a:cubicBezTo>
                  <a:pt x="80" y="8"/>
                  <a:pt x="80" y="8"/>
                  <a:pt x="80" y="8"/>
                </a:cubicBezTo>
                <a:cubicBezTo>
                  <a:pt x="87" y="0"/>
                  <a:pt x="100" y="0"/>
                  <a:pt x="108" y="8"/>
                </a:cubicBezTo>
                <a:cubicBezTo>
                  <a:pt x="179" y="79"/>
                  <a:pt x="179" y="79"/>
                  <a:pt x="179" y="79"/>
                </a:cubicBezTo>
                <a:cubicBezTo>
                  <a:pt x="187" y="87"/>
                  <a:pt x="187" y="100"/>
                  <a:pt x="179" y="108"/>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grpSp>
        <p:nvGrpSpPr>
          <p:cNvPr id="619" name="Google Shape;619;g29e6772ded9_0_80"/>
          <p:cNvGrpSpPr/>
          <p:nvPr/>
        </p:nvGrpSpPr>
        <p:grpSpPr>
          <a:xfrm>
            <a:off x="179050" y="2099612"/>
            <a:ext cx="2173200" cy="4664931"/>
            <a:chOff x="1450867" y="2790724"/>
            <a:chExt cx="2173200" cy="3933000"/>
          </a:xfrm>
        </p:grpSpPr>
        <p:sp>
          <p:nvSpPr>
            <p:cNvPr id="620" name="Google Shape;620;g29e6772ded9_0_80"/>
            <p:cNvSpPr/>
            <p:nvPr/>
          </p:nvSpPr>
          <p:spPr>
            <a:xfrm>
              <a:off x="1450867" y="2790724"/>
              <a:ext cx="2173200" cy="3933000"/>
            </a:xfrm>
            <a:prstGeom prst="roundRect">
              <a:avLst>
                <a:gd fmla="val 505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621" name="Google Shape;621;g29e6772ded9_0_80"/>
            <p:cNvSpPr/>
            <p:nvPr/>
          </p:nvSpPr>
          <p:spPr>
            <a:xfrm>
              <a:off x="1543465" y="3109891"/>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22" name="Google Shape;622;g29e6772ded9_0_80"/>
            <p:cNvSpPr/>
            <p:nvPr/>
          </p:nvSpPr>
          <p:spPr>
            <a:xfrm>
              <a:off x="1589841" y="3438609"/>
              <a:ext cx="1886700" cy="420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Épicas</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Historias de usuario</a:t>
              </a:r>
              <a:endParaRPr b="0" i="0" sz="1400" u="none" cap="none" strike="noStrike">
                <a:solidFill>
                  <a:srgbClr val="000000"/>
                </a:solidFill>
                <a:latin typeface="Arial"/>
                <a:ea typeface="Arial"/>
                <a:cs typeface="Arial"/>
                <a:sym typeface="Arial"/>
              </a:endParaRPr>
            </a:p>
          </p:txBody>
        </p:sp>
        <p:sp>
          <p:nvSpPr>
            <p:cNvPr id="623" name="Google Shape;623;g29e6772ded9_0_80"/>
            <p:cNvSpPr txBox="1"/>
            <p:nvPr/>
          </p:nvSpPr>
          <p:spPr>
            <a:xfrm>
              <a:off x="1589841" y="3151831"/>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Backlog</a:t>
              </a:r>
              <a:endParaRPr b="0" i="0" sz="1400" u="none" cap="none" strike="noStrike">
                <a:solidFill>
                  <a:srgbClr val="000000"/>
                </a:solidFill>
                <a:latin typeface="Arial"/>
                <a:ea typeface="Arial"/>
                <a:cs typeface="Arial"/>
                <a:sym typeface="Arial"/>
              </a:endParaRPr>
            </a:p>
          </p:txBody>
        </p:sp>
        <p:sp>
          <p:nvSpPr>
            <p:cNvPr id="624" name="Google Shape;624;g29e6772ded9_0_80"/>
            <p:cNvSpPr/>
            <p:nvPr/>
          </p:nvSpPr>
          <p:spPr>
            <a:xfrm>
              <a:off x="1543467" y="4259652"/>
              <a:ext cx="1985400" cy="1308300"/>
            </a:xfrm>
            <a:prstGeom prst="roundRect">
              <a:avLst>
                <a:gd fmla="val 8227"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25" name="Google Shape;625;g29e6772ded9_0_80"/>
            <p:cNvSpPr txBox="1"/>
            <p:nvPr/>
          </p:nvSpPr>
          <p:spPr>
            <a:xfrm>
              <a:off x="1579940" y="4304333"/>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Discovery Models</a:t>
              </a:r>
              <a:endParaRPr b="1" i="0" sz="1400" u="none" cap="none" strike="noStrike">
                <a:solidFill>
                  <a:srgbClr val="FFFFFF"/>
                </a:solidFill>
                <a:latin typeface="Open Sans"/>
                <a:ea typeface="Open Sans"/>
                <a:cs typeface="Open Sans"/>
                <a:sym typeface="Open Sans"/>
              </a:endParaRPr>
            </a:p>
          </p:txBody>
        </p:sp>
        <p:sp>
          <p:nvSpPr>
            <p:cNvPr id="626" name="Google Shape;626;g29e6772ded9_0_80"/>
            <p:cNvSpPr/>
            <p:nvPr/>
          </p:nvSpPr>
          <p:spPr>
            <a:xfrm>
              <a:off x="1601157" y="4579516"/>
              <a:ext cx="1870200" cy="8757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Diagrama de Dependencias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ontológico</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de Dominios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Camino de Arquitectura</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Contratos conceptuales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Catálogo de Componentes</a:t>
              </a:r>
              <a:endParaRPr b="0" i="0" sz="1400" u="none" cap="none" strike="noStrike">
                <a:solidFill>
                  <a:srgbClr val="000000"/>
                </a:solidFill>
                <a:latin typeface="Arial"/>
                <a:ea typeface="Arial"/>
                <a:cs typeface="Arial"/>
                <a:sym typeface="Arial"/>
              </a:endParaRPr>
            </a:p>
          </p:txBody>
        </p:sp>
        <p:sp>
          <p:nvSpPr>
            <p:cNvPr id="627" name="Google Shape;627;g29e6772ded9_0_80"/>
            <p:cNvSpPr/>
            <p:nvPr/>
          </p:nvSpPr>
          <p:spPr>
            <a:xfrm>
              <a:off x="1524709" y="5719797"/>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28" name="Google Shape;628;g29e6772ded9_0_80"/>
            <p:cNvSpPr/>
            <p:nvPr/>
          </p:nvSpPr>
          <p:spPr>
            <a:xfrm>
              <a:off x="1571085" y="6081650"/>
              <a:ext cx="1886700" cy="4149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Plan de ciclos productivos y release</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Indicadores</a:t>
              </a:r>
              <a:endParaRPr b="0" i="0" sz="900" u="none" cap="none" strike="noStrike">
                <a:solidFill>
                  <a:srgbClr val="000000"/>
                </a:solidFill>
                <a:latin typeface="Open Sans"/>
                <a:ea typeface="Open Sans"/>
                <a:cs typeface="Open Sans"/>
                <a:sym typeface="Open Sans"/>
              </a:endParaRPr>
            </a:p>
          </p:txBody>
        </p:sp>
        <p:sp>
          <p:nvSpPr>
            <p:cNvPr id="629" name="Google Shape;629;g29e6772ded9_0_80"/>
            <p:cNvSpPr txBox="1"/>
            <p:nvPr/>
          </p:nvSpPr>
          <p:spPr>
            <a:xfrm>
              <a:off x="1571085" y="5761737"/>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Seguimiento</a:t>
              </a:r>
              <a:endParaRPr b="0" i="0" sz="1400" u="none" cap="none" strike="noStrike">
                <a:solidFill>
                  <a:srgbClr val="000000"/>
                </a:solidFill>
                <a:latin typeface="Arial"/>
                <a:ea typeface="Arial"/>
                <a:cs typeface="Arial"/>
                <a:sym typeface="Arial"/>
              </a:endParaRPr>
            </a:p>
          </p:txBody>
        </p:sp>
      </p:grpSp>
      <p:pic>
        <p:nvPicPr>
          <p:cNvPr id="630" name="Google Shape;630;g29e6772ded9_0_80"/>
          <p:cNvPicPr preferRelativeResize="0"/>
          <p:nvPr/>
        </p:nvPicPr>
        <p:blipFill rotWithShape="1">
          <a:blip r:embed="rId3">
            <a:alphaModFix/>
          </a:blip>
          <a:srcRect b="27662" l="0" r="0" t="0"/>
          <a:stretch/>
        </p:blipFill>
        <p:spPr>
          <a:xfrm>
            <a:off x="4023950" y="270575"/>
            <a:ext cx="1822187" cy="626650"/>
          </a:xfrm>
          <a:prstGeom prst="rect">
            <a:avLst/>
          </a:prstGeom>
          <a:noFill/>
          <a:ln>
            <a:noFill/>
          </a:ln>
        </p:spPr>
      </p:pic>
      <p:pic>
        <p:nvPicPr>
          <p:cNvPr id="631" name="Google Shape;631;g29e6772ded9_0_80"/>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632" name="Google Shape;632;g29e6772ded9_0_80"/>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9e6772ded9_0_147"/>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sp>
        <p:nvSpPr>
          <p:cNvPr id="638" name="Google Shape;638;g29e6772ded9_0_147"/>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Discovery </a:t>
            </a:r>
            <a:endParaRPr b="0" i="0" sz="3600" u="none" cap="none" strike="noStrike">
              <a:solidFill>
                <a:srgbClr val="377AF4"/>
              </a:solidFill>
              <a:latin typeface="Roboto"/>
              <a:ea typeface="Roboto"/>
              <a:cs typeface="Roboto"/>
              <a:sym typeface="Roboto"/>
            </a:endParaRPr>
          </a:p>
        </p:txBody>
      </p:sp>
      <p:sp>
        <p:nvSpPr>
          <p:cNvPr id="639" name="Google Shape;639;g29e6772ded9_0_147"/>
          <p:cNvSpPr txBox="1"/>
          <p:nvPr/>
        </p:nvSpPr>
        <p:spPr>
          <a:xfrm>
            <a:off x="2561125" y="1127525"/>
            <a:ext cx="10446300" cy="646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chemeClr val="dk1"/>
              </a:buClr>
              <a:buSzPts val="1100"/>
              <a:buFont typeface="Arial"/>
              <a:buNone/>
            </a:pPr>
            <a:r>
              <a:rPr b="1" i="0" lang="es-CO" sz="1300" u="sng" cap="none" strike="noStrike">
                <a:solidFill>
                  <a:srgbClr val="205F82"/>
                </a:solidFill>
                <a:latin typeface="Open Sans"/>
                <a:ea typeface="Open Sans"/>
                <a:cs typeface="Open Sans"/>
                <a:sym typeface="Open Sans"/>
              </a:rPr>
              <a:t>Diagrama de dependencias</a:t>
            </a:r>
            <a:r>
              <a:rPr b="0" i="0" lang="es-CO" sz="1300" u="none" cap="none" strike="noStrike">
                <a:solidFill>
                  <a:srgbClr val="205F82"/>
                </a:solidFill>
                <a:latin typeface="Open Sans"/>
                <a:ea typeface="Open Sans"/>
                <a:cs typeface="Open Sans"/>
                <a:sym typeface="Open Sans"/>
              </a:rPr>
              <a:t>:</a:t>
            </a:r>
            <a:r>
              <a:rPr b="0" i="0" lang="es-CO" sz="1300" u="none" cap="none" strike="noStrike">
                <a:solidFill>
                  <a:srgbClr val="434343"/>
                </a:solidFill>
                <a:latin typeface="Open Sans"/>
                <a:ea typeface="Open Sans"/>
                <a:cs typeface="Open Sans"/>
                <a:sym typeface="Open Sans"/>
              </a:rPr>
              <a:t> que permite lograr el desacoplamiento de la solución en una arquitectura de seis (6) capas:</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640" name="Google Shape;640;g29e6772ded9_0_147"/>
          <p:cNvSpPr txBox="1"/>
          <p:nvPr/>
        </p:nvSpPr>
        <p:spPr>
          <a:xfrm>
            <a:off x="2476150" y="4144525"/>
            <a:ext cx="9115800" cy="2629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diagrama de dependencias </a:t>
            </a:r>
            <a:r>
              <a:rPr b="1" i="0" lang="es-CO" sz="1300" u="none" cap="none" strike="noStrike">
                <a:solidFill>
                  <a:srgbClr val="205F82"/>
                </a:solidFill>
                <a:latin typeface="Open Sans"/>
                <a:ea typeface="Open Sans"/>
                <a:cs typeface="Open Sans"/>
                <a:sym typeface="Open Sans"/>
              </a:rPr>
              <a:t>es muy útil por tres (3) motivos:</a:t>
            </a:r>
            <a:endParaRPr b="1" i="0" sz="1300" u="none" cap="none" strike="noStrike">
              <a:solidFill>
                <a:srgbClr val="205F82"/>
              </a:solidFill>
              <a:latin typeface="Open Sans"/>
              <a:ea typeface="Open Sans"/>
              <a:cs typeface="Open Sans"/>
              <a:sym typeface="Open Sans"/>
            </a:endParaRPr>
          </a:p>
          <a:p>
            <a:pPr indent="-311150" lvl="0" marL="9144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En el sprint 0 ofrece una vista desacoplada de los diferentes elementos de la solución y es un insumo de gran valor para determinar la cantidad de sprints requeridos y la priorización de los desarrollos según sus dependencias.</a:t>
            </a:r>
            <a:endParaRPr b="0" i="0" sz="1300" u="none" cap="none" strike="noStrike">
              <a:solidFill>
                <a:srgbClr val="434343"/>
              </a:solidFill>
              <a:latin typeface="Open Sans"/>
              <a:ea typeface="Open Sans"/>
              <a:cs typeface="Open Sans"/>
              <a:sym typeface="Open Sans"/>
            </a:endParaRPr>
          </a:p>
          <a:p>
            <a:pPr indent="-311150" lvl="0" marL="914400" marR="0" rtl="0" algn="l">
              <a:lnSpc>
                <a:spcPct val="115000"/>
              </a:lnSpc>
              <a:spcBef>
                <a:spcPts val="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En los sprints de ejecución ayuda al equipo de trabajo  a organizar su trabajo y el ensamble de componentes en los “Leaps” establecidos.</a:t>
            </a:r>
            <a:endParaRPr b="0" i="0" sz="1300" u="none" cap="none" strike="noStrike">
              <a:solidFill>
                <a:srgbClr val="434343"/>
              </a:solidFill>
              <a:latin typeface="Open Sans"/>
              <a:ea typeface="Open Sans"/>
              <a:cs typeface="Open Sans"/>
              <a:sym typeface="Open Sans"/>
            </a:endParaRPr>
          </a:p>
          <a:p>
            <a:pPr indent="-317500" lvl="0" marL="914400" marR="0" rtl="0" algn="l">
              <a:lnSpc>
                <a:spcPct val="115000"/>
              </a:lnSpc>
              <a:spcBef>
                <a:spcPts val="0"/>
              </a:spcBef>
              <a:spcAft>
                <a:spcPts val="0"/>
              </a:spcAft>
              <a:buClr>
                <a:srgbClr val="434343"/>
              </a:buClr>
              <a:buSzPts val="1400"/>
              <a:buFont typeface="Arial"/>
              <a:buChar char="●"/>
            </a:pPr>
            <a:r>
              <a:rPr b="0" i="0" lang="es-CO" sz="1300" u="none" cap="none" strike="noStrike">
                <a:solidFill>
                  <a:srgbClr val="434343"/>
                </a:solidFill>
                <a:latin typeface="Open Sans"/>
                <a:ea typeface="Open Sans"/>
                <a:cs typeface="Open Sans"/>
                <a:sym typeface="Open Sans"/>
              </a:rPr>
              <a:t>Soporte al mantenimiento correctivo y evolutivo al poder utilizar el diagrama de dependencias para realizar análisis de impacto ante alguna nueva adecuación o corrección que deba realizarse al producto liberado. De esta manera, ayuda a mitigar los riesgos involucrados y estrechar las ventanas de manteniendo</a:t>
            </a:r>
            <a:r>
              <a:rPr b="0" i="0" lang="es-CO" sz="1100" u="none" cap="none" strike="noStrike">
                <a:solidFill>
                  <a:srgbClr val="434343"/>
                </a:solidFill>
                <a:latin typeface="Arial"/>
                <a:ea typeface="Arial"/>
                <a:cs typeface="Arial"/>
                <a:sym typeface="Arial"/>
              </a:rPr>
              <a:t>.</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1" i="0" sz="1300" u="sng"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641" name="Google Shape;641;g29e6772ded9_0_147"/>
          <p:cNvSpPr txBox="1"/>
          <p:nvPr/>
        </p:nvSpPr>
        <p:spPr>
          <a:xfrm>
            <a:off x="6925375" y="1650850"/>
            <a:ext cx="5181300" cy="2629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las interfaces de interacción con el usuario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 el flujo de actividades vinculado al proceso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las reglas que participan en el proceso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los documentos que participan en el proceso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los servicios de información del proceso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componentes y adaptadores a sistemas core.</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pic>
        <p:nvPicPr>
          <p:cNvPr id="642" name="Google Shape;642;g29e6772ded9_0_147"/>
          <p:cNvPicPr preferRelativeResize="0"/>
          <p:nvPr/>
        </p:nvPicPr>
        <p:blipFill rotWithShape="1">
          <a:blip r:embed="rId3">
            <a:alphaModFix/>
          </a:blip>
          <a:srcRect b="0" l="0" r="0" t="0"/>
          <a:stretch/>
        </p:blipFill>
        <p:spPr>
          <a:xfrm>
            <a:off x="3168051" y="1650850"/>
            <a:ext cx="3209135" cy="2385325"/>
          </a:xfrm>
          <a:prstGeom prst="rect">
            <a:avLst/>
          </a:prstGeom>
          <a:noFill/>
          <a:ln>
            <a:noFill/>
          </a:ln>
        </p:spPr>
      </p:pic>
      <p:grpSp>
        <p:nvGrpSpPr>
          <p:cNvPr id="643" name="Google Shape;643;g29e6772ded9_0_147"/>
          <p:cNvGrpSpPr/>
          <p:nvPr/>
        </p:nvGrpSpPr>
        <p:grpSpPr>
          <a:xfrm>
            <a:off x="179050" y="2099612"/>
            <a:ext cx="2173200" cy="4664931"/>
            <a:chOff x="1450867" y="2790724"/>
            <a:chExt cx="2173200" cy="3933000"/>
          </a:xfrm>
        </p:grpSpPr>
        <p:sp>
          <p:nvSpPr>
            <p:cNvPr id="644" name="Google Shape;644;g29e6772ded9_0_147"/>
            <p:cNvSpPr/>
            <p:nvPr/>
          </p:nvSpPr>
          <p:spPr>
            <a:xfrm>
              <a:off x="1450867" y="2790724"/>
              <a:ext cx="2173200" cy="3933000"/>
            </a:xfrm>
            <a:prstGeom prst="roundRect">
              <a:avLst>
                <a:gd fmla="val 505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645" name="Google Shape;645;g29e6772ded9_0_147"/>
            <p:cNvSpPr/>
            <p:nvPr/>
          </p:nvSpPr>
          <p:spPr>
            <a:xfrm>
              <a:off x="1543465" y="3109891"/>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46" name="Google Shape;646;g29e6772ded9_0_147"/>
            <p:cNvSpPr/>
            <p:nvPr/>
          </p:nvSpPr>
          <p:spPr>
            <a:xfrm>
              <a:off x="1589841" y="3438609"/>
              <a:ext cx="1886700" cy="420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Épicas</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Historias de usuario</a:t>
              </a:r>
              <a:endParaRPr b="0" i="0" sz="1400" u="none" cap="none" strike="noStrike">
                <a:solidFill>
                  <a:srgbClr val="000000"/>
                </a:solidFill>
                <a:latin typeface="Arial"/>
                <a:ea typeface="Arial"/>
                <a:cs typeface="Arial"/>
                <a:sym typeface="Arial"/>
              </a:endParaRPr>
            </a:p>
          </p:txBody>
        </p:sp>
        <p:sp>
          <p:nvSpPr>
            <p:cNvPr id="647" name="Google Shape;647;g29e6772ded9_0_147"/>
            <p:cNvSpPr txBox="1"/>
            <p:nvPr/>
          </p:nvSpPr>
          <p:spPr>
            <a:xfrm>
              <a:off x="1589841" y="3151831"/>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Backlog</a:t>
              </a:r>
              <a:endParaRPr b="0" i="0" sz="1400" u="none" cap="none" strike="noStrike">
                <a:solidFill>
                  <a:srgbClr val="000000"/>
                </a:solidFill>
                <a:latin typeface="Arial"/>
                <a:ea typeface="Arial"/>
                <a:cs typeface="Arial"/>
                <a:sym typeface="Arial"/>
              </a:endParaRPr>
            </a:p>
          </p:txBody>
        </p:sp>
        <p:sp>
          <p:nvSpPr>
            <p:cNvPr id="648" name="Google Shape;648;g29e6772ded9_0_147"/>
            <p:cNvSpPr/>
            <p:nvPr/>
          </p:nvSpPr>
          <p:spPr>
            <a:xfrm>
              <a:off x="1543467" y="4259652"/>
              <a:ext cx="1985400" cy="1308300"/>
            </a:xfrm>
            <a:prstGeom prst="roundRect">
              <a:avLst>
                <a:gd fmla="val 8227"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49" name="Google Shape;649;g29e6772ded9_0_147"/>
            <p:cNvSpPr txBox="1"/>
            <p:nvPr/>
          </p:nvSpPr>
          <p:spPr>
            <a:xfrm>
              <a:off x="1579940" y="4304333"/>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Discovery Models</a:t>
              </a:r>
              <a:endParaRPr b="1" i="0" sz="1400" u="none" cap="none" strike="noStrike">
                <a:solidFill>
                  <a:srgbClr val="FFFFFF"/>
                </a:solidFill>
                <a:latin typeface="Open Sans"/>
                <a:ea typeface="Open Sans"/>
                <a:cs typeface="Open Sans"/>
                <a:sym typeface="Open Sans"/>
              </a:endParaRPr>
            </a:p>
          </p:txBody>
        </p:sp>
        <p:sp>
          <p:nvSpPr>
            <p:cNvPr id="650" name="Google Shape;650;g29e6772ded9_0_147"/>
            <p:cNvSpPr/>
            <p:nvPr/>
          </p:nvSpPr>
          <p:spPr>
            <a:xfrm>
              <a:off x="1601157" y="4579516"/>
              <a:ext cx="1870200" cy="8757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Diagrama de Dependencias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ontológico</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de Dominios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Camino de Arquitectura</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Contratos conceptuales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Catálogo de Componentes</a:t>
              </a:r>
              <a:endParaRPr b="0" i="0" sz="1400" u="none" cap="none" strike="noStrike">
                <a:solidFill>
                  <a:srgbClr val="000000"/>
                </a:solidFill>
                <a:latin typeface="Arial"/>
                <a:ea typeface="Arial"/>
                <a:cs typeface="Arial"/>
                <a:sym typeface="Arial"/>
              </a:endParaRPr>
            </a:p>
          </p:txBody>
        </p:sp>
        <p:sp>
          <p:nvSpPr>
            <p:cNvPr id="651" name="Google Shape;651;g29e6772ded9_0_147"/>
            <p:cNvSpPr/>
            <p:nvPr/>
          </p:nvSpPr>
          <p:spPr>
            <a:xfrm>
              <a:off x="1524709" y="5719797"/>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52" name="Google Shape;652;g29e6772ded9_0_147"/>
            <p:cNvSpPr/>
            <p:nvPr/>
          </p:nvSpPr>
          <p:spPr>
            <a:xfrm>
              <a:off x="1571085" y="6081650"/>
              <a:ext cx="1886700" cy="4149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Plan de ciclos productivos y release</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Indicadores</a:t>
              </a:r>
              <a:endParaRPr b="0" i="0" sz="900" u="none" cap="none" strike="noStrike">
                <a:solidFill>
                  <a:srgbClr val="000000"/>
                </a:solidFill>
                <a:latin typeface="Open Sans"/>
                <a:ea typeface="Open Sans"/>
                <a:cs typeface="Open Sans"/>
                <a:sym typeface="Open Sans"/>
              </a:endParaRPr>
            </a:p>
          </p:txBody>
        </p:sp>
        <p:sp>
          <p:nvSpPr>
            <p:cNvPr id="653" name="Google Shape;653;g29e6772ded9_0_147"/>
            <p:cNvSpPr txBox="1"/>
            <p:nvPr/>
          </p:nvSpPr>
          <p:spPr>
            <a:xfrm>
              <a:off x="1571085" y="5761737"/>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Seguimiento</a:t>
              </a:r>
              <a:endParaRPr b="0" i="0" sz="1400" u="none" cap="none" strike="noStrike">
                <a:solidFill>
                  <a:srgbClr val="000000"/>
                </a:solidFill>
                <a:latin typeface="Arial"/>
                <a:ea typeface="Arial"/>
                <a:cs typeface="Arial"/>
                <a:sym typeface="Arial"/>
              </a:endParaRPr>
            </a:p>
          </p:txBody>
        </p:sp>
      </p:grpSp>
      <p:pic>
        <p:nvPicPr>
          <p:cNvPr id="654" name="Google Shape;654;g29e6772ded9_0_147"/>
          <p:cNvPicPr preferRelativeResize="0"/>
          <p:nvPr/>
        </p:nvPicPr>
        <p:blipFill rotWithShape="1">
          <a:blip r:embed="rId4">
            <a:alphaModFix/>
          </a:blip>
          <a:srcRect b="27662" l="0" r="0" t="0"/>
          <a:stretch/>
        </p:blipFill>
        <p:spPr>
          <a:xfrm>
            <a:off x="4023950" y="270575"/>
            <a:ext cx="1822187" cy="626650"/>
          </a:xfrm>
          <a:prstGeom prst="rect">
            <a:avLst/>
          </a:prstGeom>
          <a:noFill/>
          <a:ln>
            <a:noFill/>
          </a:ln>
        </p:spPr>
      </p:pic>
      <p:pic>
        <p:nvPicPr>
          <p:cNvPr id="655" name="Google Shape;655;g29e6772ded9_0_147"/>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29e6772ded9_0_198"/>
          <p:cNvSpPr txBox="1"/>
          <p:nvPr/>
        </p:nvSpPr>
        <p:spPr>
          <a:xfrm>
            <a:off x="2561125" y="1127525"/>
            <a:ext cx="10446300" cy="646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1" i="0" lang="es-CO" sz="1300" u="none" cap="none" strike="noStrike">
                <a:solidFill>
                  <a:srgbClr val="434343"/>
                </a:solidFill>
                <a:latin typeface="Open Sans"/>
                <a:ea typeface="Open Sans"/>
                <a:cs typeface="Open Sans"/>
                <a:sym typeface="Open Sans"/>
              </a:rPr>
              <a:t> </a:t>
            </a:r>
            <a:r>
              <a:rPr b="1" i="0" lang="es-CO" sz="1300" u="none" cap="none" strike="noStrike">
                <a:solidFill>
                  <a:srgbClr val="205F82"/>
                </a:solidFill>
                <a:latin typeface="Open Sans"/>
                <a:ea typeface="Open Sans"/>
                <a:cs typeface="Open Sans"/>
                <a:sym typeface="Open Sans"/>
              </a:rPr>
              <a:t>    </a:t>
            </a:r>
            <a:r>
              <a:rPr b="1" i="0" lang="es-CO" sz="1300" u="sng" cap="none" strike="noStrike">
                <a:solidFill>
                  <a:srgbClr val="205F82"/>
                </a:solidFill>
                <a:latin typeface="Open Sans"/>
                <a:ea typeface="Open Sans"/>
                <a:cs typeface="Open Sans"/>
                <a:sym typeface="Open Sans"/>
              </a:rPr>
              <a:t>Modelo Ontológico</a:t>
            </a:r>
            <a:r>
              <a:rPr b="0" i="0" lang="es-CO" sz="1300" u="none" cap="none" strike="noStrike">
                <a:solidFill>
                  <a:srgbClr val="205F82"/>
                </a:solidFill>
                <a:latin typeface="Open Sans"/>
                <a:ea typeface="Open Sans"/>
                <a:cs typeface="Open Sans"/>
                <a:sym typeface="Open Sans"/>
              </a:rPr>
              <a:t>:</a:t>
            </a:r>
            <a:r>
              <a:rPr b="0" i="0" lang="es-CO" sz="1300" u="none" cap="none" strike="noStrike">
                <a:solidFill>
                  <a:srgbClr val="434343"/>
                </a:solidFill>
                <a:latin typeface="Open Sans"/>
                <a:ea typeface="Open Sans"/>
                <a:cs typeface="Open Sans"/>
                <a:sym typeface="Open Sans"/>
              </a:rPr>
              <a:t> una ontología es una definición formal de tipos, propiedades, y relaciones entre entidades que fundamentalmente existen para un contexto en particular:</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661" name="Google Shape;661;g29e6772ded9_0_198"/>
          <p:cNvSpPr txBox="1"/>
          <p:nvPr/>
        </p:nvSpPr>
        <p:spPr>
          <a:xfrm>
            <a:off x="2561125" y="4158275"/>
            <a:ext cx="9115800" cy="2629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modelo ontológico </a:t>
            </a:r>
            <a:r>
              <a:rPr b="1" i="0" lang="es-CO" sz="1300" u="none" cap="none" strike="noStrike">
                <a:solidFill>
                  <a:srgbClr val="205F82"/>
                </a:solidFill>
                <a:latin typeface="Open Sans"/>
                <a:ea typeface="Open Sans"/>
                <a:cs typeface="Open Sans"/>
                <a:sym typeface="Open Sans"/>
              </a:rPr>
              <a:t>tiene gran relevancia por los siguientes motivos</a:t>
            </a:r>
            <a:r>
              <a:rPr b="0" i="0" lang="es-CO" sz="1300" u="none" cap="none" strike="noStrike">
                <a:solidFill>
                  <a:srgbClr val="434343"/>
                </a:solidFill>
                <a:latin typeface="Open Sans"/>
                <a:ea typeface="Open Sans"/>
                <a:cs typeface="Open Sans"/>
                <a:sym typeface="Open Sans"/>
              </a:rPr>
              <a:t>:</a:t>
            </a:r>
            <a:endParaRPr b="0" i="0" sz="1300" u="none" cap="none" strike="noStrike">
              <a:solidFill>
                <a:srgbClr val="434343"/>
              </a:solidFill>
              <a:latin typeface="Open Sans"/>
              <a:ea typeface="Open Sans"/>
              <a:cs typeface="Open Sans"/>
              <a:sym typeface="Open Sans"/>
            </a:endParaRPr>
          </a:p>
          <a:p>
            <a:pPr indent="-311150" lvl="0" marL="9144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Permite homologar los conceptos de negocio para lograr un entendimiento común de los mismos y sus relaciones.</a:t>
            </a:r>
            <a:endParaRPr b="0" i="0" sz="1300" u="none" cap="none" strike="noStrike">
              <a:solidFill>
                <a:srgbClr val="434343"/>
              </a:solidFill>
              <a:latin typeface="Open Sans"/>
              <a:ea typeface="Open Sans"/>
              <a:cs typeface="Open Sans"/>
              <a:sym typeface="Open Sans"/>
            </a:endParaRPr>
          </a:p>
          <a:p>
            <a:pPr indent="-311150" lvl="0" marL="914400" marR="0" rtl="0" algn="l">
              <a:lnSpc>
                <a:spcPct val="115000"/>
              </a:lnSpc>
              <a:spcBef>
                <a:spcPts val="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Constituye la base para mapear sus elementos a modelos estándares de industrias, por ejemplo, BIAN en Banca, Acord en Seguros, tmForum en Telcos y empresas de servicios, entre otros.</a:t>
            </a:r>
            <a:endParaRPr b="0" i="0" sz="1300" u="none" cap="none" strike="noStrike">
              <a:solidFill>
                <a:srgbClr val="434343"/>
              </a:solidFill>
              <a:latin typeface="Open Sans"/>
              <a:ea typeface="Open Sans"/>
              <a:cs typeface="Open Sans"/>
              <a:sym typeface="Open Sans"/>
            </a:endParaRPr>
          </a:p>
          <a:p>
            <a:pPr indent="-317500" lvl="0" marL="914400" marR="0" rtl="0" algn="l">
              <a:lnSpc>
                <a:spcPct val="115000"/>
              </a:lnSpc>
              <a:spcBef>
                <a:spcPts val="0"/>
              </a:spcBef>
              <a:spcAft>
                <a:spcPts val="0"/>
              </a:spcAft>
              <a:buClr>
                <a:srgbClr val="434343"/>
              </a:buClr>
              <a:buSzPts val="1400"/>
              <a:buFont typeface="Arial"/>
              <a:buChar char="●"/>
            </a:pPr>
            <a:r>
              <a:rPr b="0" i="0" lang="es-CO" sz="1300" u="none" cap="none" strike="noStrike">
                <a:solidFill>
                  <a:srgbClr val="434343"/>
                </a:solidFill>
                <a:latin typeface="Open Sans"/>
                <a:ea typeface="Open Sans"/>
                <a:cs typeface="Open Sans"/>
                <a:sym typeface="Open Sans"/>
              </a:rPr>
              <a:t>Constituye la base para la identificación de dominios de negocio habilitando el enfoque para un diseño robusto de API y microservicios</a:t>
            </a:r>
            <a:r>
              <a:rPr b="0" i="0" lang="es-CO" sz="1100" u="none" cap="none" strike="noStrike">
                <a:solidFill>
                  <a:srgbClr val="434343"/>
                </a:solidFill>
                <a:latin typeface="Arial"/>
                <a:ea typeface="Arial"/>
                <a:cs typeface="Arial"/>
                <a:sym typeface="Arial"/>
              </a:rPr>
              <a:t>.</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1" i="0" sz="1300" u="sng"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662" name="Google Shape;662;g29e6772ded9_0_198"/>
          <p:cNvSpPr txBox="1"/>
          <p:nvPr/>
        </p:nvSpPr>
        <p:spPr>
          <a:xfrm>
            <a:off x="6888975" y="1849050"/>
            <a:ext cx="4872900" cy="2629500"/>
          </a:xfrm>
          <a:prstGeom prst="rect">
            <a:avLst/>
          </a:prstGeom>
          <a:noFill/>
          <a:ln>
            <a:noFill/>
          </a:ln>
        </p:spPr>
        <p:txBody>
          <a:bodyPr anchorCtr="0" anchor="t" bIns="121900" lIns="121900" spcFirstLastPara="1" rIns="121900" wrap="square" tIns="121900">
            <a:noAutofit/>
          </a:bodyPr>
          <a:lstStyle/>
          <a:p>
            <a:pPr indent="0" lvl="0" marL="22860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a:t>
            </a:r>
            <a:r>
              <a:rPr b="1" i="0" lang="es-CO" sz="1300" u="none" cap="none" strike="noStrike">
                <a:solidFill>
                  <a:srgbClr val="205F82"/>
                </a:solidFill>
                <a:latin typeface="Open Sans"/>
                <a:ea typeface="Open Sans"/>
                <a:cs typeface="Open Sans"/>
                <a:sym typeface="Open Sans"/>
              </a:rPr>
              <a:t>Modelo Ontológico</a:t>
            </a:r>
            <a:r>
              <a:rPr b="1" i="0" lang="es-CO" sz="1300" u="none" cap="none" strike="noStrike">
                <a:solidFill>
                  <a:srgbClr val="434343"/>
                </a:solidFill>
                <a:latin typeface="Open Sans"/>
                <a:ea typeface="Open Sans"/>
                <a:cs typeface="Open Sans"/>
                <a:sym typeface="Open Sans"/>
              </a:rPr>
              <a:t> </a:t>
            </a:r>
            <a:r>
              <a:rPr b="0" i="0" lang="es-CO" sz="1300" u="none" cap="none" strike="noStrike">
                <a:solidFill>
                  <a:srgbClr val="434343"/>
                </a:solidFill>
                <a:latin typeface="Open Sans"/>
                <a:ea typeface="Open Sans"/>
                <a:cs typeface="Open Sans"/>
                <a:sym typeface="Open Sans"/>
              </a:rPr>
              <a:t>recoge la información sobre los Conceptos de Negocio, sus propiedades y las relaciones entre ellos. Desarrolla y relaciona las estructuras de datos que se intercambian en contexto de determinado en el marco de la Arquitectura Empresarial.</a:t>
            </a:r>
            <a:endParaRPr b="0" i="0" sz="1300" u="none" cap="none" strike="noStrike">
              <a:solidFill>
                <a:srgbClr val="434343"/>
              </a:solidFill>
              <a:latin typeface="Open Sans"/>
              <a:ea typeface="Open Sans"/>
              <a:cs typeface="Open Sans"/>
              <a:sym typeface="Open Sans"/>
            </a:endParaRPr>
          </a:p>
          <a:p>
            <a:pPr indent="0" lvl="0" marL="228600" marR="0" rtl="0" algn="l">
              <a:lnSpc>
                <a:spcPct val="115000"/>
              </a:lnSpc>
              <a:spcBef>
                <a:spcPts val="1200"/>
              </a:spcBef>
              <a:spcAft>
                <a:spcPts val="0"/>
              </a:spcAft>
              <a:buClr>
                <a:schemeClr val="dk1"/>
              </a:buClr>
              <a:buSzPts val="1100"/>
              <a:buFont typeface="Arial"/>
              <a:buNone/>
            </a:pPr>
            <a:r>
              <a:rPr b="0" i="0" lang="es-CO" sz="1300" u="none" cap="none" strike="noStrike">
                <a:solidFill>
                  <a:srgbClr val="434343"/>
                </a:solidFill>
                <a:latin typeface="Open Sans"/>
                <a:ea typeface="Open Sans"/>
                <a:cs typeface="Open Sans"/>
                <a:sym typeface="Open Sans"/>
              </a:rPr>
              <a:t>Finalmente dará lugar al Modelo de Datos Integral y visión 360º de los Conceptos de Negocio (Clientes, Productos, …).</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pic>
        <p:nvPicPr>
          <p:cNvPr id="663" name="Google Shape;663;g29e6772ded9_0_198"/>
          <p:cNvPicPr preferRelativeResize="0"/>
          <p:nvPr/>
        </p:nvPicPr>
        <p:blipFill rotWithShape="1">
          <a:blip r:embed="rId3">
            <a:alphaModFix/>
          </a:blip>
          <a:srcRect b="0" l="0" r="0" t="0"/>
          <a:stretch/>
        </p:blipFill>
        <p:spPr>
          <a:xfrm>
            <a:off x="3345400" y="1772938"/>
            <a:ext cx="2666728" cy="2385325"/>
          </a:xfrm>
          <a:prstGeom prst="rect">
            <a:avLst/>
          </a:prstGeom>
          <a:noFill/>
          <a:ln>
            <a:noFill/>
          </a:ln>
        </p:spPr>
      </p:pic>
      <p:sp>
        <p:nvSpPr>
          <p:cNvPr id="664" name="Google Shape;664;g29e6772ded9_0_198"/>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sp>
        <p:nvSpPr>
          <p:cNvPr id="665" name="Google Shape;665;g29e6772ded9_0_198"/>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Discovery </a:t>
            </a:r>
            <a:endParaRPr b="0" i="0" sz="3600" u="none" cap="none" strike="noStrike">
              <a:solidFill>
                <a:srgbClr val="377AF4"/>
              </a:solidFill>
              <a:latin typeface="Roboto"/>
              <a:ea typeface="Roboto"/>
              <a:cs typeface="Roboto"/>
              <a:sym typeface="Roboto"/>
            </a:endParaRPr>
          </a:p>
        </p:txBody>
      </p:sp>
      <p:grpSp>
        <p:nvGrpSpPr>
          <p:cNvPr id="666" name="Google Shape;666;g29e6772ded9_0_198"/>
          <p:cNvGrpSpPr/>
          <p:nvPr/>
        </p:nvGrpSpPr>
        <p:grpSpPr>
          <a:xfrm>
            <a:off x="179050" y="2099612"/>
            <a:ext cx="2173200" cy="4664931"/>
            <a:chOff x="1450867" y="2790724"/>
            <a:chExt cx="2173200" cy="3933000"/>
          </a:xfrm>
        </p:grpSpPr>
        <p:sp>
          <p:nvSpPr>
            <p:cNvPr id="667" name="Google Shape;667;g29e6772ded9_0_198"/>
            <p:cNvSpPr/>
            <p:nvPr/>
          </p:nvSpPr>
          <p:spPr>
            <a:xfrm>
              <a:off x="1450867" y="2790724"/>
              <a:ext cx="2173200" cy="3933000"/>
            </a:xfrm>
            <a:prstGeom prst="roundRect">
              <a:avLst>
                <a:gd fmla="val 505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668" name="Google Shape;668;g29e6772ded9_0_198"/>
            <p:cNvSpPr/>
            <p:nvPr/>
          </p:nvSpPr>
          <p:spPr>
            <a:xfrm>
              <a:off x="1543465" y="3109891"/>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69" name="Google Shape;669;g29e6772ded9_0_198"/>
            <p:cNvSpPr/>
            <p:nvPr/>
          </p:nvSpPr>
          <p:spPr>
            <a:xfrm>
              <a:off x="1589841" y="3438609"/>
              <a:ext cx="1886700" cy="420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Épicas</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Historias de usuario</a:t>
              </a:r>
              <a:endParaRPr b="0" i="0" sz="1400" u="none" cap="none" strike="noStrike">
                <a:solidFill>
                  <a:srgbClr val="000000"/>
                </a:solidFill>
                <a:latin typeface="Arial"/>
                <a:ea typeface="Arial"/>
                <a:cs typeface="Arial"/>
                <a:sym typeface="Arial"/>
              </a:endParaRPr>
            </a:p>
          </p:txBody>
        </p:sp>
        <p:sp>
          <p:nvSpPr>
            <p:cNvPr id="670" name="Google Shape;670;g29e6772ded9_0_198"/>
            <p:cNvSpPr txBox="1"/>
            <p:nvPr/>
          </p:nvSpPr>
          <p:spPr>
            <a:xfrm>
              <a:off x="1589841" y="3151831"/>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Backlog</a:t>
              </a:r>
              <a:endParaRPr b="0" i="0" sz="1400" u="none" cap="none" strike="noStrike">
                <a:solidFill>
                  <a:srgbClr val="000000"/>
                </a:solidFill>
                <a:latin typeface="Arial"/>
                <a:ea typeface="Arial"/>
                <a:cs typeface="Arial"/>
                <a:sym typeface="Arial"/>
              </a:endParaRPr>
            </a:p>
          </p:txBody>
        </p:sp>
        <p:sp>
          <p:nvSpPr>
            <p:cNvPr id="671" name="Google Shape;671;g29e6772ded9_0_198"/>
            <p:cNvSpPr/>
            <p:nvPr/>
          </p:nvSpPr>
          <p:spPr>
            <a:xfrm>
              <a:off x="1543467" y="4259652"/>
              <a:ext cx="1985400" cy="1308300"/>
            </a:xfrm>
            <a:prstGeom prst="roundRect">
              <a:avLst>
                <a:gd fmla="val 8227"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72" name="Google Shape;672;g29e6772ded9_0_198"/>
            <p:cNvSpPr txBox="1"/>
            <p:nvPr/>
          </p:nvSpPr>
          <p:spPr>
            <a:xfrm>
              <a:off x="1579940" y="4304333"/>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Discovery Models</a:t>
              </a:r>
              <a:endParaRPr b="1" i="0" sz="1400" u="none" cap="none" strike="noStrike">
                <a:solidFill>
                  <a:srgbClr val="FFFFFF"/>
                </a:solidFill>
                <a:latin typeface="Open Sans"/>
                <a:ea typeface="Open Sans"/>
                <a:cs typeface="Open Sans"/>
                <a:sym typeface="Open Sans"/>
              </a:endParaRPr>
            </a:p>
          </p:txBody>
        </p:sp>
        <p:sp>
          <p:nvSpPr>
            <p:cNvPr id="673" name="Google Shape;673;g29e6772ded9_0_198"/>
            <p:cNvSpPr/>
            <p:nvPr/>
          </p:nvSpPr>
          <p:spPr>
            <a:xfrm>
              <a:off x="1601157" y="4579516"/>
              <a:ext cx="1870200" cy="8757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Diagrama de Dependencias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ontológico</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de Dominios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Camino de Arquitectura</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Contratos conceptuales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Catálogo de Componentes</a:t>
              </a:r>
              <a:endParaRPr b="0" i="0" sz="1400" u="none" cap="none" strike="noStrike">
                <a:solidFill>
                  <a:srgbClr val="000000"/>
                </a:solidFill>
                <a:latin typeface="Arial"/>
                <a:ea typeface="Arial"/>
                <a:cs typeface="Arial"/>
                <a:sym typeface="Arial"/>
              </a:endParaRPr>
            </a:p>
          </p:txBody>
        </p:sp>
        <p:sp>
          <p:nvSpPr>
            <p:cNvPr id="674" name="Google Shape;674;g29e6772ded9_0_198"/>
            <p:cNvSpPr/>
            <p:nvPr/>
          </p:nvSpPr>
          <p:spPr>
            <a:xfrm>
              <a:off x="1524709" y="5719797"/>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75" name="Google Shape;675;g29e6772ded9_0_198"/>
            <p:cNvSpPr/>
            <p:nvPr/>
          </p:nvSpPr>
          <p:spPr>
            <a:xfrm>
              <a:off x="1571085" y="6081650"/>
              <a:ext cx="1886700" cy="4149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Plan de ciclos productivos y release</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Indicadores</a:t>
              </a:r>
              <a:endParaRPr b="0" i="0" sz="900" u="none" cap="none" strike="noStrike">
                <a:solidFill>
                  <a:srgbClr val="000000"/>
                </a:solidFill>
                <a:latin typeface="Open Sans"/>
                <a:ea typeface="Open Sans"/>
                <a:cs typeface="Open Sans"/>
                <a:sym typeface="Open Sans"/>
              </a:endParaRPr>
            </a:p>
          </p:txBody>
        </p:sp>
        <p:sp>
          <p:nvSpPr>
            <p:cNvPr id="676" name="Google Shape;676;g29e6772ded9_0_198"/>
            <p:cNvSpPr txBox="1"/>
            <p:nvPr/>
          </p:nvSpPr>
          <p:spPr>
            <a:xfrm>
              <a:off x="1571085" y="5761737"/>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Seguimiento</a:t>
              </a:r>
              <a:endParaRPr b="0" i="0" sz="1400" u="none" cap="none" strike="noStrike">
                <a:solidFill>
                  <a:srgbClr val="000000"/>
                </a:solidFill>
                <a:latin typeface="Arial"/>
                <a:ea typeface="Arial"/>
                <a:cs typeface="Arial"/>
                <a:sym typeface="Arial"/>
              </a:endParaRPr>
            </a:p>
          </p:txBody>
        </p:sp>
      </p:grpSp>
      <p:pic>
        <p:nvPicPr>
          <p:cNvPr id="677" name="Google Shape;677;g29e6772ded9_0_198"/>
          <p:cNvPicPr preferRelativeResize="0"/>
          <p:nvPr/>
        </p:nvPicPr>
        <p:blipFill rotWithShape="1">
          <a:blip r:embed="rId4">
            <a:alphaModFix/>
          </a:blip>
          <a:srcRect b="27662" l="0" r="0" t="0"/>
          <a:stretch/>
        </p:blipFill>
        <p:spPr>
          <a:xfrm>
            <a:off x="4023950" y="270575"/>
            <a:ext cx="1822187" cy="626650"/>
          </a:xfrm>
          <a:prstGeom prst="rect">
            <a:avLst/>
          </a:prstGeom>
          <a:noFill/>
          <a:ln>
            <a:noFill/>
          </a:ln>
        </p:spPr>
      </p:pic>
      <p:pic>
        <p:nvPicPr>
          <p:cNvPr id="678" name="Google Shape;678;g29e6772ded9_0_198"/>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pic>
        <p:nvPicPr>
          <p:cNvPr id="679" name="Google Shape;679;g29e6772ded9_0_198"/>
          <p:cNvPicPr preferRelativeResize="0"/>
          <p:nvPr/>
        </p:nvPicPr>
        <p:blipFill rotWithShape="1">
          <a:blip r:embed="rId6">
            <a:alphaModFix/>
          </a:blip>
          <a:srcRect b="0" l="0" r="0" t="0"/>
          <a:stretch/>
        </p:blipFill>
        <p:spPr>
          <a:xfrm>
            <a:off x="9791353" y="6293327"/>
            <a:ext cx="2209799" cy="4402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29e6772ded9_0_249"/>
          <p:cNvSpPr txBox="1"/>
          <p:nvPr/>
        </p:nvSpPr>
        <p:spPr>
          <a:xfrm>
            <a:off x="2561125" y="1584725"/>
            <a:ext cx="10446300" cy="646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1" i="0" lang="es-CO" sz="1300" u="sng" cap="none" strike="noStrike">
                <a:solidFill>
                  <a:srgbClr val="434343"/>
                </a:solidFill>
                <a:latin typeface="Open Sans"/>
                <a:ea typeface="Open Sans"/>
                <a:cs typeface="Open Sans"/>
                <a:sym typeface="Open Sans"/>
              </a:rPr>
              <a:t>Otros modelos de descubrimiento</a:t>
            </a:r>
            <a:r>
              <a:rPr b="0" i="0" lang="es-CO" sz="1300" u="none" cap="none" strike="noStrike">
                <a:solidFill>
                  <a:srgbClr val="434343"/>
                </a:solidFill>
                <a:latin typeface="Open Sans"/>
                <a:ea typeface="Open Sans"/>
                <a:cs typeface="Open Sans"/>
                <a:sym typeface="Open Sans"/>
              </a:rPr>
              <a:t> que se pueden generarse en el Sprint 0 dependiendo de la naturaleza de la iniciativa:</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685" name="Google Shape;685;g29e6772ded9_0_249"/>
          <p:cNvSpPr txBox="1"/>
          <p:nvPr/>
        </p:nvSpPr>
        <p:spPr>
          <a:xfrm>
            <a:off x="2403325" y="1903475"/>
            <a:ext cx="9115800" cy="3933000"/>
          </a:xfrm>
          <a:prstGeom prst="rect">
            <a:avLst/>
          </a:prstGeom>
          <a:noFill/>
          <a:ln>
            <a:noFill/>
          </a:ln>
        </p:spPr>
        <p:txBody>
          <a:bodyPr anchorCtr="0" anchor="t" bIns="121900" lIns="121900" spcFirstLastPara="1" rIns="121900" wrap="square" tIns="121900">
            <a:noAutofit/>
          </a:bodyPr>
          <a:lstStyle/>
          <a:p>
            <a:pPr indent="-304800" lvl="0" marL="914400" marR="0" rtl="0" algn="l">
              <a:lnSpc>
                <a:spcPct val="115000"/>
              </a:lnSpc>
              <a:spcBef>
                <a:spcPts val="1200"/>
              </a:spcBef>
              <a:spcAft>
                <a:spcPts val="0"/>
              </a:spcAft>
              <a:buClr>
                <a:srgbClr val="000000"/>
              </a:buClr>
              <a:buSzPts val="1200"/>
              <a:buFont typeface="Arial"/>
              <a:buChar char="●"/>
            </a:pPr>
            <a:r>
              <a:rPr b="1" i="1" lang="es-CO" sz="1400" u="none" cap="none" strike="noStrike">
                <a:solidFill>
                  <a:srgbClr val="205F82"/>
                </a:solidFill>
                <a:latin typeface="Open Sans"/>
                <a:ea typeface="Open Sans"/>
                <a:cs typeface="Open Sans"/>
                <a:sym typeface="Open Sans"/>
              </a:rPr>
              <a:t>Modelo de dominios de negocio:</a:t>
            </a:r>
            <a:r>
              <a:rPr b="0" i="1" lang="es-CO" sz="1400" u="none" cap="none" strike="noStrike">
                <a:solidFill>
                  <a:srgbClr val="575757"/>
                </a:solidFill>
                <a:latin typeface="Open Sans"/>
                <a:ea typeface="Open Sans"/>
                <a:cs typeface="Open Sans"/>
                <a:sym typeface="Open Sans"/>
              </a:rPr>
              <a:t> </a:t>
            </a:r>
            <a:r>
              <a:rPr b="0" i="0" lang="es-CO" sz="1400" u="none" cap="none" strike="noStrike">
                <a:solidFill>
                  <a:srgbClr val="575757"/>
                </a:solidFill>
                <a:latin typeface="Open Sans"/>
                <a:ea typeface="Open Sans"/>
                <a:cs typeface="Open Sans"/>
                <a:sym typeface="Open Sans"/>
              </a:rPr>
              <a:t>que se realiza a partir del modelo ontológico y permite agrupar los elementos que comparten un contexto común, facilitando la gestión del modelo de información subyacente.</a:t>
            </a:r>
            <a:endParaRPr b="0" i="0" sz="1400" u="none" cap="none" strike="noStrike">
              <a:solidFill>
                <a:srgbClr val="575757"/>
              </a:solidFill>
              <a:latin typeface="Open Sans"/>
              <a:ea typeface="Open Sans"/>
              <a:cs typeface="Open Sans"/>
              <a:sym typeface="Open Sans"/>
            </a:endParaRPr>
          </a:p>
          <a:p>
            <a:pPr indent="-304800" lvl="0" marL="914400" marR="0" rtl="0" algn="l">
              <a:lnSpc>
                <a:spcPct val="115000"/>
              </a:lnSpc>
              <a:spcBef>
                <a:spcPts val="0"/>
              </a:spcBef>
              <a:spcAft>
                <a:spcPts val="0"/>
              </a:spcAft>
              <a:buClr>
                <a:srgbClr val="000000"/>
              </a:buClr>
              <a:buSzPts val="1200"/>
              <a:buFont typeface="Arial"/>
              <a:buChar char="●"/>
            </a:pPr>
            <a:r>
              <a:rPr b="1" i="1" lang="es-CO" sz="1400" u="none" cap="none" strike="noStrike">
                <a:solidFill>
                  <a:srgbClr val="205F82"/>
                </a:solidFill>
                <a:latin typeface="Open Sans"/>
                <a:ea typeface="Open Sans"/>
                <a:cs typeface="Open Sans"/>
                <a:sym typeface="Open Sans"/>
              </a:rPr>
              <a:t>Camino de arquitectura</a:t>
            </a:r>
            <a:r>
              <a:rPr b="1" i="0" lang="es-CO" sz="1400" u="none" cap="none" strike="noStrike">
                <a:solidFill>
                  <a:srgbClr val="205F82"/>
                </a:solidFill>
                <a:latin typeface="Open Sans"/>
                <a:ea typeface="Open Sans"/>
                <a:cs typeface="Open Sans"/>
                <a:sym typeface="Open Sans"/>
              </a:rPr>
              <a:t>: </a:t>
            </a:r>
            <a:r>
              <a:rPr b="0" i="0" lang="es-CO" sz="1400" u="none" cap="none" strike="noStrike">
                <a:solidFill>
                  <a:srgbClr val="575757"/>
                </a:solidFill>
                <a:latin typeface="Open Sans"/>
                <a:ea typeface="Open Sans"/>
                <a:cs typeface="Open Sans"/>
                <a:sym typeface="Open Sans"/>
              </a:rPr>
              <a:t>define un camino de arquitectura que sirve de marco de trabajo para los equipos y permite la escalación de las soluciones que se insertan en un modelo de arquitectura empresarial.</a:t>
            </a:r>
            <a:endParaRPr b="0" i="0" sz="1400" u="none" cap="none" strike="noStrike">
              <a:solidFill>
                <a:srgbClr val="575757"/>
              </a:solidFill>
              <a:latin typeface="Open Sans"/>
              <a:ea typeface="Open Sans"/>
              <a:cs typeface="Open Sans"/>
              <a:sym typeface="Open Sans"/>
            </a:endParaRPr>
          </a:p>
          <a:p>
            <a:pPr indent="-304800" lvl="0" marL="914400" marR="0" rtl="0" algn="l">
              <a:lnSpc>
                <a:spcPct val="115000"/>
              </a:lnSpc>
              <a:spcBef>
                <a:spcPts val="0"/>
              </a:spcBef>
              <a:spcAft>
                <a:spcPts val="0"/>
              </a:spcAft>
              <a:buClr>
                <a:srgbClr val="000000"/>
              </a:buClr>
              <a:buSzPts val="1200"/>
              <a:buFont typeface="Arial"/>
              <a:buChar char="●"/>
            </a:pPr>
            <a:r>
              <a:rPr b="1" i="1" lang="es-CO" sz="1400" u="none" cap="none" strike="noStrike">
                <a:solidFill>
                  <a:srgbClr val="205F82"/>
                </a:solidFill>
                <a:latin typeface="Open Sans"/>
                <a:ea typeface="Open Sans"/>
                <a:cs typeface="Open Sans"/>
                <a:sym typeface="Open Sans"/>
              </a:rPr>
              <a:t>Contratos conceptuales:</a:t>
            </a:r>
            <a:r>
              <a:rPr b="1" i="0" lang="es-CO" sz="1400" u="none" cap="none" strike="noStrike">
                <a:solidFill>
                  <a:srgbClr val="205F82"/>
                </a:solidFill>
                <a:latin typeface="Open Sans"/>
                <a:ea typeface="Open Sans"/>
                <a:cs typeface="Open Sans"/>
                <a:sym typeface="Open Sans"/>
              </a:rPr>
              <a:t>  </a:t>
            </a:r>
            <a:r>
              <a:rPr b="0" i="0" lang="es-CO" sz="1400" u="none" cap="none" strike="noStrike">
                <a:solidFill>
                  <a:srgbClr val="575757"/>
                </a:solidFill>
                <a:latin typeface="Open Sans"/>
                <a:ea typeface="Open Sans"/>
                <a:cs typeface="Open Sans"/>
                <a:sym typeface="Open Sans"/>
              </a:rPr>
              <a:t> se elaboran contratos de alto nivel que especifican los elementos descubiertos en el diagrama de dependencia constituyendo un insumo importante para la implementación.</a:t>
            </a:r>
            <a:endParaRPr b="0" i="0" sz="1400" u="none" cap="none" strike="noStrike">
              <a:solidFill>
                <a:srgbClr val="B91B26"/>
              </a:solidFill>
              <a:latin typeface="Open Sans"/>
              <a:ea typeface="Open Sans"/>
              <a:cs typeface="Open Sans"/>
              <a:sym typeface="Open Sans"/>
            </a:endParaRPr>
          </a:p>
          <a:p>
            <a:pPr indent="-317500" lvl="0" marL="914400" marR="0" rtl="0" algn="l">
              <a:lnSpc>
                <a:spcPct val="115000"/>
              </a:lnSpc>
              <a:spcBef>
                <a:spcPts val="0"/>
              </a:spcBef>
              <a:spcAft>
                <a:spcPts val="0"/>
              </a:spcAft>
              <a:buClr>
                <a:srgbClr val="000000"/>
              </a:buClr>
              <a:buSzPts val="1400"/>
              <a:buFont typeface="Open Sans"/>
              <a:buChar char="●"/>
            </a:pPr>
            <a:r>
              <a:rPr b="1" i="1" lang="es-CO" sz="1400" u="none" cap="none" strike="noStrike">
                <a:solidFill>
                  <a:srgbClr val="205F82"/>
                </a:solidFill>
                <a:latin typeface="Open Sans"/>
                <a:ea typeface="Open Sans"/>
                <a:cs typeface="Open Sans"/>
                <a:sym typeface="Open Sans"/>
              </a:rPr>
              <a:t>Catálogo de componentes:</a:t>
            </a:r>
            <a:r>
              <a:rPr b="1" i="0" lang="es-CO" sz="1400" u="none" cap="none" strike="noStrike">
                <a:solidFill>
                  <a:srgbClr val="205F82"/>
                </a:solidFill>
                <a:latin typeface="Open Sans"/>
                <a:ea typeface="Open Sans"/>
                <a:cs typeface="Open Sans"/>
                <a:sym typeface="Open Sans"/>
              </a:rPr>
              <a:t> </a:t>
            </a:r>
            <a:r>
              <a:rPr b="0" i="0" lang="es-CO" sz="1400" u="none" cap="none" strike="noStrike">
                <a:solidFill>
                  <a:srgbClr val="575757"/>
                </a:solidFill>
                <a:latin typeface="Open Sans"/>
                <a:ea typeface="Open Sans"/>
                <a:cs typeface="Open Sans"/>
                <a:sym typeface="Open Sans"/>
              </a:rPr>
              <a:t>catálogo donde se listan los elementos que conforman la solución a desarrollar (servicios, API, microservicios, reglas, procesos, entre otros).</a:t>
            </a:r>
            <a:endParaRPr b="0" i="0" sz="1400" u="none" cap="none" strike="noStrike">
              <a:solidFill>
                <a:srgbClr val="FF0000"/>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575757"/>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400"/>
              <a:buFont typeface="Arial"/>
              <a:buNone/>
            </a:pPr>
            <a:r>
              <a:t/>
            </a:r>
            <a:endParaRPr b="1" i="0" sz="1400" u="sng" cap="none" strike="noStrike">
              <a:solidFill>
                <a:srgbClr val="575757"/>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575757"/>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575757"/>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575757"/>
              </a:solidFill>
              <a:latin typeface="Open Sans"/>
              <a:ea typeface="Open Sans"/>
              <a:cs typeface="Open Sans"/>
              <a:sym typeface="Open Sans"/>
            </a:endParaRPr>
          </a:p>
        </p:txBody>
      </p:sp>
      <p:sp>
        <p:nvSpPr>
          <p:cNvPr id="686" name="Google Shape;686;g29e6772ded9_0_249"/>
          <p:cNvSpPr txBox="1"/>
          <p:nvPr/>
        </p:nvSpPr>
        <p:spPr>
          <a:xfrm>
            <a:off x="2403325" y="5379275"/>
            <a:ext cx="9625500" cy="646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En lo que respecta al </a:t>
            </a:r>
            <a:r>
              <a:rPr b="1" i="0" lang="es-CO" sz="1600" u="sng" cap="none" strike="noStrike">
                <a:solidFill>
                  <a:srgbClr val="205F82"/>
                </a:solidFill>
                <a:latin typeface="Open Sans"/>
                <a:ea typeface="Open Sans"/>
                <a:cs typeface="Open Sans"/>
                <a:sym typeface="Open Sans"/>
              </a:rPr>
              <a:t>Seguimiento</a:t>
            </a:r>
            <a:r>
              <a:rPr b="0" i="0" lang="es-CO" sz="1300" u="none" cap="none" strike="noStrike">
                <a:solidFill>
                  <a:srgbClr val="434343"/>
                </a:solidFill>
                <a:latin typeface="Open Sans"/>
                <a:ea typeface="Open Sans"/>
                <a:cs typeface="Open Sans"/>
                <a:sym typeface="Open Sans"/>
              </a:rPr>
              <a:t>, se elabora un plan de ciclos productivos y releases de ejecución con una estimación referencial de los perfiles y esfuerzos requeridos, así como las herramientas de trabajo e indicadores que permiten visualizar el avance de las brigadas.</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1" i="0" sz="1300" u="sng"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687" name="Google Shape;687;g29e6772ded9_0_249"/>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sp>
        <p:nvSpPr>
          <p:cNvPr id="688" name="Google Shape;688;g29e6772ded9_0_249"/>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Discovery </a:t>
            </a:r>
            <a:endParaRPr b="0" i="0" sz="3600" u="none" cap="none" strike="noStrike">
              <a:solidFill>
                <a:srgbClr val="377AF4"/>
              </a:solidFill>
              <a:latin typeface="Roboto"/>
              <a:ea typeface="Roboto"/>
              <a:cs typeface="Roboto"/>
              <a:sym typeface="Roboto"/>
            </a:endParaRPr>
          </a:p>
        </p:txBody>
      </p:sp>
      <p:grpSp>
        <p:nvGrpSpPr>
          <p:cNvPr id="689" name="Google Shape;689;g29e6772ded9_0_249"/>
          <p:cNvGrpSpPr/>
          <p:nvPr/>
        </p:nvGrpSpPr>
        <p:grpSpPr>
          <a:xfrm>
            <a:off x="179050" y="2099612"/>
            <a:ext cx="2173200" cy="4664931"/>
            <a:chOff x="1450867" y="2790724"/>
            <a:chExt cx="2173200" cy="3933000"/>
          </a:xfrm>
        </p:grpSpPr>
        <p:sp>
          <p:nvSpPr>
            <p:cNvPr id="690" name="Google Shape;690;g29e6772ded9_0_249"/>
            <p:cNvSpPr/>
            <p:nvPr/>
          </p:nvSpPr>
          <p:spPr>
            <a:xfrm>
              <a:off x="1450867" y="2790724"/>
              <a:ext cx="2173200" cy="3933000"/>
            </a:xfrm>
            <a:prstGeom prst="roundRect">
              <a:avLst>
                <a:gd fmla="val 505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691" name="Google Shape;691;g29e6772ded9_0_249"/>
            <p:cNvSpPr/>
            <p:nvPr/>
          </p:nvSpPr>
          <p:spPr>
            <a:xfrm>
              <a:off x="1543465" y="3109891"/>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92" name="Google Shape;692;g29e6772ded9_0_249"/>
            <p:cNvSpPr/>
            <p:nvPr/>
          </p:nvSpPr>
          <p:spPr>
            <a:xfrm>
              <a:off x="1589841" y="3438609"/>
              <a:ext cx="1886700" cy="420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Épicas</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Historias de usuario</a:t>
              </a:r>
              <a:endParaRPr b="0" i="0" sz="1400" u="none" cap="none" strike="noStrike">
                <a:solidFill>
                  <a:srgbClr val="000000"/>
                </a:solidFill>
                <a:latin typeface="Arial"/>
                <a:ea typeface="Arial"/>
                <a:cs typeface="Arial"/>
                <a:sym typeface="Arial"/>
              </a:endParaRPr>
            </a:p>
          </p:txBody>
        </p:sp>
        <p:sp>
          <p:nvSpPr>
            <p:cNvPr id="693" name="Google Shape;693;g29e6772ded9_0_249"/>
            <p:cNvSpPr txBox="1"/>
            <p:nvPr/>
          </p:nvSpPr>
          <p:spPr>
            <a:xfrm>
              <a:off x="1589841" y="3151831"/>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Backlog</a:t>
              </a:r>
              <a:endParaRPr b="0" i="0" sz="1400" u="none" cap="none" strike="noStrike">
                <a:solidFill>
                  <a:srgbClr val="000000"/>
                </a:solidFill>
                <a:latin typeface="Arial"/>
                <a:ea typeface="Arial"/>
                <a:cs typeface="Arial"/>
                <a:sym typeface="Arial"/>
              </a:endParaRPr>
            </a:p>
          </p:txBody>
        </p:sp>
        <p:sp>
          <p:nvSpPr>
            <p:cNvPr id="694" name="Google Shape;694;g29e6772ded9_0_249"/>
            <p:cNvSpPr/>
            <p:nvPr/>
          </p:nvSpPr>
          <p:spPr>
            <a:xfrm>
              <a:off x="1543467" y="4259652"/>
              <a:ext cx="1985400" cy="1308300"/>
            </a:xfrm>
            <a:prstGeom prst="roundRect">
              <a:avLst>
                <a:gd fmla="val 8227"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95" name="Google Shape;695;g29e6772ded9_0_249"/>
            <p:cNvSpPr txBox="1"/>
            <p:nvPr/>
          </p:nvSpPr>
          <p:spPr>
            <a:xfrm>
              <a:off x="1579940" y="4304333"/>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Discovery Models</a:t>
              </a:r>
              <a:endParaRPr b="1" i="0" sz="1400" u="none" cap="none" strike="noStrike">
                <a:solidFill>
                  <a:srgbClr val="FFFFFF"/>
                </a:solidFill>
                <a:latin typeface="Open Sans"/>
                <a:ea typeface="Open Sans"/>
                <a:cs typeface="Open Sans"/>
                <a:sym typeface="Open Sans"/>
              </a:endParaRPr>
            </a:p>
          </p:txBody>
        </p:sp>
        <p:sp>
          <p:nvSpPr>
            <p:cNvPr id="696" name="Google Shape;696;g29e6772ded9_0_249"/>
            <p:cNvSpPr/>
            <p:nvPr/>
          </p:nvSpPr>
          <p:spPr>
            <a:xfrm>
              <a:off x="1601157" y="4579516"/>
              <a:ext cx="1870200" cy="8757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Diagrama de Dependencias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ontológico</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de Dominios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Camino de Arquitectura</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Contratos conceptuales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Catálogo de Componentes</a:t>
              </a:r>
              <a:endParaRPr b="0" i="0" sz="1400" u="none" cap="none" strike="noStrike">
                <a:solidFill>
                  <a:srgbClr val="000000"/>
                </a:solidFill>
                <a:latin typeface="Arial"/>
                <a:ea typeface="Arial"/>
                <a:cs typeface="Arial"/>
                <a:sym typeface="Arial"/>
              </a:endParaRPr>
            </a:p>
          </p:txBody>
        </p:sp>
        <p:sp>
          <p:nvSpPr>
            <p:cNvPr id="697" name="Google Shape;697;g29e6772ded9_0_249"/>
            <p:cNvSpPr/>
            <p:nvPr/>
          </p:nvSpPr>
          <p:spPr>
            <a:xfrm>
              <a:off x="1524709" y="5719797"/>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698" name="Google Shape;698;g29e6772ded9_0_249"/>
            <p:cNvSpPr/>
            <p:nvPr/>
          </p:nvSpPr>
          <p:spPr>
            <a:xfrm>
              <a:off x="1571085" y="6081650"/>
              <a:ext cx="1886700" cy="4149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Plan de ciclos productivos y release</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Indicadores</a:t>
              </a:r>
              <a:endParaRPr b="0" i="0" sz="900" u="none" cap="none" strike="noStrike">
                <a:solidFill>
                  <a:srgbClr val="000000"/>
                </a:solidFill>
                <a:latin typeface="Open Sans"/>
                <a:ea typeface="Open Sans"/>
                <a:cs typeface="Open Sans"/>
                <a:sym typeface="Open Sans"/>
              </a:endParaRPr>
            </a:p>
          </p:txBody>
        </p:sp>
        <p:sp>
          <p:nvSpPr>
            <p:cNvPr id="699" name="Google Shape;699;g29e6772ded9_0_249"/>
            <p:cNvSpPr txBox="1"/>
            <p:nvPr/>
          </p:nvSpPr>
          <p:spPr>
            <a:xfrm>
              <a:off x="1571085" y="5761737"/>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Seguimiento</a:t>
              </a:r>
              <a:endParaRPr b="0" i="0" sz="1400" u="none" cap="none" strike="noStrike">
                <a:solidFill>
                  <a:srgbClr val="000000"/>
                </a:solidFill>
                <a:latin typeface="Arial"/>
                <a:ea typeface="Arial"/>
                <a:cs typeface="Arial"/>
                <a:sym typeface="Arial"/>
              </a:endParaRPr>
            </a:p>
          </p:txBody>
        </p:sp>
      </p:grpSp>
      <p:pic>
        <p:nvPicPr>
          <p:cNvPr id="700" name="Google Shape;700;g29e6772ded9_0_249"/>
          <p:cNvPicPr preferRelativeResize="0"/>
          <p:nvPr/>
        </p:nvPicPr>
        <p:blipFill rotWithShape="1">
          <a:blip r:embed="rId3">
            <a:alphaModFix/>
          </a:blip>
          <a:srcRect b="27662" l="0" r="0" t="0"/>
          <a:stretch/>
        </p:blipFill>
        <p:spPr>
          <a:xfrm>
            <a:off x="4023950" y="270575"/>
            <a:ext cx="1822187" cy="626650"/>
          </a:xfrm>
          <a:prstGeom prst="rect">
            <a:avLst/>
          </a:prstGeom>
          <a:noFill/>
          <a:ln>
            <a:noFill/>
          </a:ln>
        </p:spPr>
      </p:pic>
      <p:pic>
        <p:nvPicPr>
          <p:cNvPr id="701" name="Google Shape;701;g29e6772ded9_0_249"/>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702" name="Google Shape;702;g29e6772ded9_0_249"/>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g29e745b8efd_1_7"/>
          <p:cNvPicPr preferRelativeResize="0"/>
          <p:nvPr>
            <p:ph idx="2" type="pic"/>
          </p:nvPr>
        </p:nvPicPr>
        <p:blipFill rotWithShape="1">
          <a:blip r:embed="rId3">
            <a:alphaModFix/>
          </a:blip>
          <a:srcRect b="0" l="27741" r="35780" t="-918"/>
          <a:stretch/>
        </p:blipFill>
        <p:spPr>
          <a:xfrm>
            <a:off x="7262400" y="-78175"/>
            <a:ext cx="5234400" cy="6936176"/>
          </a:xfrm>
          <a:prstGeom prst="rect">
            <a:avLst/>
          </a:prstGeom>
          <a:noFill/>
          <a:ln>
            <a:noFill/>
          </a:ln>
        </p:spPr>
      </p:pic>
      <p:sp>
        <p:nvSpPr>
          <p:cNvPr id="139" name="Google Shape;139;g29e745b8efd_1_7"/>
          <p:cNvSpPr/>
          <p:nvPr/>
        </p:nvSpPr>
        <p:spPr>
          <a:xfrm>
            <a:off x="7262400" y="-39100"/>
            <a:ext cx="5234400" cy="6936300"/>
          </a:xfrm>
          <a:prstGeom prst="rect">
            <a:avLst/>
          </a:prstGeom>
          <a:solidFill>
            <a:schemeClr val="dk1">
              <a:alpha val="764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 name="Google Shape;140;g29e745b8efd_1_7"/>
          <p:cNvPicPr preferRelativeResize="0"/>
          <p:nvPr/>
        </p:nvPicPr>
        <p:blipFill rotWithShape="1">
          <a:blip r:embed="rId4">
            <a:alphaModFix/>
          </a:blip>
          <a:srcRect b="0" l="0" r="0" t="0"/>
          <a:stretch/>
        </p:blipFill>
        <p:spPr>
          <a:xfrm>
            <a:off x="10913314" y="317488"/>
            <a:ext cx="974431" cy="519987"/>
          </a:xfrm>
          <a:prstGeom prst="rect">
            <a:avLst/>
          </a:prstGeom>
          <a:noFill/>
          <a:ln>
            <a:noFill/>
          </a:ln>
        </p:spPr>
      </p:pic>
      <p:sp>
        <p:nvSpPr>
          <p:cNvPr id="141" name="Google Shape;141;g29e745b8efd_1_7"/>
          <p:cNvSpPr/>
          <p:nvPr/>
        </p:nvSpPr>
        <p:spPr>
          <a:xfrm>
            <a:off x="7843483" y="4075508"/>
            <a:ext cx="34446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377AF4"/>
                </a:solidFill>
                <a:latin typeface="Roboto Black"/>
                <a:ea typeface="Roboto Black"/>
                <a:cs typeface="Roboto Black"/>
                <a:sym typeface="Roboto Black"/>
              </a:rPr>
              <a:t>ACORDEMOS ALGO...</a:t>
            </a:r>
            <a:endParaRPr b="1" i="0" sz="3200" u="none" cap="none" strike="noStrike">
              <a:solidFill>
                <a:srgbClr val="377AF4"/>
              </a:solidFill>
              <a:latin typeface="Roboto Black"/>
              <a:ea typeface="Roboto Black"/>
              <a:cs typeface="Roboto Black"/>
              <a:sym typeface="Roboto Black"/>
            </a:endParaRPr>
          </a:p>
        </p:txBody>
      </p:sp>
      <p:cxnSp>
        <p:nvCxnSpPr>
          <p:cNvPr id="142" name="Google Shape;142;g29e745b8efd_1_7"/>
          <p:cNvCxnSpPr/>
          <p:nvPr/>
        </p:nvCxnSpPr>
        <p:spPr>
          <a:xfrm>
            <a:off x="7962210" y="5078079"/>
            <a:ext cx="2636400" cy="26400"/>
          </a:xfrm>
          <a:prstGeom prst="straightConnector1">
            <a:avLst/>
          </a:prstGeom>
          <a:noFill/>
          <a:ln cap="flat" cmpd="sng" w="28575">
            <a:solidFill>
              <a:srgbClr val="377AF4"/>
            </a:solidFill>
            <a:prstDash val="solid"/>
            <a:miter lim="800000"/>
            <a:headEnd len="sm" w="sm" type="none"/>
            <a:tailEnd len="sm" w="sm" type="none"/>
          </a:ln>
        </p:spPr>
      </p:cxnSp>
      <p:sp>
        <p:nvSpPr>
          <p:cNvPr id="143" name="Google Shape;143;g29e745b8efd_1_7"/>
          <p:cNvSpPr txBox="1"/>
          <p:nvPr/>
        </p:nvSpPr>
        <p:spPr>
          <a:xfrm>
            <a:off x="519550" y="584475"/>
            <a:ext cx="52344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Cámaras encendidas.</a:t>
            </a:r>
            <a:endParaRPr b="1" i="0" sz="1900" u="none" cap="none" strike="noStrike">
              <a:solidFill>
                <a:srgbClr val="262626"/>
              </a:solidFill>
              <a:latin typeface="Roboto"/>
              <a:ea typeface="Roboto"/>
              <a:cs typeface="Roboto"/>
              <a:sym typeface="Roboto"/>
            </a:endParaRPr>
          </a:p>
        </p:txBody>
      </p:sp>
      <p:sp>
        <p:nvSpPr>
          <p:cNvPr id="144" name="Google Shape;144;g29e745b8efd_1_7"/>
          <p:cNvSpPr txBox="1"/>
          <p:nvPr/>
        </p:nvSpPr>
        <p:spPr>
          <a:xfrm>
            <a:off x="519550" y="1041675"/>
            <a:ext cx="63903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Escucho con atención y participo activamente.</a:t>
            </a:r>
            <a:endParaRPr b="1" i="0" sz="1900" u="none" cap="none" strike="noStrike">
              <a:solidFill>
                <a:srgbClr val="262626"/>
              </a:solidFill>
              <a:latin typeface="Roboto"/>
              <a:ea typeface="Roboto"/>
              <a:cs typeface="Roboto"/>
              <a:sym typeface="Roboto"/>
            </a:endParaRPr>
          </a:p>
        </p:txBody>
      </p:sp>
      <p:sp>
        <p:nvSpPr>
          <p:cNvPr id="145" name="Google Shape;145;g29e745b8efd_1_7"/>
          <p:cNvSpPr txBox="1"/>
          <p:nvPr/>
        </p:nvSpPr>
        <p:spPr>
          <a:xfrm>
            <a:off x="519550" y="1498875"/>
            <a:ext cx="63903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Levanto la mano si tengo dudas</a:t>
            </a:r>
            <a:endParaRPr b="1" i="0" sz="1900" u="none" cap="none" strike="noStrike">
              <a:solidFill>
                <a:srgbClr val="262626"/>
              </a:solidFill>
              <a:latin typeface="Roboto"/>
              <a:ea typeface="Roboto"/>
              <a:cs typeface="Roboto"/>
              <a:sym typeface="Roboto"/>
            </a:endParaRPr>
          </a:p>
        </p:txBody>
      </p:sp>
      <p:sp>
        <p:nvSpPr>
          <p:cNvPr id="146" name="Google Shape;146;g29e745b8efd_1_7"/>
          <p:cNvSpPr txBox="1"/>
          <p:nvPr/>
        </p:nvSpPr>
        <p:spPr>
          <a:xfrm>
            <a:off x="519550" y="1956075"/>
            <a:ext cx="6390300" cy="7695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Soy puntual y respeto los horarios de descanso asignados.</a:t>
            </a:r>
            <a:endParaRPr b="1" i="0" sz="1900" u="none" cap="none" strike="noStrike">
              <a:solidFill>
                <a:srgbClr val="262626"/>
              </a:solidFill>
              <a:latin typeface="Roboto"/>
              <a:ea typeface="Roboto"/>
              <a:cs typeface="Roboto"/>
              <a:sym typeface="Roboto"/>
            </a:endParaRPr>
          </a:p>
        </p:txBody>
      </p:sp>
      <p:sp>
        <p:nvSpPr>
          <p:cNvPr id="147" name="Google Shape;147;g29e745b8efd_1_7"/>
          <p:cNvSpPr txBox="1"/>
          <p:nvPr/>
        </p:nvSpPr>
        <p:spPr>
          <a:xfrm>
            <a:off x="519550" y="2641875"/>
            <a:ext cx="63903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No juzgo.</a:t>
            </a:r>
            <a:endParaRPr b="1" i="0" sz="1900" u="none" cap="none" strike="noStrike">
              <a:solidFill>
                <a:srgbClr val="262626"/>
              </a:solidFill>
              <a:latin typeface="Roboto"/>
              <a:ea typeface="Roboto"/>
              <a:cs typeface="Roboto"/>
              <a:sym typeface="Roboto"/>
            </a:endParaRPr>
          </a:p>
        </p:txBody>
      </p:sp>
      <p:sp>
        <p:nvSpPr>
          <p:cNvPr id="148" name="Google Shape;148;g29e745b8efd_1_7"/>
          <p:cNvSpPr txBox="1"/>
          <p:nvPr/>
        </p:nvSpPr>
        <p:spPr>
          <a:xfrm>
            <a:off x="519550" y="3099075"/>
            <a:ext cx="63903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Comparto y aprendo de nuestras experiencias.</a:t>
            </a:r>
            <a:endParaRPr b="1" i="0" sz="1900" u="none" cap="none" strike="noStrike">
              <a:solidFill>
                <a:srgbClr val="262626"/>
              </a:solidFill>
              <a:latin typeface="Roboto"/>
              <a:ea typeface="Roboto"/>
              <a:cs typeface="Roboto"/>
              <a:sym typeface="Roboto"/>
            </a:endParaRPr>
          </a:p>
        </p:txBody>
      </p:sp>
      <p:sp>
        <p:nvSpPr>
          <p:cNvPr id="149" name="Google Shape;149;g29e745b8efd_1_7"/>
          <p:cNvSpPr txBox="1"/>
          <p:nvPr/>
        </p:nvSpPr>
        <p:spPr>
          <a:xfrm>
            <a:off x="273950" y="5766075"/>
            <a:ext cx="6390300" cy="954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2500"/>
              <a:buFont typeface="Arial"/>
              <a:buNone/>
            </a:pPr>
            <a:r>
              <a:rPr b="1" i="0" lang="es-CO" sz="2500" u="none" cap="none" strike="noStrike">
                <a:solidFill>
                  <a:srgbClr val="134F5C"/>
                </a:solidFill>
                <a:latin typeface="Roboto"/>
                <a:ea typeface="Roboto"/>
                <a:cs typeface="Roboto"/>
                <a:sym typeface="Roboto"/>
              </a:rPr>
              <a:t>TÚ COMPROMISO para transformar tu pensamiento y acción</a:t>
            </a:r>
            <a:endParaRPr b="1" i="0" sz="2500" u="none" cap="none" strike="noStrike">
              <a:solidFill>
                <a:srgbClr val="134F5C"/>
              </a:solidFill>
              <a:latin typeface="Roboto"/>
              <a:ea typeface="Roboto"/>
              <a:cs typeface="Roboto"/>
              <a:sym typeface="Roboto"/>
            </a:endParaRPr>
          </a:p>
        </p:txBody>
      </p:sp>
      <p:sp>
        <p:nvSpPr>
          <p:cNvPr id="150" name="Google Shape;150;g29e745b8efd_1_7"/>
          <p:cNvSpPr txBox="1"/>
          <p:nvPr/>
        </p:nvSpPr>
        <p:spPr>
          <a:xfrm>
            <a:off x="519550" y="3594375"/>
            <a:ext cx="63903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Realizo mis tareas.</a:t>
            </a:r>
            <a:endParaRPr b="1" i="0" sz="1900" u="none" cap="none" strike="noStrike">
              <a:solidFill>
                <a:srgbClr val="262626"/>
              </a:solidFill>
              <a:latin typeface="Roboto"/>
              <a:ea typeface="Roboto"/>
              <a:cs typeface="Roboto"/>
              <a:sym typeface="Roboto"/>
            </a:endParaRPr>
          </a:p>
        </p:txBody>
      </p:sp>
      <p:sp>
        <p:nvSpPr>
          <p:cNvPr id="151" name="Google Shape;151;g29e745b8efd_1_7"/>
          <p:cNvSpPr txBox="1"/>
          <p:nvPr/>
        </p:nvSpPr>
        <p:spPr>
          <a:xfrm>
            <a:off x="519550" y="4051575"/>
            <a:ext cx="66033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Realizo ejercicios prácticos y el proyecto final.</a:t>
            </a:r>
            <a:endParaRPr b="1" i="0" sz="1900" u="none" cap="none" strike="noStrike">
              <a:solidFill>
                <a:srgbClr val="262626"/>
              </a:solidFill>
              <a:latin typeface="Roboto"/>
              <a:ea typeface="Roboto"/>
              <a:cs typeface="Roboto"/>
              <a:sym typeface="Roboto"/>
            </a:endParaRPr>
          </a:p>
        </p:txBody>
      </p:sp>
      <p:sp>
        <p:nvSpPr>
          <p:cNvPr id="152" name="Google Shape;152;g29e745b8efd_1_7"/>
          <p:cNvSpPr txBox="1"/>
          <p:nvPr/>
        </p:nvSpPr>
        <p:spPr>
          <a:xfrm>
            <a:off x="519550" y="4508775"/>
            <a:ext cx="6390300" cy="7695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Cualquier eventualidad me comunico con la facilitadora.</a:t>
            </a:r>
            <a:endParaRPr b="1" i="0" sz="1900" u="none" cap="none" strike="noStrike">
              <a:solidFill>
                <a:srgbClr val="262626"/>
              </a:solidFill>
              <a:latin typeface="Roboto"/>
              <a:ea typeface="Roboto"/>
              <a:cs typeface="Roboto"/>
              <a:sym typeface="Roboto"/>
            </a:endParaRPr>
          </a:p>
        </p:txBody>
      </p:sp>
      <p:sp>
        <p:nvSpPr>
          <p:cNvPr id="153" name="Google Shape;153;g29e745b8efd_1_7"/>
          <p:cNvSpPr txBox="1"/>
          <p:nvPr/>
        </p:nvSpPr>
        <p:spPr>
          <a:xfrm>
            <a:off x="519550" y="5118375"/>
            <a:ext cx="63903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262626"/>
              </a:buClr>
              <a:buSzPts val="1900"/>
              <a:buFont typeface="Roboto"/>
              <a:buChar char="●"/>
            </a:pPr>
            <a:r>
              <a:rPr b="1" i="0" lang="es-CO" sz="1900" u="none" cap="none" strike="noStrike">
                <a:solidFill>
                  <a:srgbClr val="262626"/>
                </a:solidFill>
                <a:latin typeface="Roboto"/>
                <a:ea typeface="Roboto"/>
                <a:cs typeface="Roboto"/>
                <a:sym typeface="Roboto"/>
              </a:rPr>
              <a:t>Participo más de un 75% de asistencia.</a:t>
            </a:r>
            <a:endParaRPr b="1" i="0" sz="1900" u="none" cap="none" strike="noStrike">
              <a:solidFill>
                <a:srgbClr val="26262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9e6772ded9_0_462"/>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005E85"/>
                </a:solidFill>
                <a:latin typeface="Open Sans"/>
                <a:ea typeface="Open Sans"/>
                <a:cs typeface="Open Sans"/>
                <a:sym typeface="Open Sans"/>
              </a:rPr>
              <a:t> </a:t>
            </a:r>
            <a:endParaRPr b="0" i="0" sz="3600" u="none" cap="none" strike="noStrike">
              <a:solidFill>
                <a:srgbClr val="005E85"/>
              </a:solidFill>
              <a:latin typeface="Open Sans"/>
              <a:ea typeface="Open Sans"/>
              <a:cs typeface="Open Sans"/>
              <a:sym typeface="Open Sans"/>
            </a:endParaRPr>
          </a:p>
        </p:txBody>
      </p:sp>
      <p:sp>
        <p:nvSpPr>
          <p:cNvPr id="708" name="Google Shape;708;g29e6772ded9_0_462"/>
          <p:cNvSpPr txBox="1"/>
          <p:nvPr/>
        </p:nvSpPr>
        <p:spPr>
          <a:xfrm>
            <a:off x="58597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CO" sz="3600" u="none" cap="none" strike="noStrike">
                <a:solidFill>
                  <a:srgbClr val="377AF4"/>
                </a:solidFill>
                <a:latin typeface="Roboto"/>
                <a:ea typeface="Roboto"/>
                <a:cs typeface="Roboto"/>
                <a:sym typeface="Roboto"/>
              </a:rPr>
              <a:t>: Ejecución</a:t>
            </a:r>
            <a:r>
              <a:rPr b="0" i="0" lang="es-CO" sz="3600" u="none" cap="none" strike="noStrike">
                <a:solidFill>
                  <a:srgbClr val="005E85"/>
                </a:solidFill>
                <a:latin typeface="Open Sans"/>
                <a:ea typeface="Open Sans"/>
                <a:cs typeface="Open Sans"/>
                <a:sym typeface="Open Sans"/>
              </a:rPr>
              <a:t> </a:t>
            </a:r>
            <a:endParaRPr b="0" i="0" sz="3600" u="none" cap="none" strike="noStrike">
              <a:solidFill>
                <a:srgbClr val="005E85"/>
              </a:solidFill>
              <a:latin typeface="Open Sans"/>
              <a:ea typeface="Open Sans"/>
              <a:cs typeface="Open Sans"/>
              <a:sym typeface="Open Sans"/>
            </a:endParaRPr>
          </a:p>
        </p:txBody>
      </p:sp>
      <p:sp>
        <p:nvSpPr>
          <p:cNvPr id="709" name="Google Shape;709;g29e6772ded9_0_462"/>
          <p:cNvSpPr txBox="1"/>
          <p:nvPr/>
        </p:nvSpPr>
        <p:spPr>
          <a:xfrm>
            <a:off x="318625" y="1655575"/>
            <a:ext cx="6164400" cy="3365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1200"/>
              </a:spcBef>
              <a:spcAft>
                <a:spcPts val="0"/>
              </a:spcAft>
              <a:buClr>
                <a:srgbClr val="000000"/>
              </a:buClr>
              <a:buSzPts val="1300"/>
              <a:buFont typeface="Arial"/>
              <a:buNone/>
            </a:pPr>
            <a:r>
              <a:rPr b="1" i="0" lang="es-CO" sz="1800" u="none" cap="none" strike="noStrike">
                <a:solidFill>
                  <a:srgbClr val="205F82"/>
                </a:solidFill>
                <a:latin typeface="Roboto"/>
                <a:ea typeface="Roboto"/>
                <a:cs typeface="Roboto"/>
                <a:sym typeface="Roboto"/>
              </a:rPr>
              <a:t>Este componente está soportado por la ejecución de los ciclos productivos.</a:t>
            </a:r>
            <a:endParaRPr b="1" i="0" sz="1800" u="none" cap="none" strike="noStrike">
              <a:solidFill>
                <a:srgbClr val="205F82"/>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300"/>
              <a:buFont typeface="Arial"/>
              <a:buNone/>
            </a:pPr>
            <a:r>
              <a:t/>
            </a:r>
            <a:endParaRPr b="1" i="0" sz="1800" u="none" cap="none" strike="noStrike">
              <a:solidFill>
                <a:srgbClr val="205F82"/>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300"/>
              <a:buFont typeface="Arial"/>
              <a:buNone/>
            </a:pPr>
            <a:r>
              <a:rPr b="1" i="0" lang="es-CO" sz="1800" u="none" cap="none" strike="noStrike">
                <a:solidFill>
                  <a:srgbClr val="205F82"/>
                </a:solidFill>
                <a:latin typeface="Roboto"/>
                <a:ea typeface="Roboto"/>
                <a:cs typeface="Roboto"/>
                <a:sym typeface="Roboto"/>
              </a:rPr>
              <a:t>Se emplean prácticas de acuerdo al equipo de trabajo y su madurez, que permitan mejorar el flujo de trabajo, con pensamiento de integración continua, despliegue continuo y built in quality, buscando que en el ciclo productivo se libere producto de valor al negocio (Según el plan de releases). </a:t>
            </a:r>
            <a:endParaRPr b="1" i="0" sz="1800" u="none" cap="none" strike="noStrike">
              <a:solidFill>
                <a:srgbClr val="205F82"/>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300"/>
              <a:buFont typeface="Arial"/>
              <a:buNone/>
            </a:pPr>
            <a:r>
              <a:t/>
            </a:r>
            <a:endParaRPr b="1" i="0" sz="1800" u="none" cap="none" strike="noStrike">
              <a:solidFill>
                <a:srgbClr val="205F82"/>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300"/>
              <a:buFont typeface="Arial"/>
              <a:buNone/>
            </a:pPr>
            <a:r>
              <a:rPr b="1" i="0" lang="es-CO" sz="1800" u="none" cap="none" strike="noStrike">
                <a:solidFill>
                  <a:srgbClr val="205F82"/>
                </a:solidFill>
                <a:latin typeface="Roboto"/>
                <a:ea typeface="Roboto"/>
                <a:cs typeface="Roboto"/>
                <a:sym typeface="Roboto"/>
              </a:rPr>
              <a:t>Estos sprints reciben como insumos los modelos generados en el Discovery y los profundizan y enriquecen durante la implementación.</a:t>
            </a:r>
            <a:r>
              <a:rPr b="0" i="0" lang="es-CO" sz="1800" u="none" cap="none" strike="noStrike">
                <a:solidFill>
                  <a:srgbClr val="434343"/>
                </a:solidFill>
                <a:latin typeface="Roboto"/>
                <a:ea typeface="Roboto"/>
                <a:cs typeface="Roboto"/>
                <a:sym typeface="Roboto"/>
              </a:rPr>
              <a:t> </a:t>
            </a:r>
            <a:endParaRPr b="0" i="0" sz="1800" u="none" cap="none" strike="noStrike">
              <a:solidFill>
                <a:srgbClr val="434343"/>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45720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3600"/>
              <a:buFont typeface="Arial"/>
              <a:buNone/>
            </a:pPr>
            <a:r>
              <a:t/>
            </a:r>
            <a:endParaRPr b="0" i="0" sz="4100" u="none" cap="none" strike="noStrike">
              <a:solidFill>
                <a:srgbClr val="434343"/>
              </a:solidFill>
              <a:latin typeface="Roboto"/>
              <a:ea typeface="Roboto"/>
              <a:cs typeface="Roboto"/>
              <a:sym typeface="Roboto"/>
            </a:endParaRPr>
          </a:p>
          <a:p>
            <a:pPr indent="0" lvl="0" marL="457200" marR="0" rtl="0" algn="l">
              <a:lnSpc>
                <a:spcPct val="115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300"/>
              <a:buFont typeface="Arial"/>
              <a:buNone/>
            </a:pPr>
            <a:r>
              <a:t/>
            </a:r>
            <a:endParaRPr b="0" i="0" sz="1800" u="none" cap="none" strike="noStrike">
              <a:solidFill>
                <a:srgbClr val="434343"/>
              </a:solidFill>
              <a:latin typeface="Roboto"/>
              <a:ea typeface="Roboto"/>
              <a:cs typeface="Roboto"/>
              <a:sym typeface="Roboto"/>
            </a:endParaRPr>
          </a:p>
        </p:txBody>
      </p:sp>
      <p:pic>
        <p:nvPicPr>
          <p:cNvPr id="710" name="Google Shape;710;g29e6772ded9_0_462"/>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pic>
        <p:nvPicPr>
          <p:cNvPr id="711" name="Google Shape;711;g29e6772ded9_0_462"/>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pic>
        <p:nvPicPr>
          <p:cNvPr id="712" name="Google Shape;712;g29e6772ded9_0_462"/>
          <p:cNvPicPr preferRelativeResize="0"/>
          <p:nvPr/>
        </p:nvPicPr>
        <p:blipFill rotWithShape="1">
          <a:blip r:embed="rId5">
            <a:alphaModFix/>
          </a:blip>
          <a:srcRect b="27662" l="0" r="0" t="0"/>
          <a:stretch/>
        </p:blipFill>
        <p:spPr>
          <a:xfrm>
            <a:off x="4023950" y="194375"/>
            <a:ext cx="1822187" cy="626650"/>
          </a:xfrm>
          <a:prstGeom prst="rect">
            <a:avLst/>
          </a:prstGeom>
          <a:noFill/>
          <a:ln>
            <a:noFill/>
          </a:ln>
        </p:spPr>
      </p:pic>
      <p:pic>
        <p:nvPicPr>
          <p:cNvPr id="713" name="Google Shape;713;g29e6772ded9_0_462"/>
          <p:cNvPicPr preferRelativeResize="0"/>
          <p:nvPr/>
        </p:nvPicPr>
        <p:blipFill rotWithShape="1">
          <a:blip r:embed="rId6">
            <a:alphaModFix/>
          </a:blip>
          <a:srcRect b="0" l="0" r="0" t="0"/>
          <a:stretch/>
        </p:blipFill>
        <p:spPr>
          <a:xfrm>
            <a:off x="6483025" y="2088250"/>
            <a:ext cx="5404174" cy="33657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29e6772ded9_0_794"/>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005E85"/>
                </a:solidFill>
                <a:latin typeface="Open Sans"/>
                <a:ea typeface="Open Sans"/>
                <a:cs typeface="Open Sans"/>
                <a:sym typeface="Open Sans"/>
              </a:rPr>
              <a:t> </a:t>
            </a:r>
            <a:endParaRPr b="0" i="0" sz="3600" u="none" cap="none" strike="noStrike">
              <a:solidFill>
                <a:srgbClr val="005E85"/>
              </a:solidFill>
              <a:latin typeface="Open Sans"/>
              <a:ea typeface="Open Sans"/>
              <a:cs typeface="Open Sans"/>
              <a:sym typeface="Open Sans"/>
            </a:endParaRPr>
          </a:p>
        </p:txBody>
      </p:sp>
      <p:sp>
        <p:nvSpPr>
          <p:cNvPr id="719" name="Google Shape;719;g29e6772ded9_0_794"/>
          <p:cNvSpPr txBox="1"/>
          <p:nvPr/>
        </p:nvSpPr>
        <p:spPr>
          <a:xfrm>
            <a:off x="58597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CO" sz="3600" u="none" cap="none" strike="noStrike">
                <a:solidFill>
                  <a:srgbClr val="377AF4"/>
                </a:solidFill>
                <a:latin typeface="Roboto"/>
                <a:ea typeface="Roboto"/>
                <a:cs typeface="Roboto"/>
                <a:sym typeface="Roboto"/>
              </a:rPr>
              <a:t>: Ejecución</a:t>
            </a:r>
            <a:endParaRPr b="0" i="0" sz="2800" u="none" cap="none" strike="noStrike">
              <a:solidFill>
                <a:srgbClr val="005E85"/>
              </a:solidFill>
              <a:latin typeface="Open Sans"/>
              <a:ea typeface="Open Sans"/>
              <a:cs typeface="Open Sans"/>
              <a:sym typeface="Open Sans"/>
            </a:endParaRPr>
          </a:p>
        </p:txBody>
      </p:sp>
      <p:sp>
        <p:nvSpPr>
          <p:cNvPr id="720" name="Google Shape;720;g29e6772ded9_0_794"/>
          <p:cNvSpPr txBox="1"/>
          <p:nvPr/>
        </p:nvSpPr>
        <p:spPr>
          <a:xfrm>
            <a:off x="432450" y="1811050"/>
            <a:ext cx="6781500" cy="1781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chemeClr val="dk1"/>
              </a:buClr>
              <a:buSzPts val="11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just">
              <a:lnSpc>
                <a:spcPct val="120000"/>
              </a:lnSpc>
              <a:spcBef>
                <a:spcPts val="0"/>
              </a:spcBef>
              <a:spcAft>
                <a:spcPts val="0"/>
              </a:spcAft>
              <a:buClr>
                <a:schemeClr val="dk1"/>
              </a:buClr>
              <a:buSzPts val="1100"/>
              <a:buFont typeface="Arial"/>
              <a:buNone/>
            </a:pPr>
            <a:r>
              <a:rPr b="1" i="0" lang="es-CO" sz="1800" u="none" cap="none" strike="noStrike">
                <a:solidFill>
                  <a:srgbClr val="205F82"/>
                </a:solidFill>
                <a:latin typeface="Roboto"/>
                <a:ea typeface="Roboto"/>
                <a:cs typeface="Roboto"/>
                <a:sym typeface="Roboto"/>
              </a:rPr>
              <a:t>Adicionalmente, se aspira a que el equipo logre un estado avanzado de madurez para desplegar en producción como parte de un flujo de integración y despliegue continuo, pero con negocio realizando el “Release” bajo demanda según el contexto en el que se encuentre. </a:t>
            </a:r>
            <a:endParaRPr b="1" i="0" sz="1800" u="none" cap="none" strike="noStrike">
              <a:solidFill>
                <a:srgbClr val="205F82"/>
              </a:solidFill>
              <a:latin typeface="Roboto"/>
              <a:ea typeface="Roboto"/>
              <a:cs typeface="Roboto"/>
              <a:sym typeface="Roboto"/>
            </a:endParaRPr>
          </a:p>
          <a:p>
            <a:pPr indent="0" lvl="0" marL="0" marR="0" rtl="0" algn="just">
              <a:lnSpc>
                <a:spcPct val="120000"/>
              </a:lnSpc>
              <a:spcBef>
                <a:spcPts val="800"/>
              </a:spcBef>
              <a:spcAft>
                <a:spcPts val="0"/>
              </a:spcAft>
              <a:buClr>
                <a:schemeClr val="dk1"/>
              </a:buClr>
              <a:buSzPts val="1100"/>
              <a:buFont typeface="Arial"/>
              <a:buNone/>
            </a:pPr>
            <a:r>
              <a:t/>
            </a:r>
            <a:endParaRPr b="1" i="0" sz="1800" u="none" cap="none" strike="noStrike">
              <a:solidFill>
                <a:srgbClr val="205F82"/>
              </a:solidFill>
              <a:latin typeface="Roboto"/>
              <a:ea typeface="Roboto"/>
              <a:cs typeface="Roboto"/>
              <a:sym typeface="Roboto"/>
            </a:endParaRPr>
          </a:p>
          <a:p>
            <a:pPr indent="0" lvl="0" marL="0" marR="0" rtl="0" algn="just">
              <a:lnSpc>
                <a:spcPct val="120000"/>
              </a:lnSpc>
              <a:spcBef>
                <a:spcPts val="800"/>
              </a:spcBef>
              <a:spcAft>
                <a:spcPts val="0"/>
              </a:spcAft>
              <a:buClr>
                <a:schemeClr val="dk1"/>
              </a:buClr>
              <a:buSzPts val="1100"/>
              <a:buFont typeface="Arial"/>
              <a:buNone/>
            </a:pPr>
            <a:r>
              <a:rPr b="1" i="0" lang="es-CO" sz="1800" u="none" cap="none" strike="noStrike">
                <a:solidFill>
                  <a:srgbClr val="205F82"/>
                </a:solidFill>
                <a:latin typeface="Roboto"/>
                <a:ea typeface="Roboto"/>
                <a:cs typeface="Roboto"/>
                <a:sym typeface="Roboto"/>
              </a:rPr>
              <a:t>A esta aspiración se le conoce con el término </a:t>
            </a:r>
            <a:r>
              <a:rPr b="1" i="1" lang="es-CO" sz="1800" u="none" cap="none" strike="noStrike">
                <a:solidFill>
                  <a:srgbClr val="205F82"/>
                </a:solidFill>
                <a:latin typeface="Roboto"/>
                <a:ea typeface="Roboto"/>
                <a:cs typeface="Roboto"/>
                <a:sym typeface="Roboto"/>
              </a:rPr>
              <a:t>“Release on demand”, </a:t>
            </a:r>
            <a:r>
              <a:rPr b="1" i="0" lang="es-CO" sz="1800" u="none" cap="none" strike="noStrike">
                <a:solidFill>
                  <a:srgbClr val="205F82"/>
                </a:solidFill>
                <a:latin typeface="Roboto"/>
                <a:ea typeface="Roboto"/>
                <a:cs typeface="Roboto"/>
                <a:sym typeface="Roboto"/>
              </a:rPr>
              <a:t>en el cual el equipo está preparado para aplicar prácticas en las tareas de liberación de producto a usuarios finales, estabilización, operación, seguimiento y mejora contínua.</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3600"/>
              <a:buFont typeface="Arial"/>
              <a:buNone/>
            </a:pPr>
            <a:r>
              <a:t/>
            </a:r>
            <a:endParaRPr b="0" i="0" sz="36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grpSp>
        <p:nvGrpSpPr>
          <p:cNvPr id="721" name="Google Shape;721;g29e6772ded9_0_794"/>
          <p:cNvGrpSpPr/>
          <p:nvPr/>
        </p:nvGrpSpPr>
        <p:grpSpPr>
          <a:xfrm>
            <a:off x="7017874" y="1213880"/>
            <a:ext cx="4827500" cy="4867618"/>
            <a:chOff x="6349149" y="123380"/>
            <a:chExt cx="4827500" cy="4867618"/>
          </a:xfrm>
        </p:grpSpPr>
        <p:grpSp>
          <p:nvGrpSpPr>
            <p:cNvPr id="722" name="Google Shape;722;g29e6772ded9_0_794"/>
            <p:cNvGrpSpPr/>
            <p:nvPr/>
          </p:nvGrpSpPr>
          <p:grpSpPr>
            <a:xfrm>
              <a:off x="7813458" y="2061151"/>
              <a:ext cx="1124194" cy="1809174"/>
              <a:chOff x="4405313" y="3475038"/>
              <a:chExt cx="1466850" cy="2360614"/>
            </a:xfrm>
          </p:grpSpPr>
          <p:sp>
            <p:nvSpPr>
              <p:cNvPr id="723" name="Google Shape;723;g29e6772ded9_0_794"/>
              <p:cNvSpPr/>
              <p:nvPr/>
            </p:nvSpPr>
            <p:spPr>
              <a:xfrm>
                <a:off x="4405313" y="3475038"/>
                <a:ext cx="1466850" cy="2360614"/>
              </a:xfrm>
              <a:custGeom>
                <a:rect b="b" l="l" r="r" t="t"/>
                <a:pathLst>
                  <a:path extrusionOk="0" h="619" w="385">
                    <a:moveTo>
                      <a:pt x="236" y="502"/>
                    </a:moveTo>
                    <a:cubicBezTo>
                      <a:pt x="385" y="502"/>
                      <a:pt x="385" y="502"/>
                      <a:pt x="385" y="502"/>
                    </a:cubicBezTo>
                    <a:cubicBezTo>
                      <a:pt x="385" y="348"/>
                      <a:pt x="385" y="348"/>
                      <a:pt x="385" y="348"/>
                    </a:cubicBezTo>
                    <a:cubicBezTo>
                      <a:pt x="383" y="334"/>
                      <a:pt x="366" y="325"/>
                      <a:pt x="353" y="334"/>
                    </a:cubicBezTo>
                    <a:cubicBezTo>
                      <a:pt x="347" y="337"/>
                      <a:pt x="342" y="342"/>
                      <a:pt x="338" y="347"/>
                    </a:cubicBezTo>
                    <a:cubicBezTo>
                      <a:pt x="330" y="358"/>
                      <a:pt x="317" y="370"/>
                      <a:pt x="303" y="367"/>
                    </a:cubicBezTo>
                    <a:cubicBezTo>
                      <a:pt x="288" y="365"/>
                      <a:pt x="278" y="350"/>
                      <a:pt x="273" y="337"/>
                    </a:cubicBezTo>
                    <a:cubicBezTo>
                      <a:pt x="270" y="328"/>
                      <a:pt x="269" y="319"/>
                      <a:pt x="269" y="309"/>
                    </a:cubicBezTo>
                    <a:cubicBezTo>
                      <a:pt x="269" y="299"/>
                      <a:pt x="270" y="290"/>
                      <a:pt x="273" y="282"/>
                    </a:cubicBezTo>
                    <a:cubicBezTo>
                      <a:pt x="278" y="268"/>
                      <a:pt x="288" y="254"/>
                      <a:pt x="303" y="251"/>
                    </a:cubicBezTo>
                    <a:cubicBezTo>
                      <a:pt x="317" y="249"/>
                      <a:pt x="330" y="260"/>
                      <a:pt x="338" y="271"/>
                    </a:cubicBezTo>
                    <a:cubicBezTo>
                      <a:pt x="342" y="277"/>
                      <a:pt x="347" y="281"/>
                      <a:pt x="353" y="285"/>
                    </a:cubicBezTo>
                    <a:cubicBezTo>
                      <a:pt x="366" y="293"/>
                      <a:pt x="383" y="285"/>
                      <a:pt x="385" y="270"/>
                    </a:cubicBezTo>
                    <a:cubicBezTo>
                      <a:pt x="385" y="117"/>
                      <a:pt x="385" y="117"/>
                      <a:pt x="385" y="117"/>
                    </a:cubicBezTo>
                    <a:cubicBezTo>
                      <a:pt x="236" y="117"/>
                      <a:pt x="236" y="117"/>
                      <a:pt x="236" y="117"/>
                    </a:cubicBezTo>
                    <a:cubicBezTo>
                      <a:pt x="219" y="117"/>
                      <a:pt x="208" y="98"/>
                      <a:pt x="217" y="83"/>
                    </a:cubicBezTo>
                    <a:cubicBezTo>
                      <a:pt x="220" y="78"/>
                      <a:pt x="225" y="73"/>
                      <a:pt x="231" y="69"/>
                    </a:cubicBezTo>
                    <a:cubicBezTo>
                      <a:pt x="242" y="61"/>
                      <a:pt x="253" y="48"/>
                      <a:pt x="251" y="34"/>
                    </a:cubicBezTo>
                    <a:cubicBezTo>
                      <a:pt x="248" y="19"/>
                      <a:pt x="234" y="9"/>
                      <a:pt x="220" y="4"/>
                    </a:cubicBezTo>
                    <a:cubicBezTo>
                      <a:pt x="212" y="1"/>
                      <a:pt x="202" y="0"/>
                      <a:pt x="193" y="0"/>
                    </a:cubicBezTo>
                    <a:cubicBezTo>
                      <a:pt x="183" y="0"/>
                      <a:pt x="173" y="1"/>
                      <a:pt x="165" y="4"/>
                    </a:cubicBezTo>
                    <a:cubicBezTo>
                      <a:pt x="152" y="9"/>
                      <a:pt x="137" y="19"/>
                      <a:pt x="135" y="34"/>
                    </a:cubicBezTo>
                    <a:cubicBezTo>
                      <a:pt x="132" y="48"/>
                      <a:pt x="143" y="61"/>
                      <a:pt x="155" y="69"/>
                    </a:cubicBezTo>
                    <a:cubicBezTo>
                      <a:pt x="160" y="73"/>
                      <a:pt x="165" y="78"/>
                      <a:pt x="168" y="83"/>
                    </a:cubicBezTo>
                    <a:cubicBezTo>
                      <a:pt x="177" y="98"/>
                      <a:pt x="167" y="117"/>
                      <a:pt x="149" y="117"/>
                    </a:cubicBezTo>
                    <a:cubicBezTo>
                      <a:pt x="0" y="117"/>
                      <a:pt x="0" y="117"/>
                      <a:pt x="0" y="117"/>
                    </a:cubicBezTo>
                    <a:cubicBezTo>
                      <a:pt x="0" y="272"/>
                      <a:pt x="0" y="272"/>
                      <a:pt x="0" y="272"/>
                    </a:cubicBezTo>
                    <a:cubicBezTo>
                      <a:pt x="4" y="285"/>
                      <a:pt x="20" y="293"/>
                      <a:pt x="33" y="285"/>
                    </a:cubicBezTo>
                    <a:cubicBezTo>
                      <a:pt x="38" y="281"/>
                      <a:pt x="43" y="277"/>
                      <a:pt x="47" y="271"/>
                    </a:cubicBezTo>
                    <a:cubicBezTo>
                      <a:pt x="55" y="260"/>
                      <a:pt x="68" y="249"/>
                      <a:pt x="82" y="251"/>
                    </a:cubicBezTo>
                    <a:cubicBezTo>
                      <a:pt x="97" y="254"/>
                      <a:pt x="107" y="268"/>
                      <a:pt x="112" y="282"/>
                    </a:cubicBezTo>
                    <a:cubicBezTo>
                      <a:pt x="115" y="290"/>
                      <a:pt x="116" y="299"/>
                      <a:pt x="116" y="309"/>
                    </a:cubicBezTo>
                    <a:cubicBezTo>
                      <a:pt x="116" y="319"/>
                      <a:pt x="115" y="328"/>
                      <a:pt x="112" y="337"/>
                    </a:cubicBezTo>
                    <a:cubicBezTo>
                      <a:pt x="107" y="350"/>
                      <a:pt x="97" y="365"/>
                      <a:pt x="82" y="367"/>
                    </a:cubicBezTo>
                    <a:cubicBezTo>
                      <a:pt x="68" y="370"/>
                      <a:pt x="55" y="358"/>
                      <a:pt x="47" y="347"/>
                    </a:cubicBezTo>
                    <a:cubicBezTo>
                      <a:pt x="43" y="342"/>
                      <a:pt x="38" y="337"/>
                      <a:pt x="33" y="334"/>
                    </a:cubicBezTo>
                    <a:cubicBezTo>
                      <a:pt x="20" y="326"/>
                      <a:pt x="4" y="333"/>
                      <a:pt x="0" y="346"/>
                    </a:cubicBezTo>
                    <a:cubicBezTo>
                      <a:pt x="0" y="502"/>
                      <a:pt x="0" y="502"/>
                      <a:pt x="0" y="502"/>
                    </a:cubicBezTo>
                    <a:cubicBezTo>
                      <a:pt x="149" y="502"/>
                      <a:pt x="149" y="502"/>
                      <a:pt x="149" y="502"/>
                    </a:cubicBezTo>
                    <a:cubicBezTo>
                      <a:pt x="167" y="502"/>
                      <a:pt x="177" y="520"/>
                      <a:pt x="168" y="535"/>
                    </a:cubicBezTo>
                    <a:cubicBezTo>
                      <a:pt x="165" y="540"/>
                      <a:pt x="160" y="545"/>
                      <a:pt x="155" y="549"/>
                    </a:cubicBezTo>
                    <a:cubicBezTo>
                      <a:pt x="143" y="557"/>
                      <a:pt x="132" y="570"/>
                      <a:pt x="135" y="584"/>
                    </a:cubicBezTo>
                    <a:cubicBezTo>
                      <a:pt x="137" y="599"/>
                      <a:pt x="152" y="609"/>
                      <a:pt x="165" y="614"/>
                    </a:cubicBezTo>
                    <a:cubicBezTo>
                      <a:pt x="173" y="617"/>
                      <a:pt x="183" y="619"/>
                      <a:pt x="193" y="619"/>
                    </a:cubicBezTo>
                    <a:cubicBezTo>
                      <a:pt x="202" y="619"/>
                      <a:pt x="212" y="617"/>
                      <a:pt x="220" y="614"/>
                    </a:cubicBezTo>
                    <a:cubicBezTo>
                      <a:pt x="234" y="609"/>
                      <a:pt x="248" y="599"/>
                      <a:pt x="251" y="584"/>
                    </a:cubicBezTo>
                    <a:cubicBezTo>
                      <a:pt x="253" y="570"/>
                      <a:pt x="242" y="557"/>
                      <a:pt x="231" y="549"/>
                    </a:cubicBezTo>
                    <a:cubicBezTo>
                      <a:pt x="225" y="545"/>
                      <a:pt x="220" y="540"/>
                      <a:pt x="217" y="535"/>
                    </a:cubicBezTo>
                    <a:cubicBezTo>
                      <a:pt x="208" y="520"/>
                      <a:pt x="219" y="502"/>
                      <a:pt x="236" y="502"/>
                    </a:cubicBezTo>
                    <a:close/>
                  </a:path>
                </a:pathLst>
              </a:custGeom>
              <a:solidFill>
                <a:srgbClr val="03A9F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24" name="Google Shape;724;g29e6772ded9_0_794"/>
              <p:cNvSpPr/>
              <p:nvPr/>
            </p:nvSpPr>
            <p:spPr>
              <a:xfrm>
                <a:off x="4983217" y="4422553"/>
                <a:ext cx="325500" cy="57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L</a:t>
                </a:r>
                <a:endParaRPr b="0" i="0" sz="2400" u="none" cap="none" strike="noStrike">
                  <a:solidFill>
                    <a:srgbClr val="FFFFFF"/>
                  </a:solidFill>
                  <a:latin typeface="Arial"/>
                  <a:ea typeface="Arial"/>
                  <a:cs typeface="Arial"/>
                  <a:sym typeface="Arial"/>
                </a:endParaRPr>
              </a:p>
            </p:txBody>
          </p:sp>
        </p:grpSp>
        <p:grpSp>
          <p:nvGrpSpPr>
            <p:cNvPr id="725" name="Google Shape;725;g29e6772ded9_0_794"/>
            <p:cNvGrpSpPr/>
            <p:nvPr/>
          </p:nvGrpSpPr>
          <p:grpSpPr>
            <a:xfrm>
              <a:off x="6676769" y="123380"/>
              <a:ext cx="2486245" cy="2623727"/>
              <a:chOff x="6391275" y="373063"/>
              <a:chExt cx="3205163" cy="3360737"/>
            </a:xfrm>
          </p:grpSpPr>
          <p:sp>
            <p:nvSpPr>
              <p:cNvPr id="726" name="Google Shape;726;g29e6772ded9_0_794"/>
              <p:cNvSpPr/>
              <p:nvPr/>
            </p:nvSpPr>
            <p:spPr>
              <a:xfrm>
                <a:off x="7183438" y="1189038"/>
                <a:ext cx="881063" cy="774700"/>
              </a:xfrm>
              <a:custGeom>
                <a:rect b="b" l="l" r="r" t="t"/>
                <a:pathLst>
                  <a:path extrusionOk="0" h="203" w="231">
                    <a:moveTo>
                      <a:pt x="55" y="62"/>
                    </a:moveTo>
                    <a:cubicBezTo>
                      <a:pt x="27" y="90"/>
                      <a:pt x="3" y="125"/>
                      <a:pt x="1" y="165"/>
                    </a:cubicBezTo>
                    <a:cubicBezTo>
                      <a:pt x="0" y="175"/>
                      <a:pt x="1" y="186"/>
                      <a:pt x="8" y="193"/>
                    </a:cubicBezTo>
                    <a:cubicBezTo>
                      <a:pt x="14" y="200"/>
                      <a:pt x="24" y="203"/>
                      <a:pt x="33" y="202"/>
                    </a:cubicBezTo>
                    <a:cubicBezTo>
                      <a:pt x="48" y="201"/>
                      <a:pt x="61" y="192"/>
                      <a:pt x="72" y="183"/>
                    </a:cubicBezTo>
                    <a:cubicBezTo>
                      <a:pt x="94" y="165"/>
                      <a:pt x="113" y="146"/>
                      <a:pt x="130" y="124"/>
                    </a:cubicBezTo>
                    <a:cubicBezTo>
                      <a:pt x="146" y="104"/>
                      <a:pt x="160" y="82"/>
                      <a:pt x="180" y="67"/>
                    </a:cubicBezTo>
                    <a:cubicBezTo>
                      <a:pt x="192" y="59"/>
                      <a:pt x="206" y="53"/>
                      <a:pt x="218" y="44"/>
                    </a:cubicBezTo>
                    <a:cubicBezTo>
                      <a:pt x="225" y="39"/>
                      <a:pt x="231" y="30"/>
                      <a:pt x="229" y="22"/>
                    </a:cubicBezTo>
                    <a:cubicBezTo>
                      <a:pt x="227" y="11"/>
                      <a:pt x="216" y="7"/>
                      <a:pt x="206" y="5"/>
                    </a:cubicBezTo>
                    <a:cubicBezTo>
                      <a:pt x="178" y="0"/>
                      <a:pt x="150" y="4"/>
                      <a:pt x="124" y="15"/>
                    </a:cubicBezTo>
                    <a:cubicBezTo>
                      <a:pt x="98" y="26"/>
                      <a:pt x="75" y="43"/>
                      <a:pt x="55" y="62"/>
                    </a:cubicBezTo>
                    <a:close/>
                  </a:path>
                </a:pathLst>
              </a:custGeom>
              <a:solidFill>
                <a:srgbClr val="E8AF9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27" name="Google Shape;727;g29e6772ded9_0_794"/>
              <p:cNvSpPr/>
              <p:nvPr/>
            </p:nvSpPr>
            <p:spPr>
              <a:xfrm>
                <a:off x="7054850" y="1185863"/>
                <a:ext cx="879475" cy="774700"/>
              </a:xfrm>
              <a:custGeom>
                <a:rect b="b" l="l" r="r" t="t"/>
                <a:pathLst>
                  <a:path extrusionOk="0" h="203" w="231">
                    <a:moveTo>
                      <a:pt x="55" y="63"/>
                    </a:moveTo>
                    <a:cubicBezTo>
                      <a:pt x="26" y="90"/>
                      <a:pt x="3" y="126"/>
                      <a:pt x="0" y="165"/>
                    </a:cubicBezTo>
                    <a:cubicBezTo>
                      <a:pt x="0" y="175"/>
                      <a:pt x="1" y="186"/>
                      <a:pt x="7" y="194"/>
                    </a:cubicBezTo>
                    <a:cubicBezTo>
                      <a:pt x="14" y="201"/>
                      <a:pt x="24" y="203"/>
                      <a:pt x="33" y="202"/>
                    </a:cubicBezTo>
                    <a:cubicBezTo>
                      <a:pt x="48" y="201"/>
                      <a:pt x="61" y="192"/>
                      <a:pt x="72" y="183"/>
                    </a:cubicBezTo>
                    <a:cubicBezTo>
                      <a:pt x="94" y="166"/>
                      <a:pt x="113" y="146"/>
                      <a:pt x="130" y="124"/>
                    </a:cubicBezTo>
                    <a:cubicBezTo>
                      <a:pt x="145" y="104"/>
                      <a:pt x="159" y="82"/>
                      <a:pt x="180" y="68"/>
                    </a:cubicBezTo>
                    <a:cubicBezTo>
                      <a:pt x="192" y="59"/>
                      <a:pt x="206" y="54"/>
                      <a:pt x="217" y="45"/>
                    </a:cubicBezTo>
                    <a:cubicBezTo>
                      <a:pt x="224" y="39"/>
                      <a:pt x="231" y="31"/>
                      <a:pt x="229" y="22"/>
                    </a:cubicBezTo>
                    <a:cubicBezTo>
                      <a:pt x="227" y="12"/>
                      <a:pt x="215" y="7"/>
                      <a:pt x="205" y="5"/>
                    </a:cubicBezTo>
                    <a:cubicBezTo>
                      <a:pt x="178" y="0"/>
                      <a:pt x="149" y="5"/>
                      <a:pt x="123" y="16"/>
                    </a:cubicBezTo>
                    <a:cubicBezTo>
                      <a:pt x="98" y="26"/>
                      <a:pt x="75" y="43"/>
                      <a:pt x="55" y="63"/>
                    </a:cubicBezTo>
                    <a:close/>
                  </a:path>
                </a:pathLst>
              </a:custGeom>
              <a:solidFill>
                <a:srgbClr val="F2C4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28" name="Google Shape;728;g29e6772ded9_0_794"/>
              <p:cNvSpPr/>
              <p:nvPr/>
            </p:nvSpPr>
            <p:spPr>
              <a:xfrm>
                <a:off x="6391275" y="1819275"/>
                <a:ext cx="1466850" cy="1914525"/>
              </a:xfrm>
              <a:custGeom>
                <a:rect b="b" l="l" r="r" t="t"/>
                <a:pathLst>
                  <a:path extrusionOk="0" h="502" w="385">
                    <a:moveTo>
                      <a:pt x="149" y="0"/>
                    </a:moveTo>
                    <a:cubicBezTo>
                      <a:pt x="0" y="0"/>
                      <a:pt x="0" y="0"/>
                      <a:pt x="0" y="0"/>
                    </a:cubicBezTo>
                    <a:cubicBezTo>
                      <a:pt x="0" y="156"/>
                      <a:pt x="0" y="156"/>
                      <a:pt x="0" y="156"/>
                    </a:cubicBezTo>
                    <a:cubicBezTo>
                      <a:pt x="4" y="169"/>
                      <a:pt x="20" y="176"/>
                      <a:pt x="32" y="168"/>
                    </a:cubicBezTo>
                    <a:cubicBezTo>
                      <a:pt x="38" y="165"/>
                      <a:pt x="43" y="160"/>
                      <a:pt x="47" y="154"/>
                    </a:cubicBezTo>
                    <a:cubicBezTo>
                      <a:pt x="55" y="143"/>
                      <a:pt x="67" y="132"/>
                      <a:pt x="82" y="135"/>
                    </a:cubicBezTo>
                    <a:cubicBezTo>
                      <a:pt x="97" y="137"/>
                      <a:pt x="107" y="152"/>
                      <a:pt x="112" y="165"/>
                    </a:cubicBezTo>
                    <a:cubicBezTo>
                      <a:pt x="115" y="173"/>
                      <a:pt x="116" y="183"/>
                      <a:pt x="116" y="193"/>
                    </a:cubicBezTo>
                    <a:cubicBezTo>
                      <a:pt x="116" y="202"/>
                      <a:pt x="115" y="212"/>
                      <a:pt x="112" y="220"/>
                    </a:cubicBezTo>
                    <a:cubicBezTo>
                      <a:pt x="107" y="234"/>
                      <a:pt x="97" y="248"/>
                      <a:pt x="82" y="251"/>
                    </a:cubicBezTo>
                    <a:cubicBezTo>
                      <a:pt x="67" y="253"/>
                      <a:pt x="55" y="242"/>
                      <a:pt x="47" y="231"/>
                    </a:cubicBezTo>
                    <a:cubicBezTo>
                      <a:pt x="43" y="225"/>
                      <a:pt x="38" y="220"/>
                      <a:pt x="32" y="217"/>
                    </a:cubicBezTo>
                    <a:cubicBezTo>
                      <a:pt x="20" y="209"/>
                      <a:pt x="4" y="216"/>
                      <a:pt x="0" y="230"/>
                    </a:cubicBezTo>
                    <a:cubicBezTo>
                      <a:pt x="0" y="385"/>
                      <a:pt x="0" y="385"/>
                      <a:pt x="0" y="385"/>
                    </a:cubicBezTo>
                    <a:cubicBezTo>
                      <a:pt x="149" y="385"/>
                      <a:pt x="149" y="385"/>
                      <a:pt x="149" y="385"/>
                    </a:cubicBezTo>
                    <a:cubicBezTo>
                      <a:pt x="167" y="385"/>
                      <a:pt x="177" y="404"/>
                      <a:pt x="168" y="418"/>
                    </a:cubicBezTo>
                    <a:cubicBezTo>
                      <a:pt x="165" y="424"/>
                      <a:pt x="160" y="429"/>
                      <a:pt x="155" y="433"/>
                    </a:cubicBezTo>
                    <a:cubicBezTo>
                      <a:pt x="143" y="441"/>
                      <a:pt x="132" y="453"/>
                      <a:pt x="135" y="468"/>
                    </a:cubicBezTo>
                    <a:cubicBezTo>
                      <a:pt x="137" y="483"/>
                      <a:pt x="152" y="493"/>
                      <a:pt x="165" y="498"/>
                    </a:cubicBezTo>
                    <a:cubicBezTo>
                      <a:pt x="173" y="500"/>
                      <a:pt x="183" y="502"/>
                      <a:pt x="193" y="502"/>
                    </a:cubicBezTo>
                    <a:cubicBezTo>
                      <a:pt x="202" y="502"/>
                      <a:pt x="212" y="500"/>
                      <a:pt x="220" y="498"/>
                    </a:cubicBezTo>
                    <a:cubicBezTo>
                      <a:pt x="234" y="493"/>
                      <a:pt x="248" y="483"/>
                      <a:pt x="251" y="468"/>
                    </a:cubicBezTo>
                    <a:cubicBezTo>
                      <a:pt x="253" y="453"/>
                      <a:pt x="242" y="441"/>
                      <a:pt x="231" y="433"/>
                    </a:cubicBezTo>
                    <a:cubicBezTo>
                      <a:pt x="225" y="429"/>
                      <a:pt x="220" y="424"/>
                      <a:pt x="217" y="418"/>
                    </a:cubicBezTo>
                    <a:cubicBezTo>
                      <a:pt x="208" y="404"/>
                      <a:pt x="219" y="385"/>
                      <a:pt x="236" y="385"/>
                    </a:cubicBezTo>
                    <a:cubicBezTo>
                      <a:pt x="385" y="385"/>
                      <a:pt x="385" y="385"/>
                      <a:pt x="385" y="385"/>
                    </a:cubicBezTo>
                    <a:cubicBezTo>
                      <a:pt x="385" y="231"/>
                      <a:pt x="385" y="231"/>
                      <a:pt x="385" y="231"/>
                    </a:cubicBezTo>
                    <a:cubicBezTo>
                      <a:pt x="382" y="217"/>
                      <a:pt x="366" y="209"/>
                      <a:pt x="353" y="217"/>
                    </a:cubicBezTo>
                    <a:cubicBezTo>
                      <a:pt x="347" y="220"/>
                      <a:pt x="342" y="225"/>
                      <a:pt x="338" y="231"/>
                    </a:cubicBezTo>
                    <a:cubicBezTo>
                      <a:pt x="330" y="242"/>
                      <a:pt x="318" y="253"/>
                      <a:pt x="303" y="251"/>
                    </a:cubicBezTo>
                    <a:cubicBezTo>
                      <a:pt x="288" y="248"/>
                      <a:pt x="278" y="234"/>
                      <a:pt x="273" y="220"/>
                    </a:cubicBezTo>
                    <a:cubicBezTo>
                      <a:pt x="271" y="212"/>
                      <a:pt x="269" y="202"/>
                      <a:pt x="269" y="193"/>
                    </a:cubicBezTo>
                    <a:cubicBezTo>
                      <a:pt x="269" y="183"/>
                      <a:pt x="271" y="173"/>
                      <a:pt x="273" y="165"/>
                    </a:cubicBezTo>
                    <a:cubicBezTo>
                      <a:pt x="278" y="152"/>
                      <a:pt x="288" y="137"/>
                      <a:pt x="303" y="135"/>
                    </a:cubicBezTo>
                    <a:cubicBezTo>
                      <a:pt x="318" y="132"/>
                      <a:pt x="330" y="143"/>
                      <a:pt x="338" y="154"/>
                    </a:cubicBezTo>
                    <a:cubicBezTo>
                      <a:pt x="342" y="160"/>
                      <a:pt x="347" y="165"/>
                      <a:pt x="353" y="168"/>
                    </a:cubicBezTo>
                    <a:cubicBezTo>
                      <a:pt x="366" y="176"/>
                      <a:pt x="382" y="168"/>
                      <a:pt x="385" y="154"/>
                    </a:cubicBezTo>
                    <a:cubicBezTo>
                      <a:pt x="385" y="0"/>
                      <a:pt x="385" y="0"/>
                      <a:pt x="385" y="0"/>
                    </a:cubicBezTo>
                    <a:cubicBezTo>
                      <a:pt x="236" y="0"/>
                      <a:pt x="236" y="0"/>
                      <a:pt x="236" y="0"/>
                    </a:cubicBezTo>
                    <a:lnTo>
                      <a:pt x="149" y="0"/>
                    </a:lnTo>
                    <a:close/>
                  </a:path>
                </a:pathLst>
              </a:custGeom>
              <a:solidFill>
                <a:srgbClr val="00A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29" name="Google Shape;729;g29e6772ded9_0_794"/>
              <p:cNvSpPr/>
              <p:nvPr/>
            </p:nvSpPr>
            <p:spPr>
              <a:xfrm>
                <a:off x="6840362" y="2175703"/>
                <a:ext cx="592200" cy="6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3000" u="none" cap="none" strike="noStrike">
                    <a:solidFill>
                      <a:srgbClr val="FFFFFF"/>
                    </a:solidFill>
                    <a:latin typeface="Open Sans ExtraBold"/>
                    <a:ea typeface="Open Sans ExtraBold"/>
                    <a:cs typeface="Open Sans ExtraBold"/>
                    <a:sym typeface="Open Sans ExtraBold"/>
                  </a:rPr>
                  <a:t>R</a:t>
                </a:r>
                <a:endParaRPr b="0" i="0" sz="3000" u="none" cap="none" strike="noStrike">
                  <a:solidFill>
                    <a:srgbClr val="FFFFFF"/>
                  </a:solidFill>
                  <a:latin typeface="Arial"/>
                  <a:ea typeface="Arial"/>
                  <a:cs typeface="Arial"/>
                  <a:sym typeface="Arial"/>
                </a:endParaRPr>
              </a:p>
            </p:txBody>
          </p:sp>
          <p:sp>
            <p:nvSpPr>
              <p:cNvPr id="730" name="Google Shape;730;g29e6772ded9_0_794"/>
              <p:cNvSpPr/>
              <p:nvPr/>
            </p:nvSpPr>
            <p:spPr>
              <a:xfrm>
                <a:off x="6829425" y="663575"/>
                <a:ext cx="2217739" cy="1700213"/>
              </a:xfrm>
              <a:custGeom>
                <a:rect b="b" l="l" r="r" t="t"/>
                <a:pathLst>
                  <a:path extrusionOk="0" h="446" w="582">
                    <a:moveTo>
                      <a:pt x="2" y="304"/>
                    </a:moveTo>
                    <a:cubicBezTo>
                      <a:pt x="5" y="285"/>
                      <a:pt x="18" y="268"/>
                      <a:pt x="30" y="253"/>
                    </a:cubicBezTo>
                    <a:cubicBezTo>
                      <a:pt x="85" y="182"/>
                      <a:pt x="140" y="111"/>
                      <a:pt x="196" y="39"/>
                    </a:cubicBezTo>
                    <a:cubicBezTo>
                      <a:pt x="203" y="30"/>
                      <a:pt x="211" y="19"/>
                      <a:pt x="222" y="13"/>
                    </a:cubicBezTo>
                    <a:cubicBezTo>
                      <a:pt x="237" y="5"/>
                      <a:pt x="254" y="4"/>
                      <a:pt x="270" y="4"/>
                    </a:cubicBezTo>
                    <a:cubicBezTo>
                      <a:pt x="344" y="3"/>
                      <a:pt x="417" y="1"/>
                      <a:pt x="490" y="0"/>
                    </a:cubicBezTo>
                    <a:cubicBezTo>
                      <a:pt x="582" y="179"/>
                      <a:pt x="582" y="179"/>
                      <a:pt x="582" y="179"/>
                    </a:cubicBezTo>
                    <a:cubicBezTo>
                      <a:pt x="579" y="180"/>
                      <a:pt x="577" y="181"/>
                      <a:pt x="574" y="182"/>
                    </a:cubicBezTo>
                    <a:cubicBezTo>
                      <a:pt x="563" y="188"/>
                      <a:pt x="551" y="194"/>
                      <a:pt x="539" y="200"/>
                    </a:cubicBezTo>
                    <a:cubicBezTo>
                      <a:pt x="533" y="202"/>
                      <a:pt x="527" y="205"/>
                      <a:pt x="521" y="208"/>
                    </a:cubicBezTo>
                    <a:cubicBezTo>
                      <a:pt x="516" y="210"/>
                      <a:pt x="510" y="213"/>
                      <a:pt x="506" y="216"/>
                    </a:cubicBezTo>
                    <a:cubicBezTo>
                      <a:pt x="488" y="233"/>
                      <a:pt x="469" y="247"/>
                      <a:pt x="446" y="257"/>
                    </a:cubicBezTo>
                    <a:cubicBezTo>
                      <a:pt x="432" y="263"/>
                      <a:pt x="418" y="268"/>
                      <a:pt x="403" y="272"/>
                    </a:cubicBezTo>
                    <a:cubicBezTo>
                      <a:pt x="395" y="274"/>
                      <a:pt x="387" y="274"/>
                      <a:pt x="381" y="277"/>
                    </a:cubicBezTo>
                    <a:cubicBezTo>
                      <a:pt x="377" y="279"/>
                      <a:pt x="374" y="281"/>
                      <a:pt x="370" y="284"/>
                    </a:cubicBezTo>
                    <a:cubicBezTo>
                      <a:pt x="366" y="287"/>
                      <a:pt x="358" y="292"/>
                      <a:pt x="354" y="296"/>
                    </a:cubicBezTo>
                    <a:cubicBezTo>
                      <a:pt x="345" y="304"/>
                      <a:pt x="336" y="312"/>
                      <a:pt x="328" y="320"/>
                    </a:cubicBezTo>
                    <a:cubicBezTo>
                      <a:pt x="312" y="337"/>
                      <a:pt x="298" y="355"/>
                      <a:pt x="282" y="372"/>
                    </a:cubicBezTo>
                    <a:cubicBezTo>
                      <a:pt x="279" y="376"/>
                      <a:pt x="277" y="381"/>
                      <a:pt x="274" y="385"/>
                    </a:cubicBezTo>
                    <a:cubicBezTo>
                      <a:pt x="272" y="391"/>
                      <a:pt x="269" y="396"/>
                      <a:pt x="267" y="401"/>
                    </a:cubicBezTo>
                    <a:cubicBezTo>
                      <a:pt x="261" y="411"/>
                      <a:pt x="256" y="420"/>
                      <a:pt x="248" y="428"/>
                    </a:cubicBezTo>
                    <a:cubicBezTo>
                      <a:pt x="239" y="438"/>
                      <a:pt x="227" y="446"/>
                      <a:pt x="213" y="436"/>
                    </a:cubicBezTo>
                    <a:cubicBezTo>
                      <a:pt x="208" y="433"/>
                      <a:pt x="205" y="428"/>
                      <a:pt x="203" y="423"/>
                    </a:cubicBezTo>
                    <a:cubicBezTo>
                      <a:pt x="189" y="388"/>
                      <a:pt x="207" y="350"/>
                      <a:pt x="229" y="321"/>
                    </a:cubicBezTo>
                    <a:cubicBezTo>
                      <a:pt x="249" y="292"/>
                      <a:pt x="273" y="265"/>
                      <a:pt x="279" y="231"/>
                    </a:cubicBezTo>
                    <a:cubicBezTo>
                      <a:pt x="281" y="219"/>
                      <a:pt x="280" y="207"/>
                      <a:pt x="276" y="196"/>
                    </a:cubicBezTo>
                    <a:cubicBezTo>
                      <a:pt x="271" y="185"/>
                      <a:pt x="262" y="176"/>
                      <a:pt x="251" y="172"/>
                    </a:cubicBezTo>
                    <a:cubicBezTo>
                      <a:pt x="235" y="167"/>
                      <a:pt x="225" y="178"/>
                      <a:pt x="210" y="186"/>
                    </a:cubicBezTo>
                    <a:cubicBezTo>
                      <a:pt x="210" y="187"/>
                      <a:pt x="184" y="204"/>
                      <a:pt x="174" y="214"/>
                    </a:cubicBezTo>
                    <a:cubicBezTo>
                      <a:pt x="138" y="252"/>
                      <a:pt x="111" y="304"/>
                      <a:pt x="49" y="336"/>
                    </a:cubicBezTo>
                    <a:cubicBezTo>
                      <a:pt x="20" y="352"/>
                      <a:pt x="0" y="330"/>
                      <a:pt x="2" y="304"/>
                    </a:cubicBezTo>
                    <a:close/>
                  </a:path>
                </a:pathLst>
              </a:custGeom>
              <a:solidFill>
                <a:srgbClr val="FCD0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31" name="Google Shape;731;g29e6772ded9_0_794"/>
              <p:cNvSpPr/>
              <p:nvPr/>
            </p:nvSpPr>
            <p:spPr>
              <a:xfrm>
                <a:off x="8990013" y="1239838"/>
                <a:ext cx="57150" cy="109538"/>
              </a:xfrm>
              <a:custGeom>
                <a:rect b="b" l="l" r="r" t="t"/>
                <a:pathLst>
                  <a:path extrusionOk="0" h="29" w="15">
                    <a:moveTo>
                      <a:pt x="0" y="0"/>
                    </a:moveTo>
                    <a:cubicBezTo>
                      <a:pt x="15" y="28"/>
                      <a:pt x="15" y="28"/>
                      <a:pt x="15" y="28"/>
                    </a:cubicBezTo>
                    <a:cubicBezTo>
                      <a:pt x="14" y="28"/>
                      <a:pt x="13" y="29"/>
                      <a:pt x="12" y="29"/>
                    </a:cubicBezTo>
                    <a:lnTo>
                      <a:pt x="0" y="0"/>
                    </a:lnTo>
                    <a:close/>
                  </a:path>
                </a:pathLst>
              </a:custGeom>
              <a:solidFill>
                <a:srgbClr val="FDE0C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32" name="Google Shape;732;g29e6772ded9_0_794"/>
              <p:cNvSpPr/>
              <p:nvPr/>
            </p:nvSpPr>
            <p:spPr>
              <a:xfrm>
                <a:off x="6837363" y="663575"/>
                <a:ext cx="1901825" cy="1177925"/>
              </a:xfrm>
              <a:custGeom>
                <a:rect b="b" l="l" r="r" t="t"/>
                <a:pathLst>
                  <a:path extrusionOk="0" h="309" w="499">
                    <a:moveTo>
                      <a:pt x="0" y="309"/>
                    </a:moveTo>
                    <a:cubicBezTo>
                      <a:pt x="4" y="306"/>
                      <a:pt x="10" y="302"/>
                      <a:pt x="15" y="298"/>
                    </a:cubicBezTo>
                    <a:cubicBezTo>
                      <a:pt x="20" y="289"/>
                      <a:pt x="26" y="281"/>
                      <a:pt x="32" y="273"/>
                    </a:cubicBezTo>
                    <a:cubicBezTo>
                      <a:pt x="38" y="266"/>
                      <a:pt x="43" y="259"/>
                      <a:pt x="48" y="253"/>
                    </a:cubicBezTo>
                    <a:cubicBezTo>
                      <a:pt x="98" y="188"/>
                      <a:pt x="148" y="124"/>
                      <a:pt x="198" y="59"/>
                    </a:cubicBezTo>
                    <a:cubicBezTo>
                      <a:pt x="206" y="49"/>
                      <a:pt x="214" y="39"/>
                      <a:pt x="225" y="33"/>
                    </a:cubicBezTo>
                    <a:cubicBezTo>
                      <a:pt x="239" y="24"/>
                      <a:pt x="256" y="24"/>
                      <a:pt x="273" y="24"/>
                    </a:cubicBezTo>
                    <a:cubicBezTo>
                      <a:pt x="341" y="22"/>
                      <a:pt x="428" y="22"/>
                      <a:pt x="499" y="21"/>
                    </a:cubicBezTo>
                    <a:cubicBezTo>
                      <a:pt x="488" y="0"/>
                      <a:pt x="488" y="0"/>
                      <a:pt x="488" y="0"/>
                    </a:cubicBezTo>
                    <a:cubicBezTo>
                      <a:pt x="415" y="1"/>
                      <a:pt x="342" y="3"/>
                      <a:pt x="268" y="4"/>
                    </a:cubicBezTo>
                    <a:cubicBezTo>
                      <a:pt x="252" y="4"/>
                      <a:pt x="235" y="5"/>
                      <a:pt x="220" y="13"/>
                    </a:cubicBezTo>
                    <a:cubicBezTo>
                      <a:pt x="209" y="19"/>
                      <a:pt x="201" y="30"/>
                      <a:pt x="194" y="39"/>
                    </a:cubicBezTo>
                    <a:cubicBezTo>
                      <a:pt x="144" y="103"/>
                      <a:pt x="94" y="168"/>
                      <a:pt x="44" y="232"/>
                    </a:cubicBezTo>
                    <a:cubicBezTo>
                      <a:pt x="39" y="239"/>
                      <a:pt x="33" y="246"/>
                      <a:pt x="28" y="253"/>
                    </a:cubicBezTo>
                    <a:cubicBezTo>
                      <a:pt x="16" y="268"/>
                      <a:pt x="3" y="285"/>
                      <a:pt x="0" y="304"/>
                    </a:cubicBezTo>
                    <a:cubicBezTo>
                      <a:pt x="0" y="305"/>
                      <a:pt x="0" y="306"/>
                      <a:pt x="0" y="307"/>
                    </a:cubicBezTo>
                    <a:cubicBezTo>
                      <a:pt x="0" y="308"/>
                      <a:pt x="0" y="309"/>
                      <a:pt x="0" y="309"/>
                    </a:cubicBezTo>
                    <a:close/>
                  </a:path>
                </a:pathLst>
              </a:custGeom>
              <a:solidFill>
                <a:srgbClr val="FDE0C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33" name="Google Shape;733;g29e6772ded9_0_794"/>
              <p:cNvSpPr/>
              <p:nvPr/>
            </p:nvSpPr>
            <p:spPr>
              <a:xfrm>
                <a:off x="7550150" y="1482725"/>
                <a:ext cx="365125" cy="790575"/>
              </a:xfrm>
              <a:custGeom>
                <a:rect b="b" l="l" r="r" t="t"/>
                <a:pathLst>
                  <a:path extrusionOk="0" h="207" w="96">
                    <a:moveTo>
                      <a:pt x="40" y="106"/>
                    </a:moveTo>
                    <a:cubicBezTo>
                      <a:pt x="60" y="77"/>
                      <a:pt x="84" y="50"/>
                      <a:pt x="90" y="16"/>
                    </a:cubicBezTo>
                    <a:cubicBezTo>
                      <a:pt x="91" y="11"/>
                      <a:pt x="91" y="5"/>
                      <a:pt x="91" y="0"/>
                    </a:cubicBezTo>
                    <a:cubicBezTo>
                      <a:pt x="91" y="0"/>
                      <a:pt x="91" y="0"/>
                      <a:pt x="91" y="1"/>
                    </a:cubicBezTo>
                    <a:cubicBezTo>
                      <a:pt x="96" y="12"/>
                      <a:pt x="96" y="24"/>
                      <a:pt x="94" y="36"/>
                    </a:cubicBezTo>
                    <a:cubicBezTo>
                      <a:pt x="89" y="70"/>
                      <a:pt x="64" y="97"/>
                      <a:pt x="44" y="125"/>
                    </a:cubicBezTo>
                    <a:cubicBezTo>
                      <a:pt x="27" y="149"/>
                      <a:pt x="11" y="178"/>
                      <a:pt x="13" y="207"/>
                    </a:cubicBezTo>
                    <a:cubicBezTo>
                      <a:pt x="0" y="172"/>
                      <a:pt x="18" y="135"/>
                      <a:pt x="40" y="106"/>
                    </a:cubicBezTo>
                    <a:close/>
                  </a:path>
                </a:pathLst>
              </a:custGeom>
              <a:solidFill>
                <a:srgbClr val="FDE0C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34" name="Google Shape;734;g29e6772ded9_0_794"/>
              <p:cNvSpPr/>
              <p:nvPr/>
            </p:nvSpPr>
            <p:spPr>
              <a:xfrm>
                <a:off x="6859588" y="1258888"/>
                <a:ext cx="930275" cy="723900"/>
              </a:xfrm>
              <a:custGeom>
                <a:rect b="b" l="l" r="r" t="t"/>
                <a:pathLst>
                  <a:path extrusionOk="0" h="190" w="244">
                    <a:moveTo>
                      <a:pt x="25" y="169"/>
                    </a:moveTo>
                    <a:cubicBezTo>
                      <a:pt x="87" y="137"/>
                      <a:pt x="114" y="85"/>
                      <a:pt x="150" y="47"/>
                    </a:cubicBezTo>
                    <a:cubicBezTo>
                      <a:pt x="160" y="36"/>
                      <a:pt x="186" y="20"/>
                      <a:pt x="187" y="19"/>
                    </a:cubicBezTo>
                    <a:cubicBezTo>
                      <a:pt x="201" y="11"/>
                      <a:pt x="211" y="0"/>
                      <a:pt x="227" y="5"/>
                    </a:cubicBezTo>
                    <a:cubicBezTo>
                      <a:pt x="234" y="7"/>
                      <a:pt x="240" y="11"/>
                      <a:pt x="244" y="17"/>
                    </a:cubicBezTo>
                    <a:cubicBezTo>
                      <a:pt x="244" y="16"/>
                      <a:pt x="244" y="16"/>
                      <a:pt x="243" y="16"/>
                    </a:cubicBezTo>
                    <a:cubicBezTo>
                      <a:pt x="227" y="11"/>
                      <a:pt x="217" y="22"/>
                      <a:pt x="202" y="30"/>
                    </a:cubicBezTo>
                    <a:cubicBezTo>
                      <a:pt x="202" y="31"/>
                      <a:pt x="176" y="48"/>
                      <a:pt x="166" y="58"/>
                    </a:cubicBezTo>
                    <a:cubicBezTo>
                      <a:pt x="130" y="96"/>
                      <a:pt x="103" y="148"/>
                      <a:pt x="41" y="180"/>
                    </a:cubicBezTo>
                    <a:cubicBezTo>
                      <a:pt x="23" y="190"/>
                      <a:pt x="8" y="185"/>
                      <a:pt x="0" y="174"/>
                    </a:cubicBezTo>
                    <a:cubicBezTo>
                      <a:pt x="8" y="175"/>
                      <a:pt x="16" y="174"/>
                      <a:pt x="25" y="169"/>
                    </a:cubicBezTo>
                    <a:close/>
                  </a:path>
                </a:pathLst>
              </a:custGeom>
              <a:solidFill>
                <a:srgbClr val="F0B2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35" name="Google Shape;735;g29e6772ded9_0_794"/>
              <p:cNvSpPr/>
              <p:nvPr/>
            </p:nvSpPr>
            <p:spPr>
              <a:xfrm>
                <a:off x="8704263" y="1028700"/>
                <a:ext cx="339725" cy="412750"/>
              </a:xfrm>
              <a:custGeom>
                <a:rect b="b" l="l" r="r" t="t"/>
                <a:pathLst>
                  <a:path extrusionOk="0" h="108" w="89">
                    <a:moveTo>
                      <a:pt x="0" y="108"/>
                    </a:moveTo>
                    <a:cubicBezTo>
                      <a:pt x="19" y="68"/>
                      <a:pt x="14" y="0"/>
                      <a:pt x="14" y="0"/>
                    </a:cubicBezTo>
                    <a:cubicBezTo>
                      <a:pt x="47" y="0"/>
                      <a:pt x="47" y="0"/>
                      <a:pt x="47" y="0"/>
                    </a:cubicBezTo>
                    <a:cubicBezTo>
                      <a:pt x="89" y="83"/>
                      <a:pt x="89" y="83"/>
                      <a:pt x="89" y="83"/>
                    </a:cubicBezTo>
                    <a:lnTo>
                      <a:pt x="0" y="108"/>
                    </a:lnTo>
                    <a:close/>
                  </a:path>
                </a:pathLst>
              </a:custGeom>
              <a:solidFill>
                <a:srgbClr val="F0B2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36" name="Google Shape;736;g29e6772ded9_0_794"/>
              <p:cNvSpPr/>
              <p:nvPr/>
            </p:nvSpPr>
            <p:spPr>
              <a:xfrm>
                <a:off x="7675563" y="1284288"/>
                <a:ext cx="1368425" cy="1060450"/>
              </a:xfrm>
              <a:custGeom>
                <a:rect b="b" l="l" r="r" t="t"/>
                <a:pathLst>
                  <a:path extrusionOk="0" h="278" w="359">
                    <a:moveTo>
                      <a:pt x="0" y="277"/>
                    </a:moveTo>
                    <a:cubicBezTo>
                      <a:pt x="5" y="278"/>
                      <a:pt x="9" y="277"/>
                      <a:pt x="13" y="275"/>
                    </a:cubicBezTo>
                    <a:cubicBezTo>
                      <a:pt x="15" y="274"/>
                      <a:pt x="18" y="273"/>
                      <a:pt x="20" y="271"/>
                    </a:cubicBezTo>
                    <a:cubicBezTo>
                      <a:pt x="20" y="271"/>
                      <a:pt x="20" y="271"/>
                      <a:pt x="20" y="271"/>
                    </a:cubicBezTo>
                    <a:cubicBezTo>
                      <a:pt x="21" y="270"/>
                      <a:pt x="23" y="269"/>
                      <a:pt x="24" y="267"/>
                    </a:cubicBezTo>
                    <a:cubicBezTo>
                      <a:pt x="25" y="267"/>
                      <a:pt x="25" y="266"/>
                      <a:pt x="26" y="265"/>
                    </a:cubicBezTo>
                    <a:cubicBezTo>
                      <a:pt x="34" y="257"/>
                      <a:pt x="39" y="248"/>
                      <a:pt x="45" y="238"/>
                    </a:cubicBezTo>
                    <a:cubicBezTo>
                      <a:pt x="47" y="233"/>
                      <a:pt x="50" y="228"/>
                      <a:pt x="52" y="222"/>
                    </a:cubicBezTo>
                    <a:cubicBezTo>
                      <a:pt x="54" y="219"/>
                      <a:pt x="56" y="214"/>
                      <a:pt x="58" y="211"/>
                    </a:cubicBezTo>
                    <a:cubicBezTo>
                      <a:pt x="59" y="210"/>
                      <a:pt x="59" y="210"/>
                      <a:pt x="60" y="209"/>
                    </a:cubicBezTo>
                    <a:cubicBezTo>
                      <a:pt x="76" y="192"/>
                      <a:pt x="90" y="174"/>
                      <a:pt x="106" y="157"/>
                    </a:cubicBezTo>
                    <a:cubicBezTo>
                      <a:pt x="114" y="149"/>
                      <a:pt x="123" y="141"/>
                      <a:pt x="132" y="133"/>
                    </a:cubicBezTo>
                    <a:cubicBezTo>
                      <a:pt x="136" y="129"/>
                      <a:pt x="144" y="124"/>
                      <a:pt x="148" y="121"/>
                    </a:cubicBezTo>
                    <a:cubicBezTo>
                      <a:pt x="152" y="118"/>
                      <a:pt x="155" y="116"/>
                      <a:pt x="158" y="114"/>
                    </a:cubicBezTo>
                    <a:cubicBezTo>
                      <a:pt x="165" y="111"/>
                      <a:pt x="174" y="111"/>
                      <a:pt x="181" y="109"/>
                    </a:cubicBezTo>
                    <a:cubicBezTo>
                      <a:pt x="196" y="105"/>
                      <a:pt x="210" y="100"/>
                      <a:pt x="224" y="94"/>
                    </a:cubicBezTo>
                    <a:cubicBezTo>
                      <a:pt x="247" y="84"/>
                      <a:pt x="266" y="70"/>
                      <a:pt x="284" y="53"/>
                    </a:cubicBezTo>
                    <a:cubicBezTo>
                      <a:pt x="288" y="50"/>
                      <a:pt x="294" y="47"/>
                      <a:pt x="299" y="45"/>
                    </a:cubicBezTo>
                    <a:cubicBezTo>
                      <a:pt x="305" y="42"/>
                      <a:pt x="311" y="39"/>
                      <a:pt x="317" y="37"/>
                    </a:cubicBezTo>
                    <a:cubicBezTo>
                      <a:pt x="329" y="31"/>
                      <a:pt x="341" y="25"/>
                      <a:pt x="352" y="19"/>
                    </a:cubicBezTo>
                    <a:cubicBezTo>
                      <a:pt x="355" y="18"/>
                      <a:pt x="357" y="17"/>
                      <a:pt x="359" y="16"/>
                    </a:cubicBezTo>
                    <a:cubicBezTo>
                      <a:pt x="351" y="0"/>
                      <a:pt x="351" y="0"/>
                      <a:pt x="351" y="0"/>
                    </a:cubicBezTo>
                    <a:cubicBezTo>
                      <a:pt x="344" y="4"/>
                      <a:pt x="338" y="8"/>
                      <a:pt x="337" y="8"/>
                    </a:cubicBezTo>
                    <a:cubicBezTo>
                      <a:pt x="325" y="14"/>
                      <a:pt x="313" y="20"/>
                      <a:pt x="301" y="25"/>
                    </a:cubicBezTo>
                    <a:cubicBezTo>
                      <a:pt x="295" y="28"/>
                      <a:pt x="289" y="31"/>
                      <a:pt x="283" y="34"/>
                    </a:cubicBezTo>
                    <a:cubicBezTo>
                      <a:pt x="278" y="36"/>
                      <a:pt x="272" y="38"/>
                      <a:pt x="268" y="42"/>
                    </a:cubicBezTo>
                    <a:cubicBezTo>
                      <a:pt x="250" y="59"/>
                      <a:pt x="231" y="73"/>
                      <a:pt x="209" y="83"/>
                    </a:cubicBezTo>
                    <a:cubicBezTo>
                      <a:pt x="195" y="89"/>
                      <a:pt x="180" y="94"/>
                      <a:pt x="165" y="98"/>
                    </a:cubicBezTo>
                    <a:cubicBezTo>
                      <a:pt x="158" y="100"/>
                      <a:pt x="149" y="100"/>
                      <a:pt x="143" y="103"/>
                    </a:cubicBezTo>
                    <a:cubicBezTo>
                      <a:pt x="139" y="105"/>
                      <a:pt x="136" y="107"/>
                      <a:pt x="132" y="110"/>
                    </a:cubicBezTo>
                    <a:cubicBezTo>
                      <a:pt x="128" y="113"/>
                      <a:pt x="120" y="118"/>
                      <a:pt x="116" y="122"/>
                    </a:cubicBezTo>
                    <a:cubicBezTo>
                      <a:pt x="107" y="130"/>
                      <a:pt x="99" y="138"/>
                      <a:pt x="90" y="146"/>
                    </a:cubicBezTo>
                    <a:cubicBezTo>
                      <a:pt x="74" y="163"/>
                      <a:pt x="60" y="181"/>
                      <a:pt x="44" y="198"/>
                    </a:cubicBezTo>
                    <a:cubicBezTo>
                      <a:pt x="41" y="202"/>
                      <a:pt x="39" y="207"/>
                      <a:pt x="37" y="211"/>
                    </a:cubicBezTo>
                    <a:cubicBezTo>
                      <a:pt x="36" y="212"/>
                      <a:pt x="36" y="213"/>
                      <a:pt x="35" y="214"/>
                    </a:cubicBezTo>
                    <a:cubicBezTo>
                      <a:pt x="33" y="218"/>
                      <a:pt x="31" y="222"/>
                      <a:pt x="29" y="227"/>
                    </a:cubicBezTo>
                    <a:cubicBezTo>
                      <a:pt x="24" y="236"/>
                      <a:pt x="18" y="246"/>
                      <a:pt x="10" y="254"/>
                    </a:cubicBezTo>
                    <a:cubicBezTo>
                      <a:pt x="8" y="256"/>
                      <a:pt x="6" y="259"/>
                      <a:pt x="3" y="263"/>
                    </a:cubicBezTo>
                    <a:cubicBezTo>
                      <a:pt x="2" y="268"/>
                      <a:pt x="1" y="273"/>
                      <a:pt x="0" y="277"/>
                    </a:cubicBezTo>
                    <a:close/>
                  </a:path>
                </a:pathLst>
              </a:custGeom>
              <a:solidFill>
                <a:srgbClr val="F0B29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37" name="Google Shape;737;g29e6772ded9_0_794"/>
              <p:cNvSpPr/>
              <p:nvPr/>
            </p:nvSpPr>
            <p:spPr>
              <a:xfrm>
                <a:off x="7675563" y="2089150"/>
                <a:ext cx="220663" cy="255588"/>
              </a:xfrm>
              <a:custGeom>
                <a:rect b="b" l="l" r="r" t="t"/>
                <a:pathLst>
                  <a:path extrusionOk="0" h="67" w="58">
                    <a:moveTo>
                      <a:pt x="0" y="66"/>
                    </a:moveTo>
                    <a:cubicBezTo>
                      <a:pt x="5" y="67"/>
                      <a:pt x="9" y="66"/>
                      <a:pt x="13" y="64"/>
                    </a:cubicBezTo>
                    <a:cubicBezTo>
                      <a:pt x="15" y="63"/>
                      <a:pt x="18" y="62"/>
                      <a:pt x="20" y="60"/>
                    </a:cubicBezTo>
                    <a:cubicBezTo>
                      <a:pt x="20" y="60"/>
                      <a:pt x="20" y="60"/>
                      <a:pt x="20" y="60"/>
                    </a:cubicBezTo>
                    <a:cubicBezTo>
                      <a:pt x="21" y="59"/>
                      <a:pt x="23" y="58"/>
                      <a:pt x="24" y="56"/>
                    </a:cubicBezTo>
                    <a:cubicBezTo>
                      <a:pt x="25" y="56"/>
                      <a:pt x="25" y="55"/>
                      <a:pt x="26" y="54"/>
                    </a:cubicBezTo>
                    <a:cubicBezTo>
                      <a:pt x="34" y="46"/>
                      <a:pt x="39" y="37"/>
                      <a:pt x="45" y="27"/>
                    </a:cubicBezTo>
                    <a:cubicBezTo>
                      <a:pt x="47" y="22"/>
                      <a:pt x="50" y="17"/>
                      <a:pt x="52" y="11"/>
                    </a:cubicBezTo>
                    <a:cubicBezTo>
                      <a:pt x="54" y="8"/>
                      <a:pt x="56" y="3"/>
                      <a:pt x="58" y="0"/>
                    </a:cubicBezTo>
                    <a:cubicBezTo>
                      <a:pt x="50" y="0"/>
                      <a:pt x="42" y="1"/>
                      <a:pt x="35" y="3"/>
                    </a:cubicBezTo>
                    <a:cubicBezTo>
                      <a:pt x="29" y="5"/>
                      <a:pt x="22" y="8"/>
                      <a:pt x="18" y="13"/>
                    </a:cubicBezTo>
                    <a:cubicBezTo>
                      <a:pt x="11" y="20"/>
                      <a:pt x="6" y="37"/>
                      <a:pt x="3" y="52"/>
                    </a:cubicBezTo>
                    <a:cubicBezTo>
                      <a:pt x="2" y="57"/>
                      <a:pt x="1" y="62"/>
                      <a:pt x="0" y="66"/>
                    </a:cubicBezTo>
                    <a:close/>
                  </a:path>
                </a:pathLst>
              </a:custGeom>
              <a:solidFill>
                <a:srgbClr val="F7EA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38" name="Google Shape;738;g29e6772ded9_0_794"/>
              <p:cNvSpPr/>
              <p:nvPr/>
            </p:nvSpPr>
            <p:spPr>
              <a:xfrm>
                <a:off x="6837363" y="1547813"/>
                <a:ext cx="185738" cy="293688"/>
              </a:xfrm>
              <a:custGeom>
                <a:rect b="b" l="l" r="r" t="t"/>
                <a:pathLst>
                  <a:path extrusionOk="0" h="77" w="49">
                    <a:moveTo>
                      <a:pt x="0" y="77"/>
                    </a:moveTo>
                    <a:cubicBezTo>
                      <a:pt x="4" y="74"/>
                      <a:pt x="10" y="70"/>
                      <a:pt x="15" y="66"/>
                    </a:cubicBezTo>
                    <a:cubicBezTo>
                      <a:pt x="25" y="57"/>
                      <a:pt x="36" y="46"/>
                      <a:pt x="42" y="37"/>
                    </a:cubicBezTo>
                    <a:cubicBezTo>
                      <a:pt x="45" y="31"/>
                      <a:pt x="47" y="26"/>
                      <a:pt x="48" y="21"/>
                    </a:cubicBezTo>
                    <a:cubicBezTo>
                      <a:pt x="49" y="12"/>
                      <a:pt x="47" y="5"/>
                      <a:pt x="44" y="0"/>
                    </a:cubicBezTo>
                    <a:cubicBezTo>
                      <a:pt x="39" y="7"/>
                      <a:pt x="33" y="14"/>
                      <a:pt x="28" y="21"/>
                    </a:cubicBezTo>
                    <a:cubicBezTo>
                      <a:pt x="16" y="36"/>
                      <a:pt x="3" y="53"/>
                      <a:pt x="0" y="72"/>
                    </a:cubicBezTo>
                    <a:cubicBezTo>
                      <a:pt x="0" y="73"/>
                      <a:pt x="0" y="74"/>
                      <a:pt x="0" y="75"/>
                    </a:cubicBezTo>
                    <a:cubicBezTo>
                      <a:pt x="0" y="76"/>
                      <a:pt x="0" y="77"/>
                      <a:pt x="0" y="77"/>
                    </a:cubicBezTo>
                    <a:close/>
                  </a:path>
                </a:pathLst>
              </a:custGeom>
              <a:solidFill>
                <a:srgbClr val="F7EA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39" name="Google Shape;739;g29e6772ded9_0_794"/>
              <p:cNvSpPr/>
              <p:nvPr/>
            </p:nvSpPr>
            <p:spPr>
              <a:xfrm>
                <a:off x="8670925" y="517525"/>
                <a:ext cx="395288" cy="1022350"/>
              </a:xfrm>
              <a:custGeom>
                <a:rect b="b" l="l" r="r" t="t"/>
                <a:pathLst>
                  <a:path extrusionOk="0" h="644" w="249">
                    <a:moveTo>
                      <a:pt x="208" y="397"/>
                    </a:moveTo>
                    <a:lnTo>
                      <a:pt x="134" y="0"/>
                    </a:lnTo>
                    <a:lnTo>
                      <a:pt x="0" y="27"/>
                    </a:lnTo>
                    <a:lnTo>
                      <a:pt x="9" y="87"/>
                    </a:lnTo>
                    <a:lnTo>
                      <a:pt x="72" y="423"/>
                    </a:lnTo>
                    <a:lnTo>
                      <a:pt x="96" y="551"/>
                    </a:lnTo>
                    <a:lnTo>
                      <a:pt x="112" y="644"/>
                    </a:lnTo>
                    <a:lnTo>
                      <a:pt x="249" y="620"/>
                    </a:lnTo>
                    <a:lnTo>
                      <a:pt x="208"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0" name="Google Shape;740;g29e6772ded9_0_794"/>
              <p:cNvSpPr/>
              <p:nvPr/>
            </p:nvSpPr>
            <p:spPr>
              <a:xfrm>
                <a:off x="8848725" y="1147763"/>
                <a:ext cx="217488" cy="392113"/>
              </a:xfrm>
              <a:custGeom>
                <a:rect b="b" l="l" r="r" t="t"/>
                <a:pathLst>
                  <a:path extrusionOk="0" h="247" w="137">
                    <a:moveTo>
                      <a:pt x="3" y="41"/>
                    </a:moveTo>
                    <a:lnTo>
                      <a:pt x="0" y="247"/>
                    </a:lnTo>
                    <a:lnTo>
                      <a:pt x="137" y="223"/>
                    </a:lnTo>
                    <a:lnTo>
                      <a:pt x="96" y="0"/>
                    </a:lnTo>
                    <a:lnTo>
                      <a:pt x="3" y="41"/>
                    </a:ln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1" name="Google Shape;741;g29e6772ded9_0_794"/>
              <p:cNvSpPr/>
              <p:nvPr/>
            </p:nvSpPr>
            <p:spPr>
              <a:xfrm>
                <a:off x="8891588" y="1308100"/>
                <a:ext cx="117475" cy="117475"/>
              </a:xfrm>
              <a:custGeom>
                <a:rect b="b" l="l" r="r" t="t"/>
                <a:pathLst>
                  <a:path extrusionOk="0" h="31" w="31">
                    <a:moveTo>
                      <a:pt x="29" y="18"/>
                    </a:moveTo>
                    <a:cubicBezTo>
                      <a:pt x="28" y="26"/>
                      <a:pt x="20" y="31"/>
                      <a:pt x="13" y="30"/>
                    </a:cubicBezTo>
                    <a:cubicBezTo>
                      <a:pt x="5" y="28"/>
                      <a:pt x="0" y="21"/>
                      <a:pt x="1" y="13"/>
                    </a:cubicBezTo>
                    <a:cubicBezTo>
                      <a:pt x="2" y="5"/>
                      <a:pt x="10" y="0"/>
                      <a:pt x="18" y="1"/>
                    </a:cubicBezTo>
                    <a:cubicBezTo>
                      <a:pt x="26" y="3"/>
                      <a:pt x="31" y="10"/>
                      <a:pt x="29" y="18"/>
                    </a:cubicBezTo>
                    <a:close/>
                  </a:path>
                </a:pathLst>
              </a:custGeom>
              <a:solidFill>
                <a:srgbClr val="BCBE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2" name="Google Shape;742;g29e6772ded9_0_794"/>
              <p:cNvSpPr/>
              <p:nvPr/>
            </p:nvSpPr>
            <p:spPr>
              <a:xfrm>
                <a:off x="8883650" y="1300163"/>
                <a:ext cx="117475" cy="122238"/>
              </a:xfrm>
              <a:custGeom>
                <a:rect b="b" l="l" r="r" t="t"/>
                <a:pathLst>
                  <a:path extrusionOk="0" h="32" w="31">
                    <a:moveTo>
                      <a:pt x="30" y="19"/>
                    </a:moveTo>
                    <a:cubicBezTo>
                      <a:pt x="28" y="26"/>
                      <a:pt x="21" y="32"/>
                      <a:pt x="13" y="30"/>
                    </a:cubicBezTo>
                    <a:cubicBezTo>
                      <a:pt x="5" y="29"/>
                      <a:pt x="0" y="21"/>
                      <a:pt x="1" y="13"/>
                    </a:cubicBezTo>
                    <a:cubicBezTo>
                      <a:pt x="3" y="6"/>
                      <a:pt x="10" y="0"/>
                      <a:pt x="18" y="2"/>
                    </a:cubicBezTo>
                    <a:cubicBezTo>
                      <a:pt x="26" y="3"/>
                      <a:pt x="31" y="11"/>
                      <a:pt x="30" y="1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3" name="Google Shape;743;g29e6772ded9_0_794"/>
              <p:cNvSpPr/>
              <p:nvPr/>
            </p:nvSpPr>
            <p:spPr>
              <a:xfrm>
                <a:off x="8940800" y="1327150"/>
                <a:ext cx="15875" cy="14288"/>
              </a:xfrm>
              <a:custGeom>
                <a:rect b="b" l="l" r="r" t="t"/>
                <a:pathLst>
                  <a:path extrusionOk="0" h="4" w="4">
                    <a:moveTo>
                      <a:pt x="3" y="3"/>
                    </a:moveTo>
                    <a:cubicBezTo>
                      <a:pt x="3" y="4"/>
                      <a:pt x="2" y="4"/>
                      <a:pt x="1" y="4"/>
                    </a:cubicBezTo>
                    <a:cubicBezTo>
                      <a:pt x="0" y="4"/>
                      <a:pt x="0" y="3"/>
                      <a:pt x="0" y="2"/>
                    </a:cubicBezTo>
                    <a:cubicBezTo>
                      <a:pt x="0" y="1"/>
                      <a:pt x="1" y="0"/>
                      <a:pt x="2" y="1"/>
                    </a:cubicBezTo>
                    <a:cubicBezTo>
                      <a:pt x="3" y="1"/>
                      <a:pt x="4" y="2"/>
                      <a:pt x="3" y="3"/>
                    </a:cubicBez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4" name="Google Shape;744;g29e6772ded9_0_794"/>
              <p:cNvSpPr/>
              <p:nvPr/>
            </p:nvSpPr>
            <p:spPr>
              <a:xfrm>
                <a:off x="8910638" y="1349375"/>
                <a:ext cx="14288" cy="15875"/>
              </a:xfrm>
              <a:custGeom>
                <a:rect b="b" l="l" r="r" t="t"/>
                <a:pathLst>
                  <a:path extrusionOk="0" h="4" w="4">
                    <a:moveTo>
                      <a:pt x="2" y="0"/>
                    </a:moveTo>
                    <a:cubicBezTo>
                      <a:pt x="3" y="0"/>
                      <a:pt x="4" y="1"/>
                      <a:pt x="3" y="2"/>
                    </a:cubicBezTo>
                    <a:cubicBezTo>
                      <a:pt x="3" y="3"/>
                      <a:pt x="2" y="4"/>
                      <a:pt x="1" y="4"/>
                    </a:cubicBezTo>
                    <a:cubicBezTo>
                      <a:pt x="0" y="3"/>
                      <a:pt x="0" y="2"/>
                      <a:pt x="0" y="1"/>
                    </a:cubicBezTo>
                    <a:cubicBezTo>
                      <a:pt x="0" y="1"/>
                      <a:pt x="1" y="0"/>
                      <a:pt x="2" y="0"/>
                    </a:cubicBez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5" name="Google Shape;745;g29e6772ded9_0_794"/>
              <p:cNvSpPr/>
              <p:nvPr/>
            </p:nvSpPr>
            <p:spPr>
              <a:xfrm>
                <a:off x="8929688" y="1379538"/>
                <a:ext cx="14288" cy="15875"/>
              </a:xfrm>
              <a:custGeom>
                <a:rect b="b" l="l" r="r" t="t"/>
                <a:pathLst>
                  <a:path extrusionOk="0" h="4" w="4">
                    <a:moveTo>
                      <a:pt x="0" y="1"/>
                    </a:moveTo>
                    <a:cubicBezTo>
                      <a:pt x="1" y="0"/>
                      <a:pt x="2" y="0"/>
                      <a:pt x="2" y="0"/>
                    </a:cubicBezTo>
                    <a:cubicBezTo>
                      <a:pt x="3" y="0"/>
                      <a:pt x="4" y="1"/>
                      <a:pt x="4" y="2"/>
                    </a:cubicBezTo>
                    <a:cubicBezTo>
                      <a:pt x="4" y="3"/>
                      <a:pt x="3" y="4"/>
                      <a:pt x="2" y="3"/>
                    </a:cubicBezTo>
                    <a:cubicBezTo>
                      <a:pt x="1" y="3"/>
                      <a:pt x="0" y="2"/>
                      <a:pt x="0" y="1"/>
                    </a:cubicBez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6" name="Google Shape;746;g29e6772ded9_0_794"/>
              <p:cNvSpPr/>
              <p:nvPr/>
            </p:nvSpPr>
            <p:spPr>
              <a:xfrm>
                <a:off x="8959850" y="1357313"/>
                <a:ext cx="15875" cy="15875"/>
              </a:xfrm>
              <a:custGeom>
                <a:rect b="b" l="l" r="r" t="t"/>
                <a:pathLst>
                  <a:path extrusionOk="0" h="4" w="4">
                    <a:moveTo>
                      <a:pt x="2" y="4"/>
                    </a:moveTo>
                    <a:cubicBezTo>
                      <a:pt x="1" y="4"/>
                      <a:pt x="0" y="3"/>
                      <a:pt x="0" y="2"/>
                    </a:cubicBezTo>
                    <a:cubicBezTo>
                      <a:pt x="1" y="1"/>
                      <a:pt x="1" y="0"/>
                      <a:pt x="2" y="1"/>
                    </a:cubicBezTo>
                    <a:cubicBezTo>
                      <a:pt x="3" y="1"/>
                      <a:pt x="4" y="2"/>
                      <a:pt x="4" y="3"/>
                    </a:cubicBezTo>
                    <a:cubicBezTo>
                      <a:pt x="4" y="4"/>
                      <a:pt x="3" y="4"/>
                      <a:pt x="2" y="4"/>
                    </a:cubicBez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7" name="Google Shape;747;g29e6772ded9_0_794"/>
              <p:cNvSpPr/>
              <p:nvPr/>
            </p:nvSpPr>
            <p:spPr>
              <a:xfrm>
                <a:off x="8880475" y="373063"/>
                <a:ext cx="715963" cy="1201738"/>
              </a:xfrm>
              <a:custGeom>
                <a:rect b="b" l="l" r="r" t="t"/>
                <a:pathLst>
                  <a:path extrusionOk="0" h="757" w="451">
                    <a:moveTo>
                      <a:pt x="451" y="0"/>
                    </a:moveTo>
                    <a:lnTo>
                      <a:pt x="0" y="82"/>
                    </a:lnTo>
                    <a:lnTo>
                      <a:pt x="2" y="91"/>
                    </a:lnTo>
                    <a:lnTo>
                      <a:pt x="76" y="488"/>
                    </a:lnTo>
                    <a:lnTo>
                      <a:pt x="117" y="711"/>
                    </a:lnTo>
                    <a:lnTo>
                      <a:pt x="124" y="757"/>
                    </a:lnTo>
                    <a:lnTo>
                      <a:pt x="451" y="697"/>
                    </a:lnTo>
                    <a:lnTo>
                      <a:pt x="451"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8" name="Google Shape;748;g29e6772ded9_0_794"/>
              <p:cNvSpPr/>
              <p:nvPr/>
            </p:nvSpPr>
            <p:spPr>
              <a:xfrm>
                <a:off x="9077325" y="1047750"/>
                <a:ext cx="519113" cy="527050"/>
              </a:xfrm>
              <a:custGeom>
                <a:rect b="b" l="l" r="r" t="t"/>
                <a:pathLst>
                  <a:path extrusionOk="0" h="332" w="327">
                    <a:moveTo>
                      <a:pt x="327" y="0"/>
                    </a:moveTo>
                    <a:lnTo>
                      <a:pt x="20" y="82"/>
                    </a:lnTo>
                    <a:lnTo>
                      <a:pt x="0" y="332"/>
                    </a:lnTo>
                    <a:lnTo>
                      <a:pt x="327" y="272"/>
                    </a:lnTo>
                    <a:lnTo>
                      <a:pt x="327" y="0"/>
                    </a:lnTo>
                    <a:close/>
                  </a:path>
                </a:pathLst>
              </a:cu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49" name="Google Shape;749;g29e6772ded9_0_794"/>
              <p:cNvSpPr/>
              <p:nvPr/>
            </p:nvSpPr>
            <p:spPr>
              <a:xfrm>
                <a:off x="9207500" y="1300163"/>
                <a:ext cx="111125" cy="111125"/>
              </a:xfrm>
              <a:custGeom>
                <a:rect b="b" l="l" r="r" t="t"/>
                <a:pathLst>
                  <a:path extrusionOk="0" h="29" w="29">
                    <a:moveTo>
                      <a:pt x="28" y="17"/>
                    </a:moveTo>
                    <a:cubicBezTo>
                      <a:pt x="26" y="24"/>
                      <a:pt x="20" y="29"/>
                      <a:pt x="12" y="28"/>
                    </a:cubicBezTo>
                    <a:cubicBezTo>
                      <a:pt x="5" y="26"/>
                      <a:pt x="0" y="19"/>
                      <a:pt x="2" y="12"/>
                    </a:cubicBezTo>
                    <a:cubicBezTo>
                      <a:pt x="3" y="5"/>
                      <a:pt x="10" y="0"/>
                      <a:pt x="17" y="2"/>
                    </a:cubicBezTo>
                    <a:cubicBezTo>
                      <a:pt x="24" y="3"/>
                      <a:pt x="29" y="10"/>
                      <a:pt x="28" y="17"/>
                    </a:cubicBezTo>
                    <a:close/>
                  </a:path>
                </a:pathLst>
              </a:custGeom>
              <a:solidFill>
                <a:srgbClr val="D1D3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50" name="Google Shape;750;g29e6772ded9_0_794"/>
              <p:cNvSpPr/>
              <p:nvPr/>
            </p:nvSpPr>
            <p:spPr>
              <a:xfrm>
                <a:off x="9204325" y="1296988"/>
                <a:ext cx="106363" cy="109538"/>
              </a:xfrm>
              <a:custGeom>
                <a:rect b="b" l="l" r="r" t="t"/>
                <a:pathLst>
                  <a:path extrusionOk="0" h="29" w="28">
                    <a:moveTo>
                      <a:pt x="27" y="17"/>
                    </a:moveTo>
                    <a:cubicBezTo>
                      <a:pt x="26" y="24"/>
                      <a:pt x="19" y="29"/>
                      <a:pt x="12" y="27"/>
                    </a:cubicBezTo>
                    <a:cubicBezTo>
                      <a:pt x="4" y="26"/>
                      <a:pt x="0" y="19"/>
                      <a:pt x="1" y="12"/>
                    </a:cubicBezTo>
                    <a:cubicBezTo>
                      <a:pt x="2" y="5"/>
                      <a:pt x="9" y="0"/>
                      <a:pt x="16" y="1"/>
                    </a:cubicBezTo>
                    <a:cubicBezTo>
                      <a:pt x="24" y="3"/>
                      <a:pt x="28" y="9"/>
                      <a:pt x="27" y="1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51" name="Google Shape;751;g29e6772ded9_0_794"/>
              <p:cNvSpPr/>
              <p:nvPr/>
            </p:nvSpPr>
            <p:spPr>
              <a:xfrm>
                <a:off x="9253538" y="1319213"/>
                <a:ext cx="15875" cy="15875"/>
              </a:xfrm>
              <a:custGeom>
                <a:rect b="b" l="l" r="r" t="t"/>
                <a:pathLst>
                  <a:path extrusionOk="0" h="4" w="4">
                    <a:moveTo>
                      <a:pt x="4" y="2"/>
                    </a:moveTo>
                    <a:cubicBezTo>
                      <a:pt x="4" y="3"/>
                      <a:pt x="3" y="4"/>
                      <a:pt x="2" y="4"/>
                    </a:cubicBezTo>
                    <a:cubicBezTo>
                      <a:pt x="1" y="4"/>
                      <a:pt x="0" y="3"/>
                      <a:pt x="1" y="2"/>
                    </a:cubicBezTo>
                    <a:cubicBezTo>
                      <a:pt x="1" y="1"/>
                      <a:pt x="2" y="0"/>
                      <a:pt x="3" y="1"/>
                    </a:cubicBezTo>
                    <a:cubicBezTo>
                      <a:pt x="3" y="1"/>
                      <a:pt x="4" y="2"/>
                      <a:pt x="4" y="2"/>
                    </a:cubicBez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52" name="Google Shape;752;g29e6772ded9_0_794"/>
              <p:cNvSpPr/>
              <p:nvPr/>
            </p:nvSpPr>
            <p:spPr>
              <a:xfrm>
                <a:off x="9226550" y="1338263"/>
                <a:ext cx="15875" cy="15875"/>
              </a:xfrm>
              <a:custGeom>
                <a:rect b="b" l="l" r="r" t="t"/>
                <a:pathLst>
                  <a:path extrusionOk="0" h="4" w="4">
                    <a:moveTo>
                      <a:pt x="2" y="1"/>
                    </a:moveTo>
                    <a:cubicBezTo>
                      <a:pt x="3" y="1"/>
                      <a:pt x="4" y="2"/>
                      <a:pt x="4" y="2"/>
                    </a:cubicBezTo>
                    <a:cubicBezTo>
                      <a:pt x="3" y="3"/>
                      <a:pt x="3" y="4"/>
                      <a:pt x="2" y="4"/>
                    </a:cubicBezTo>
                    <a:cubicBezTo>
                      <a:pt x="1" y="4"/>
                      <a:pt x="0" y="3"/>
                      <a:pt x="0" y="2"/>
                    </a:cubicBezTo>
                    <a:cubicBezTo>
                      <a:pt x="0" y="1"/>
                      <a:pt x="1" y="0"/>
                      <a:pt x="2" y="1"/>
                    </a:cubicBez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53" name="Google Shape;753;g29e6772ded9_0_794"/>
              <p:cNvSpPr/>
              <p:nvPr/>
            </p:nvSpPr>
            <p:spPr>
              <a:xfrm>
                <a:off x="9245600" y="1368425"/>
                <a:ext cx="15875" cy="11113"/>
              </a:xfrm>
              <a:custGeom>
                <a:rect b="b" l="l" r="r" t="t"/>
                <a:pathLst>
                  <a:path extrusionOk="0" h="3" w="4">
                    <a:moveTo>
                      <a:pt x="0" y="1"/>
                    </a:moveTo>
                    <a:cubicBezTo>
                      <a:pt x="1" y="0"/>
                      <a:pt x="1" y="0"/>
                      <a:pt x="2" y="0"/>
                    </a:cubicBezTo>
                    <a:cubicBezTo>
                      <a:pt x="3" y="0"/>
                      <a:pt x="4" y="1"/>
                      <a:pt x="4" y="2"/>
                    </a:cubicBezTo>
                    <a:cubicBezTo>
                      <a:pt x="3" y="3"/>
                      <a:pt x="3" y="3"/>
                      <a:pt x="2" y="3"/>
                    </a:cubicBezTo>
                    <a:cubicBezTo>
                      <a:pt x="1" y="3"/>
                      <a:pt x="0" y="2"/>
                      <a:pt x="0" y="1"/>
                    </a:cubicBez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54" name="Google Shape;754;g29e6772ded9_0_794"/>
              <p:cNvSpPr/>
              <p:nvPr/>
            </p:nvSpPr>
            <p:spPr>
              <a:xfrm>
                <a:off x="9272588" y="1349375"/>
                <a:ext cx="15875" cy="11113"/>
              </a:xfrm>
              <a:custGeom>
                <a:rect b="b" l="l" r="r" t="t"/>
                <a:pathLst>
                  <a:path extrusionOk="0" h="3" w="4">
                    <a:moveTo>
                      <a:pt x="2" y="3"/>
                    </a:moveTo>
                    <a:cubicBezTo>
                      <a:pt x="1" y="3"/>
                      <a:pt x="0" y="2"/>
                      <a:pt x="1" y="1"/>
                    </a:cubicBezTo>
                    <a:cubicBezTo>
                      <a:pt x="1" y="0"/>
                      <a:pt x="2" y="0"/>
                      <a:pt x="3" y="0"/>
                    </a:cubicBezTo>
                    <a:cubicBezTo>
                      <a:pt x="3" y="0"/>
                      <a:pt x="4" y="1"/>
                      <a:pt x="4" y="2"/>
                    </a:cubicBezTo>
                    <a:cubicBezTo>
                      <a:pt x="4" y="3"/>
                      <a:pt x="3" y="3"/>
                      <a:pt x="2" y="3"/>
                    </a:cubicBez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grpSp>
        <p:sp>
          <p:nvSpPr>
            <p:cNvPr id="755" name="Google Shape;755;g29e6772ded9_0_794"/>
            <p:cNvSpPr/>
            <p:nvPr/>
          </p:nvSpPr>
          <p:spPr>
            <a:xfrm>
              <a:off x="6349149" y="2404550"/>
              <a:ext cx="1802249" cy="1121875"/>
            </a:xfrm>
            <a:custGeom>
              <a:rect b="b" l="l" r="r" t="t"/>
              <a:pathLst>
                <a:path extrusionOk="0" h="385" w="619">
                  <a:moveTo>
                    <a:pt x="615" y="165"/>
                  </a:moveTo>
                  <a:cubicBezTo>
                    <a:pt x="610" y="152"/>
                    <a:pt x="600" y="137"/>
                    <a:pt x="585" y="135"/>
                  </a:cubicBezTo>
                  <a:cubicBezTo>
                    <a:pt x="571" y="132"/>
                    <a:pt x="558" y="143"/>
                    <a:pt x="550" y="154"/>
                  </a:cubicBezTo>
                  <a:cubicBezTo>
                    <a:pt x="546" y="160"/>
                    <a:pt x="541" y="165"/>
                    <a:pt x="536" y="168"/>
                  </a:cubicBezTo>
                  <a:cubicBezTo>
                    <a:pt x="521" y="177"/>
                    <a:pt x="502" y="166"/>
                    <a:pt x="502" y="149"/>
                  </a:cubicBezTo>
                  <a:cubicBezTo>
                    <a:pt x="502" y="0"/>
                    <a:pt x="502" y="0"/>
                    <a:pt x="502" y="0"/>
                  </a:cubicBezTo>
                  <a:cubicBezTo>
                    <a:pt x="341" y="0"/>
                    <a:pt x="341" y="0"/>
                    <a:pt x="341" y="0"/>
                  </a:cubicBezTo>
                  <a:cubicBezTo>
                    <a:pt x="332" y="6"/>
                    <a:pt x="328" y="19"/>
                    <a:pt x="334" y="30"/>
                  </a:cubicBezTo>
                  <a:cubicBezTo>
                    <a:pt x="337" y="35"/>
                    <a:pt x="342" y="40"/>
                    <a:pt x="348" y="44"/>
                  </a:cubicBezTo>
                  <a:cubicBezTo>
                    <a:pt x="359" y="52"/>
                    <a:pt x="370" y="65"/>
                    <a:pt x="368" y="79"/>
                  </a:cubicBezTo>
                  <a:cubicBezTo>
                    <a:pt x="365" y="94"/>
                    <a:pt x="351" y="104"/>
                    <a:pt x="337" y="109"/>
                  </a:cubicBezTo>
                  <a:cubicBezTo>
                    <a:pt x="329" y="112"/>
                    <a:pt x="319" y="113"/>
                    <a:pt x="310" y="113"/>
                  </a:cubicBezTo>
                  <a:cubicBezTo>
                    <a:pt x="300" y="113"/>
                    <a:pt x="290" y="112"/>
                    <a:pt x="282" y="109"/>
                  </a:cubicBezTo>
                  <a:cubicBezTo>
                    <a:pt x="269" y="104"/>
                    <a:pt x="254" y="94"/>
                    <a:pt x="252" y="79"/>
                  </a:cubicBezTo>
                  <a:cubicBezTo>
                    <a:pt x="249" y="65"/>
                    <a:pt x="260" y="52"/>
                    <a:pt x="272" y="44"/>
                  </a:cubicBezTo>
                  <a:cubicBezTo>
                    <a:pt x="277" y="40"/>
                    <a:pt x="282" y="35"/>
                    <a:pt x="285" y="30"/>
                  </a:cubicBezTo>
                  <a:cubicBezTo>
                    <a:pt x="292" y="19"/>
                    <a:pt x="288" y="6"/>
                    <a:pt x="279" y="0"/>
                  </a:cubicBezTo>
                  <a:cubicBezTo>
                    <a:pt x="117" y="0"/>
                    <a:pt x="117" y="0"/>
                    <a:pt x="117" y="0"/>
                  </a:cubicBezTo>
                  <a:cubicBezTo>
                    <a:pt x="117" y="149"/>
                    <a:pt x="117" y="149"/>
                    <a:pt x="117" y="149"/>
                  </a:cubicBezTo>
                  <a:cubicBezTo>
                    <a:pt x="117" y="166"/>
                    <a:pt x="98" y="177"/>
                    <a:pt x="84" y="168"/>
                  </a:cubicBezTo>
                  <a:cubicBezTo>
                    <a:pt x="79" y="165"/>
                    <a:pt x="74" y="160"/>
                    <a:pt x="69" y="154"/>
                  </a:cubicBezTo>
                  <a:cubicBezTo>
                    <a:pt x="62" y="143"/>
                    <a:pt x="49" y="132"/>
                    <a:pt x="35" y="135"/>
                  </a:cubicBezTo>
                  <a:cubicBezTo>
                    <a:pt x="20" y="137"/>
                    <a:pt x="9" y="152"/>
                    <a:pt x="5" y="165"/>
                  </a:cubicBezTo>
                  <a:cubicBezTo>
                    <a:pt x="2" y="173"/>
                    <a:pt x="0" y="183"/>
                    <a:pt x="0" y="193"/>
                  </a:cubicBezTo>
                  <a:cubicBezTo>
                    <a:pt x="0" y="202"/>
                    <a:pt x="2" y="212"/>
                    <a:pt x="5" y="220"/>
                  </a:cubicBezTo>
                  <a:cubicBezTo>
                    <a:pt x="9" y="234"/>
                    <a:pt x="20" y="248"/>
                    <a:pt x="35" y="251"/>
                  </a:cubicBezTo>
                  <a:cubicBezTo>
                    <a:pt x="49" y="253"/>
                    <a:pt x="62" y="242"/>
                    <a:pt x="69" y="231"/>
                  </a:cubicBezTo>
                  <a:cubicBezTo>
                    <a:pt x="74" y="225"/>
                    <a:pt x="79" y="220"/>
                    <a:pt x="84" y="217"/>
                  </a:cubicBezTo>
                  <a:cubicBezTo>
                    <a:pt x="98" y="208"/>
                    <a:pt x="117" y="219"/>
                    <a:pt x="117" y="236"/>
                  </a:cubicBezTo>
                  <a:cubicBezTo>
                    <a:pt x="117" y="385"/>
                    <a:pt x="117" y="385"/>
                    <a:pt x="117" y="385"/>
                  </a:cubicBezTo>
                  <a:cubicBezTo>
                    <a:pt x="269" y="385"/>
                    <a:pt x="269" y="385"/>
                    <a:pt x="269" y="385"/>
                  </a:cubicBezTo>
                  <a:cubicBezTo>
                    <a:pt x="284" y="384"/>
                    <a:pt x="294" y="366"/>
                    <a:pt x="285" y="352"/>
                  </a:cubicBezTo>
                  <a:cubicBezTo>
                    <a:pt x="282" y="347"/>
                    <a:pt x="277" y="342"/>
                    <a:pt x="272" y="338"/>
                  </a:cubicBezTo>
                  <a:cubicBezTo>
                    <a:pt x="260" y="330"/>
                    <a:pt x="249" y="317"/>
                    <a:pt x="252" y="303"/>
                  </a:cubicBezTo>
                  <a:cubicBezTo>
                    <a:pt x="254" y="288"/>
                    <a:pt x="269" y="278"/>
                    <a:pt x="282" y="273"/>
                  </a:cubicBezTo>
                  <a:cubicBezTo>
                    <a:pt x="290" y="270"/>
                    <a:pt x="300" y="268"/>
                    <a:pt x="310" y="268"/>
                  </a:cubicBezTo>
                  <a:cubicBezTo>
                    <a:pt x="319" y="268"/>
                    <a:pt x="329" y="270"/>
                    <a:pt x="337" y="273"/>
                  </a:cubicBezTo>
                  <a:cubicBezTo>
                    <a:pt x="351" y="278"/>
                    <a:pt x="365" y="288"/>
                    <a:pt x="368" y="303"/>
                  </a:cubicBezTo>
                  <a:cubicBezTo>
                    <a:pt x="370" y="317"/>
                    <a:pt x="359" y="330"/>
                    <a:pt x="348" y="338"/>
                  </a:cubicBezTo>
                  <a:cubicBezTo>
                    <a:pt x="342" y="342"/>
                    <a:pt x="337" y="347"/>
                    <a:pt x="334" y="352"/>
                  </a:cubicBezTo>
                  <a:cubicBezTo>
                    <a:pt x="326" y="366"/>
                    <a:pt x="335" y="384"/>
                    <a:pt x="351" y="385"/>
                  </a:cubicBezTo>
                  <a:cubicBezTo>
                    <a:pt x="502" y="385"/>
                    <a:pt x="502" y="385"/>
                    <a:pt x="502" y="385"/>
                  </a:cubicBezTo>
                  <a:cubicBezTo>
                    <a:pt x="502" y="236"/>
                    <a:pt x="502" y="236"/>
                    <a:pt x="502" y="236"/>
                  </a:cubicBezTo>
                  <a:cubicBezTo>
                    <a:pt x="502" y="219"/>
                    <a:pt x="521" y="208"/>
                    <a:pt x="536" y="217"/>
                  </a:cubicBezTo>
                  <a:cubicBezTo>
                    <a:pt x="541" y="220"/>
                    <a:pt x="546" y="225"/>
                    <a:pt x="550" y="231"/>
                  </a:cubicBezTo>
                  <a:cubicBezTo>
                    <a:pt x="558" y="242"/>
                    <a:pt x="571" y="253"/>
                    <a:pt x="585" y="251"/>
                  </a:cubicBezTo>
                  <a:cubicBezTo>
                    <a:pt x="600" y="248"/>
                    <a:pt x="610" y="234"/>
                    <a:pt x="615" y="220"/>
                  </a:cubicBezTo>
                  <a:cubicBezTo>
                    <a:pt x="618" y="212"/>
                    <a:pt x="619" y="202"/>
                    <a:pt x="619" y="193"/>
                  </a:cubicBezTo>
                  <a:cubicBezTo>
                    <a:pt x="619" y="183"/>
                    <a:pt x="618" y="173"/>
                    <a:pt x="615" y="165"/>
                  </a:cubicBezTo>
                  <a:close/>
                </a:path>
              </a:pathLst>
            </a:custGeom>
            <a:solidFill>
              <a:srgbClr val="00578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56" name="Google Shape;756;g29e6772ded9_0_794"/>
            <p:cNvSpPr/>
            <p:nvPr/>
          </p:nvSpPr>
          <p:spPr>
            <a:xfrm>
              <a:off x="7020625" y="2701175"/>
              <a:ext cx="459300" cy="5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E</a:t>
              </a:r>
              <a:endParaRPr b="0" i="0" sz="2400" u="none" cap="none" strike="noStrike">
                <a:solidFill>
                  <a:srgbClr val="FFFFFF"/>
                </a:solidFill>
                <a:latin typeface="Arial"/>
                <a:ea typeface="Arial"/>
                <a:cs typeface="Arial"/>
                <a:sym typeface="Arial"/>
              </a:endParaRPr>
            </a:p>
          </p:txBody>
        </p:sp>
        <p:sp>
          <p:nvSpPr>
            <p:cNvPr id="757" name="Google Shape;757;g29e6772ded9_0_794"/>
            <p:cNvSpPr/>
            <p:nvPr/>
          </p:nvSpPr>
          <p:spPr>
            <a:xfrm>
              <a:off x="7471173" y="3526425"/>
              <a:ext cx="1802249" cy="1121875"/>
            </a:xfrm>
            <a:custGeom>
              <a:rect b="b" l="l" r="r" t="t"/>
              <a:pathLst>
                <a:path extrusionOk="0" h="385" w="619">
                  <a:moveTo>
                    <a:pt x="615" y="165"/>
                  </a:moveTo>
                  <a:cubicBezTo>
                    <a:pt x="610" y="152"/>
                    <a:pt x="600" y="137"/>
                    <a:pt x="585" y="135"/>
                  </a:cubicBezTo>
                  <a:cubicBezTo>
                    <a:pt x="571" y="132"/>
                    <a:pt x="558" y="143"/>
                    <a:pt x="550" y="154"/>
                  </a:cubicBezTo>
                  <a:cubicBezTo>
                    <a:pt x="546" y="160"/>
                    <a:pt x="541" y="165"/>
                    <a:pt x="536" y="168"/>
                  </a:cubicBezTo>
                  <a:cubicBezTo>
                    <a:pt x="521" y="177"/>
                    <a:pt x="502" y="166"/>
                    <a:pt x="502" y="149"/>
                  </a:cubicBezTo>
                  <a:cubicBezTo>
                    <a:pt x="502" y="0"/>
                    <a:pt x="502" y="0"/>
                    <a:pt x="502" y="0"/>
                  </a:cubicBezTo>
                  <a:cubicBezTo>
                    <a:pt x="341" y="0"/>
                    <a:pt x="341" y="0"/>
                    <a:pt x="341" y="0"/>
                  </a:cubicBezTo>
                  <a:cubicBezTo>
                    <a:pt x="332" y="6"/>
                    <a:pt x="328" y="19"/>
                    <a:pt x="334" y="30"/>
                  </a:cubicBezTo>
                  <a:cubicBezTo>
                    <a:pt x="337" y="35"/>
                    <a:pt x="342" y="40"/>
                    <a:pt x="348" y="44"/>
                  </a:cubicBezTo>
                  <a:cubicBezTo>
                    <a:pt x="359" y="52"/>
                    <a:pt x="370" y="65"/>
                    <a:pt x="368" y="79"/>
                  </a:cubicBezTo>
                  <a:cubicBezTo>
                    <a:pt x="365" y="94"/>
                    <a:pt x="351" y="104"/>
                    <a:pt x="337" y="109"/>
                  </a:cubicBezTo>
                  <a:cubicBezTo>
                    <a:pt x="329" y="112"/>
                    <a:pt x="319" y="113"/>
                    <a:pt x="310" y="113"/>
                  </a:cubicBezTo>
                  <a:cubicBezTo>
                    <a:pt x="300" y="113"/>
                    <a:pt x="290" y="112"/>
                    <a:pt x="282" y="109"/>
                  </a:cubicBezTo>
                  <a:cubicBezTo>
                    <a:pt x="269" y="104"/>
                    <a:pt x="254" y="94"/>
                    <a:pt x="252" y="79"/>
                  </a:cubicBezTo>
                  <a:cubicBezTo>
                    <a:pt x="249" y="65"/>
                    <a:pt x="260" y="52"/>
                    <a:pt x="272" y="44"/>
                  </a:cubicBezTo>
                  <a:cubicBezTo>
                    <a:pt x="277" y="40"/>
                    <a:pt x="282" y="35"/>
                    <a:pt x="285" y="30"/>
                  </a:cubicBezTo>
                  <a:cubicBezTo>
                    <a:pt x="292" y="19"/>
                    <a:pt x="288" y="6"/>
                    <a:pt x="279" y="0"/>
                  </a:cubicBezTo>
                  <a:cubicBezTo>
                    <a:pt x="117" y="0"/>
                    <a:pt x="117" y="0"/>
                    <a:pt x="117" y="0"/>
                  </a:cubicBezTo>
                  <a:cubicBezTo>
                    <a:pt x="117" y="149"/>
                    <a:pt x="117" y="149"/>
                    <a:pt x="117" y="149"/>
                  </a:cubicBezTo>
                  <a:cubicBezTo>
                    <a:pt x="117" y="166"/>
                    <a:pt x="98" y="177"/>
                    <a:pt x="84" y="168"/>
                  </a:cubicBezTo>
                  <a:cubicBezTo>
                    <a:pt x="79" y="165"/>
                    <a:pt x="74" y="160"/>
                    <a:pt x="69" y="154"/>
                  </a:cubicBezTo>
                  <a:cubicBezTo>
                    <a:pt x="62" y="143"/>
                    <a:pt x="49" y="132"/>
                    <a:pt x="35" y="135"/>
                  </a:cubicBezTo>
                  <a:cubicBezTo>
                    <a:pt x="20" y="137"/>
                    <a:pt x="9" y="152"/>
                    <a:pt x="5" y="165"/>
                  </a:cubicBezTo>
                  <a:cubicBezTo>
                    <a:pt x="2" y="173"/>
                    <a:pt x="0" y="183"/>
                    <a:pt x="0" y="193"/>
                  </a:cubicBezTo>
                  <a:cubicBezTo>
                    <a:pt x="0" y="202"/>
                    <a:pt x="2" y="212"/>
                    <a:pt x="5" y="220"/>
                  </a:cubicBezTo>
                  <a:cubicBezTo>
                    <a:pt x="9" y="234"/>
                    <a:pt x="20" y="248"/>
                    <a:pt x="35" y="251"/>
                  </a:cubicBezTo>
                  <a:cubicBezTo>
                    <a:pt x="49" y="253"/>
                    <a:pt x="62" y="242"/>
                    <a:pt x="69" y="231"/>
                  </a:cubicBezTo>
                  <a:cubicBezTo>
                    <a:pt x="74" y="225"/>
                    <a:pt x="79" y="220"/>
                    <a:pt x="84" y="217"/>
                  </a:cubicBezTo>
                  <a:cubicBezTo>
                    <a:pt x="98" y="208"/>
                    <a:pt x="117" y="219"/>
                    <a:pt x="117" y="236"/>
                  </a:cubicBezTo>
                  <a:cubicBezTo>
                    <a:pt x="117" y="385"/>
                    <a:pt x="117" y="385"/>
                    <a:pt x="117" y="385"/>
                  </a:cubicBezTo>
                  <a:cubicBezTo>
                    <a:pt x="269" y="385"/>
                    <a:pt x="269" y="385"/>
                    <a:pt x="269" y="385"/>
                  </a:cubicBezTo>
                  <a:cubicBezTo>
                    <a:pt x="284" y="384"/>
                    <a:pt x="294" y="366"/>
                    <a:pt x="285" y="352"/>
                  </a:cubicBezTo>
                  <a:cubicBezTo>
                    <a:pt x="282" y="347"/>
                    <a:pt x="277" y="342"/>
                    <a:pt x="272" y="338"/>
                  </a:cubicBezTo>
                  <a:cubicBezTo>
                    <a:pt x="260" y="330"/>
                    <a:pt x="249" y="317"/>
                    <a:pt x="252" y="303"/>
                  </a:cubicBezTo>
                  <a:cubicBezTo>
                    <a:pt x="254" y="288"/>
                    <a:pt x="269" y="278"/>
                    <a:pt x="282" y="273"/>
                  </a:cubicBezTo>
                  <a:cubicBezTo>
                    <a:pt x="290" y="270"/>
                    <a:pt x="300" y="268"/>
                    <a:pt x="310" y="268"/>
                  </a:cubicBezTo>
                  <a:cubicBezTo>
                    <a:pt x="319" y="268"/>
                    <a:pt x="329" y="270"/>
                    <a:pt x="337" y="273"/>
                  </a:cubicBezTo>
                  <a:cubicBezTo>
                    <a:pt x="351" y="278"/>
                    <a:pt x="365" y="288"/>
                    <a:pt x="368" y="303"/>
                  </a:cubicBezTo>
                  <a:cubicBezTo>
                    <a:pt x="370" y="317"/>
                    <a:pt x="359" y="330"/>
                    <a:pt x="348" y="338"/>
                  </a:cubicBezTo>
                  <a:cubicBezTo>
                    <a:pt x="342" y="342"/>
                    <a:pt x="337" y="347"/>
                    <a:pt x="334" y="352"/>
                  </a:cubicBezTo>
                  <a:cubicBezTo>
                    <a:pt x="326" y="366"/>
                    <a:pt x="335" y="384"/>
                    <a:pt x="351" y="385"/>
                  </a:cubicBezTo>
                  <a:cubicBezTo>
                    <a:pt x="502" y="385"/>
                    <a:pt x="502" y="385"/>
                    <a:pt x="502" y="385"/>
                  </a:cubicBezTo>
                  <a:cubicBezTo>
                    <a:pt x="502" y="236"/>
                    <a:pt x="502" y="236"/>
                    <a:pt x="502" y="236"/>
                  </a:cubicBezTo>
                  <a:cubicBezTo>
                    <a:pt x="502" y="219"/>
                    <a:pt x="521" y="208"/>
                    <a:pt x="536" y="217"/>
                  </a:cubicBezTo>
                  <a:cubicBezTo>
                    <a:pt x="541" y="220"/>
                    <a:pt x="546" y="225"/>
                    <a:pt x="550" y="231"/>
                  </a:cubicBezTo>
                  <a:cubicBezTo>
                    <a:pt x="558" y="242"/>
                    <a:pt x="571" y="253"/>
                    <a:pt x="585" y="251"/>
                  </a:cubicBezTo>
                  <a:cubicBezTo>
                    <a:pt x="600" y="248"/>
                    <a:pt x="610" y="234"/>
                    <a:pt x="615" y="220"/>
                  </a:cubicBezTo>
                  <a:cubicBezTo>
                    <a:pt x="618" y="212"/>
                    <a:pt x="619" y="202"/>
                    <a:pt x="619" y="193"/>
                  </a:cubicBezTo>
                  <a:cubicBezTo>
                    <a:pt x="619" y="183"/>
                    <a:pt x="618" y="173"/>
                    <a:pt x="615" y="165"/>
                  </a:cubicBezTo>
                  <a:close/>
                </a:path>
              </a:pathLst>
            </a:custGeom>
            <a:solidFill>
              <a:srgbClr val="00578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58" name="Google Shape;758;g29e6772ded9_0_794"/>
            <p:cNvSpPr/>
            <p:nvPr/>
          </p:nvSpPr>
          <p:spPr>
            <a:xfrm>
              <a:off x="8142649" y="3838663"/>
              <a:ext cx="459300" cy="5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A</a:t>
              </a:r>
              <a:endParaRPr b="0" i="0" sz="2400" u="none" cap="none" strike="noStrike">
                <a:solidFill>
                  <a:srgbClr val="FFFFFF"/>
                </a:solidFill>
                <a:latin typeface="Arial"/>
                <a:ea typeface="Arial"/>
                <a:cs typeface="Arial"/>
                <a:sym typeface="Arial"/>
              </a:endParaRPr>
            </a:p>
          </p:txBody>
        </p:sp>
        <p:grpSp>
          <p:nvGrpSpPr>
            <p:cNvPr id="759" name="Google Shape;759;g29e6772ded9_0_794"/>
            <p:cNvGrpSpPr/>
            <p:nvPr/>
          </p:nvGrpSpPr>
          <p:grpSpPr>
            <a:xfrm>
              <a:off x="8937658" y="3181824"/>
              <a:ext cx="1124194" cy="1809174"/>
              <a:chOff x="4405313" y="3475038"/>
              <a:chExt cx="1466850" cy="2360614"/>
            </a:xfrm>
          </p:grpSpPr>
          <p:sp>
            <p:nvSpPr>
              <p:cNvPr id="760" name="Google Shape;760;g29e6772ded9_0_794"/>
              <p:cNvSpPr/>
              <p:nvPr/>
            </p:nvSpPr>
            <p:spPr>
              <a:xfrm>
                <a:off x="4405313" y="3475038"/>
                <a:ext cx="1466850" cy="2360614"/>
              </a:xfrm>
              <a:custGeom>
                <a:rect b="b" l="l" r="r" t="t"/>
                <a:pathLst>
                  <a:path extrusionOk="0" h="619" w="385">
                    <a:moveTo>
                      <a:pt x="236" y="502"/>
                    </a:moveTo>
                    <a:cubicBezTo>
                      <a:pt x="385" y="502"/>
                      <a:pt x="385" y="502"/>
                      <a:pt x="385" y="502"/>
                    </a:cubicBezTo>
                    <a:cubicBezTo>
                      <a:pt x="385" y="348"/>
                      <a:pt x="385" y="348"/>
                      <a:pt x="385" y="348"/>
                    </a:cubicBezTo>
                    <a:cubicBezTo>
                      <a:pt x="383" y="334"/>
                      <a:pt x="366" y="325"/>
                      <a:pt x="353" y="334"/>
                    </a:cubicBezTo>
                    <a:cubicBezTo>
                      <a:pt x="347" y="337"/>
                      <a:pt x="342" y="342"/>
                      <a:pt x="338" y="347"/>
                    </a:cubicBezTo>
                    <a:cubicBezTo>
                      <a:pt x="330" y="358"/>
                      <a:pt x="317" y="370"/>
                      <a:pt x="303" y="367"/>
                    </a:cubicBezTo>
                    <a:cubicBezTo>
                      <a:pt x="288" y="365"/>
                      <a:pt x="278" y="350"/>
                      <a:pt x="273" y="337"/>
                    </a:cubicBezTo>
                    <a:cubicBezTo>
                      <a:pt x="270" y="328"/>
                      <a:pt x="269" y="319"/>
                      <a:pt x="269" y="309"/>
                    </a:cubicBezTo>
                    <a:cubicBezTo>
                      <a:pt x="269" y="299"/>
                      <a:pt x="270" y="290"/>
                      <a:pt x="273" y="282"/>
                    </a:cubicBezTo>
                    <a:cubicBezTo>
                      <a:pt x="278" y="268"/>
                      <a:pt x="288" y="254"/>
                      <a:pt x="303" y="251"/>
                    </a:cubicBezTo>
                    <a:cubicBezTo>
                      <a:pt x="317" y="249"/>
                      <a:pt x="330" y="260"/>
                      <a:pt x="338" y="271"/>
                    </a:cubicBezTo>
                    <a:cubicBezTo>
                      <a:pt x="342" y="277"/>
                      <a:pt x="347" y="281"/>
                      <a:pt x="353" y="285"/>
                    </a:cubicBezTo>
                    <a:cubicBezTo>
                      <a:pt x="366" y="293"/>
                      <a:pt x="383" y="285"/>
                      <a:pt x="385" y="270"/>
                    </a:cubicBezTo>
                    <a:cubicBezTo>
                      <a:pt x="385" y="117"/>
                      <a:pt x="385" y="117"/>
                      <a:pt x="385" y="117"/>
                    </a:cubicBezTo>
                    <a:cubicBezTo>
                      <a:pt x="236" y="117"/>
                      <a:pt x="236" y="117"/>
                      <a:pt x="236" y="117"/>
                    </a:cubicBezTo>
                    <a:cubicBezTo>
                      <a:pt x="219" y="117"/>
                      <a:pt x="208" y="98"/>
                      <a:pt x="217" y="83"/>
                    </a:cubicBezTo>
                    <a:cubicBezTo>
                      <a:pt x="220" y="78"/>
                      <a:pt x="225" y="73"/>
                      <a:pt x="231" y="69"/>
                    </a:cubicBezTo>
                    <a:cubicBezTo>
                      <a:pt x="242" y="61"/>
                      <a:pt x="253" y="48"/>
                      <a:pt x="251" y="34"/>
                    </a:cubicBezTo>
                    <a:cubicBezTo>
                      <a:pt x="248" y="19"/>
                      <a:pt x="234" y="9"/>
                      <a:pt x="220" y="4"/>
                    </a:cubicBezTo>
                    <a:cubicBezTo>
                      <a:pt x="212" y="1"/>
                      <a:pt x="202" y="0"/>
                      <a:pt x="193" y="0"/>
                    </a:cubicBezTo>
                    <a:cubicBezTo>
                      <a:pt x="183" y="0"/>
                      <a:pt x="173" y="1"/>
                      <a:pt x="165" y="4"/>
                    </a:cubicBezTo>
                    <a:cubicBezTo>
                      <a:pt x="152" y="9"/>
                      <a:pt x="137" y="19"/>
                      <a:pt x="135" y="34"/>
                    </a:cubicBezTo>
                    <a:cubicBezTo>
                      <a:pt x="132" y="48"/>
                      <a:pt x="143" y="61"/>
                      <a:pt x="155" y="69"/>
                    </a:cubicBezTo>
                    <a:cubicBezTo>
                      <a:pt x="160" y="73"/>
                      <a:pt x="165" y="78"/>
                      <a:pt x="168" y="83"/>
                    </a:cubicBezTo>
                    <a:cubicBezTo>
                      <a:pt x="177" y="98"/>
                      <a:pt x="167" y="117"/>
                      <a:pt x="149" y="117"/>
                    </a:cubicBezTo>
                    <a:cubicBezTo>
                      <a:pt x="0" y="117"/>
                      <a:pt x="0" y="117"/>
                      <a:pt x="0" y="117"/>
                    </a:cubicBezTo>
                    <a:cubicBezTo>
                      <a:pt x="0" y="272"/>
                      <a:pt x="0" y="272"/>
                      <a:pt x="0" y="272"/>
                    </a:cubicBezTo>
                    <a:cubicBezTo>
                      <a:pt x="4" y="285"/>
                      <a:pt x="20" y="293"/>
                      <a:pt x="33" y="285"/>
                    </a:cubicBezTo>
                    <a:cubicBezTo>
                      <a:pt x="38" y="281"/>
                      <a:pt x="43" y="277"/>
                      <a:pt x="47" y="271"/>
                    </a:cubicBezTo>
                    <a:cubicBezTo>
                      <a:pt x="55" y="260"/>
                      <a:pt x="68" y="249"/>
                      <a:pt x="82" y="251"/>
                    </a:cubicBezTo>
                    <a:cubicBezTo>
                      <a:pt x="97" y="254"/>
                      <a:pt x="107" y="268"/>
                      <a:pt x="112" y="282"/>
                    </a:cubicBezTo>
                    <a:cubicBezTo>
                      <a:pt x="115" y="290"/>
                      <a:pt x="116" y="299"/>
                      <a:pt x="116" y="309"/>
                    </a:cubicBezTo>
                    <a:cubicBezTo>
                      <a:pt x="116" y="319"/>
                      <a:pt x="115" y="328"/>
                      <a:pt x="112" y="337"/>
                    </a:cubicBezTo>
                    <a:cubicBezTo>
                      <a:pt x="107" y="350"/>
                      <a:pt x="97" y="365"/>
                      <a:pt x="82" y="367"/>
                    </a:cubicBezTo>
                    <a:cubicBezTo>
                      <a:pt x="68" y="370"/>
                      <a:pt x="55" y="358"/>
                      <a:pt x="47" y="347"/>
                    </a:cubicBezTo>
                    <a:cubicBezTo>
                      <a:pt x="43" y="342"/>
                      <a:pt x="38" y="337"/>
                      <a:pt x="33" y="334"/>
                    </a:cubicBezTo>
                    <a:cubicBezTo>
                      <a:pt x="20" y="326"/>
                      <a:pt x="4" y="333"/>
                      <a:pt x="0" y="346"/>
                    </a:cubicBezTo>
                    <a:cubicBezTo>
                      <a:pt x="0" y="502"/>
                      <a:pt x="0" y="502"/>
                      <a:pt x="0" y="502"/>
                    </a:cubicBezTo>
                    <a:cubicBezTo>
                      <a:pt x="149" y="502"/>
                      <a:pt x="149" y="502"/>
                      <a:pt x="149" y="502"/>
                    </a:cubicBezTo>
                    <a:cubicBezTo>
                      <a:pt x="167" y="502"/>
                      <a:pt x="177" y="520"/>
                      <a:pt x="168" y="535"/>
                    </a:cubicBezTo>
                    <a:cubicBezTo>
                      <a:pt x="165" y="540"/>
                      <a:pt x="160" y="545"/>
                      <a:pt x="155" y="549"/>
                    </a:cubicBezTo>
                    <a:cubicBezTo>
                      <a:pt x="143" y="557"/>
                      <a:pt x="132" y="570"/>
                      <a:pt x="135" y="584"/>
                    </a:cubicBezTo>
                    <a:cubicBezTo>
                      <a:pt x="137" y="599"/>
                      <a:pt x="152" y="609"/>
                      <a:pt x="165" y="614"/>
                    </a:cubicBezTo>
                    <a:cubicBezTo>
                      <a:pt x="173" y="617"/>
                      <a:pt x="183" y="619"/>
                      <a:pt x="193" y="619"/>
                    </a:cubicBezTo>
                    <a:cubicBezTo>
                      <a:pt x="202" y="619"/>
                      <a:pt x="212" y="617"/>
                      <a:pt x="220" y="614"/>
                    </a:cubicBezTo>
                    <a:cubicBezTo>
                      <a:pt x="234" y="609"/>
                      <a:pt x="248" y="599"/>
                      <a:pt x="251" y="584"/>
                    </a:cubicBezTo>
                    <a:cubicBezTo>
                      <a:pt x="253" y="570"/>
                      <a:pt x="242" y="557"/>
                      <a:pt x="231" y="549"/>
                    </a:cubicBezTo>
                    <a:cubicBezTo>
                      <a:pt x="225" y="545"/>
                      <a:pt x="220" y="540"/>
                      <a:pt x="217" y="535"/>
                    </a:cubicBezTo>
                    <a:cubicBezTo>
                      <a:pt x="208" y="520"/>
                      <a:pt x="219" y="502"/>
                      <a:pt x="236" y="502"/>
                    </a:cubicBezTo>
                    <a:close/>
                  </a:path>
                </a:pathLst>
              </a:custGeom>
              <a:solidFill>
                <a:srgbClr val="03A9F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61" name="Google Shape;761;g29e6772ded9_0_794"/>
              <p:cNvSpPr/>
              <p:nvPr/>
            </p:nvSpPr>
            <p:spPr>
              <a:xfrm>
                <a:off x="4983217" y="4422553"/>
                <a:ext cx="325500" cy="57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S</a:t>
                </a:r>
                <a:endParaRPr b="0" i="0" sz="2400" u="none" cap="none" strike="noStrike">
                  <a:solidFill>
                    <a:srgbClr val="FFFFFF"/>
                  </a:solidFill>
                  <a:latin typeface="Arial"/>
                  <a:ea typeface="Arial"/>
                  <a:cs typeface="Arial"/>
                  <a:sym typeface="Arial"/>
                </a:endParaRPr>
              </a:p>
            </p:txBody>
          </p:sp>
        </p:grpSp>
        <p:sp>
          <p:nvSpPr>
            <p:cNvPr id="762" name="Google Shape;762;g29e6772ded9_0_794"/>
            <p:cNvSpPr/>
            <p:nvPr/>
          </p:nvSpPr>
          <p:spPr>
            <a:xfrm>
              <a:off x="9719901" y="3530425"/>
              <a:ext cx="1456748" cy="1121875"/>
            </a:xfrm>
            <a:custGeom>
              <a:rect b="b" l="l" r="r" t="t"/>
              <a:pathLst>
                <a:path extrusionOk="0" h="386" w="502">
                  <a:moveTo>
                    <a:pt x="502" y="0"/>
                  </a:moveTo>
                  <a:cubicBezTo>
                    <a:pt x="349" y="0"/>
                    <a:pt x="349" y="0"/>
                    <a:pt x="349" y="0"/>
                  </a:cubicBezTo>
                  <a:cubicBezTo>
                    <a:pt x="334" y="3"/>
                    <a:pt x="326" y="20"/>
                    <a:pt x="334" y="33"/>
                  </a:cubicBezTo>
                  <a:cubicBezTo>
                    <a:pt x="337" y="39"/>
                    <a:pt x="342" y="43"/>
                    <a:pt x="348" y="48"/>
                  </a:cubicBezTo>
                  <a:cubicBezTo>
                    <a:pt x="359" y="55"/>
                    <a:pt x="370" y="68"/>
                    <a:pt x="368" y="82"/>
                  </a:cubicBezTo>
                  <a:cubicBezTo>
                    <a:pt x="365" y="98"/>
                    <a:pt x="351" y="108"/>
                    <a:pt x="337" y="112"/>
                  </a:cubicBezTo>
                  <a:cubicBezTo>
                    <a:pt x="329" y="115"/>
                    <a:pt x="319" y="117"/>
                    <a:pt x="310" y="117"/>
                  </a:cubicBezTo>
                  <a:cubicBezTo>
                    <a:pt x="300" y="117"/>
                    <a:pt x="290" y="115"/>
                    <a:pt x="282" y="112"/>
                  </a:cubicBezTo>
                  <a:cubicBezTo>
                    <a:pt x="269" y="108"/>
                    <a:pt x="254" y="98"/>
                    <a:pt x="252" y="82"/>
                  </a:cubicBezTo>
                  <a:cubicBezTo>
                    <a:pt x="249" y="68"/>
                    <a:pt x="260" y="55"/>
                    <a:pt x="271" y="48"/>
                  </a:cubicBezTo>
                  <a:cubicBezTo>
                    <a:pt x="277" y="43"/>
                    <a:pt x="282" y="39"/>
                    <a:pt x="285" y="33"/>
                  </a:cubicBezTo>
                  <a:cubicBezTo>
                    <a:pt x="293" y="20"/>
                    <a:pt x="285" y="3"/>
                    <a:pt x="271" y="0"/>
                  </a:cubicBezTo>
                  <a:cubicBezTo>
                    <a:pt x="117" y="0"/>
                    <a:pt x="117" y="0"/>
                    <a:pt x="117" y="0"/>
                  </a:cubicBezTo>
                  <a:cubicBezTo>
                    <a:pt x="117" y="150"/>
                    <a:pt x="117" y="150"/>
                    <a:pt x="117" y="150"/>
                  </a:cubicBezTo>
                  <a:cubicBezTo>
                    <a:pt x="117" y="167"/>
                    <a:pt x="98" y="178"/>
                    <a:pt x="84" y="169"/>
                  </a:cubicBezTo>
                  <a:cubicBezTo>
                    <a:pt x="79" y="165"/>
                    <a:pt x="74" y="161"/>
                    <a:pt x="69" y="155"/>
                  </a:cubicBezTo>
                  <a:cubicBezTo>
                    <a:pt x="62" y="144"/>
                    <a:pt x="49" y="132"/>
                    <a:pt x="35" y="135"/>
                  </a:cubicBezTo>
                  <a:cubicBezTo>
                    <a:pt x="19" y="137"/>
                    <a:pt x="9" y="152"/>
                    <a:pt x="5" y="165"/>
                  </a:cubicBezTo>
                  <a:cubicBezTo>
                    <a:pt x="2" y="174"/>
                    <a:pt x="0" y="183"/>
                    <a:pt x="0" y="193"/>
                  </a:cubicBezTo>
                  <a:cubicBezTo>
                    <a:pt x="0" y="203"/>
                    <a:pt x="2" y="212"/>
                    <a:pt x="5" y="220"/>
                  </a:cubicBezTo>
                  <a:cubicBezTo>
                    <a:pt x="9" y="234"/>
                    <a:pt x="19" y="249"/>
                    <a:pt x="35" y="251"/>
                  </a:cubicBezTo>
                  <a:cubicBezTo>
                    <a:pt x="49" y="253"/>
                    <a:pt x="62" y="242"/>
                    <a:pt x="69" y="231"/>
                  </a:cubicBezTo>
                  <a:cubicBezTo>
                    <a:pt x="74" y="225"/>
                    <a:pt x="79" y="221"/>
                    <a:pt x="84" y="217"/>
                  </a:cubicBezTo>
                  <a:cubicBezTo>
                    <a:pt x="98" y="208"/>
                    <a:pt x="117" y="219"/>
                    <a:pt x="117" y="236"/>
                  </a:cubicBezTo>
                  <a:cubicBezTo>
                    <a:pt x="117" y="386"/>
                    <a:pt x="117" y="386"/>
                    <a:pt x="117" y="386"/>
                  </a:cubicBezTo>
                  <a:cubicBezTo>
                    <a:pt x="269" y="386"/>
                    <a:pt x="269" y="386"/>
                    <a:pt x="269" y="386"/>
                  </a:cubicBezTo>
                  <a:cubicBezTo>
                    <a:pt x="284" y="384"/>
                    <a:pt x="294" y="366"/>
                    <a:pt x="285" y="352"/>
                  </a:cubicBezTo>
                  <a:cubicBezTo>
                    <a:pt x="282" y="347"/>
                    <a:pt x="277" y="342"/>
                    <a:pt x="271" y="338"/>
                  </a:cubicBezTo>
                  <a:cubicBezTo>
                    <a:pt x="260" y="330"/>
                    <a:pt x="249" y="317"/>
                    <a:pt x="252" y="303"/>
                  </a:cubicBezTo>
                  <a:cubicBezTo>
                    <a:pt x="254" y="288"/>
                    <a:pt x="269" y="278"/>
                    <a:pt x="282" y="273"/>
                  </a:cubicBezTo>
                  <a:cubicBezTo>
                    <a:pt x="290" y="270"/>
                    <a:pt x="300" y="269"/>
                    <a:pt x="310" y="269"/>
                  </a:cubicBezTo>
                  <a:cubicBezTo>
                    <a:pt x="319" y="269"/>
                    <a:pt x="329" y="270"/>
                    <a:pt x="337" y="273"/>
                  </a:cubicBezTo>
                  <a:cubicBezTo>
                    <a:pt x="351" y="278"/>
                    <a:pt x="365" y="288"/>
                    <a:pt x="368" y="303"/>
                  </a:cubicBezTo>
                  <a:cubicBezTo>
                    <a:pt x="370" y="317"/>
                    <a:pt x="359" y="330"/>
                    <a:pt x="348" y="338"/>
                  </a:cubicBezTo>
                  <a:cubicBezTo>
                    <a:pt x="342" y="342"/>
                    <a:pt x="337" y="347"/>
                    <a:pt x="334" y="352"/>
                  </a:cubicBezTo>
                  <a:cubicBezTo>
                    <a:pt x="326" y="366"/>
                    <a:pt x="335" y="384"/>
                    <a:pt x="351" y="386"/>
                  </a:cubicBezTo>
                  <a:cubicBezTo>
                    <a:pt x="502" y="386"/>
                    <a:pt x="502" y="386"/>
                    <a:pt x="502" y="386"/>
                  </a:cubicBezTo>
                  <a:lnTo>
                    <a:pt x="502" y="0"/>
                  </a:lnTo>
                  <a:close/>
                </a:path>
              </a:pathLst>
            </a:custGeom>
            <a:solidFill>
              <a:srgbClr val="005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63" name="Google Shape;763;g29e6772ded9_0_794"/>
            <p:cNvSpPr/>
            <p:nvPr/>
          </p:nvSpPr>
          <p:spPr>
            <a:xfrm>
              <a:off x="10397549" y="3838663"/>
              <a:ext cx="459300" cy="528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E</a:t>
              </a:r>
              <a:endParaRPr b="0" i="0" sz="2400" u="none" cap="none" strike="noStrike">
                <a:solidFill>
                  <a:srgbClr val="FFFFFF"/>
                </a:solidFill>
                <a:latin typeface="Arial"/>
                <a:ea typeface="Arial"/>
                <a:cs typeface="Arial"/>
                <a:sym typeface="Arial"/>
              </a:endParaRPr>
            </a:p>
          </p:txBody>
        </p:sp>
      </p:grpSp>
      <p:sp>
        <p:nvSpPr>
          <p:cNvPr id="764" name="Google Shape;764;g29e6772ded9_0_794"/>
          <p:cNvSpPr/>
          <p:nvPr/>
        </p:nvSpPr>
        <p:spPr>
          <a:xfrm>
            <a:off x="9274048" y="3488775"/>
            <a:ext cx="1802249" cy="1121875"/>
          </a:xfrm>
          <a:custGeom>
            <a:rect b="b" l="l" r="r" t="t"/>
            <a:pathLst>
              <a:path extrusionOk="0" h="385" w="619">
                <a:moveTo>
                  <a:pt x="615" y="165"/>
                </a:moveTo>
                <a:cubicBezTo>
                  <a:pt x="610" y="152"/>
                  <a:pt x="600" y="137"/>
                  <a:pt x="585" y="135"/>
                </a:cubicBezTo>
                <a:cubicBezTo>
                  <a:pt x="571" y="132"/>
                  <a:pt x="558" y="143"/>
                  <a:pt x="550" y="154"/>
                </a:cubicBezTo>
                <a:cubicBezTo>
                  <a:pt x="546" y="160"/>
                  <a:pt x="541" y="165"/>
                  <a:pt x="536" y="168"/>
                </a:cubicBezTo>
                <a:cubicBezTo>
                  <a:pt x="521" y="177"/>
                  <a:pt x="502" y="166"/>
                  <a:pt x="502" y="149"/>
                </a:cubicBezTo>
                <a:cubicBezTo>
                  <a:pt x="502" y="0"/>
                  <a:pt x="502" y="0"/>
                  <a:pt x="502" y="0"/>
                </a:cubicBezTo>
                <a:cubicBezTo>
                  <a:pt x="341" y="0"/>
                  <a:pt x="341" y="0"/>
                  <a:pt x="341" y="0"/>
                </a:cubicBezTo>
                <a:cubicBezTo>
                  <a:pt x="332" y="6"/>
                  <a:pt x="328" y="19"/>
                  <a:pt x="334" y="30"/>
                </a:cubicBezTo>
                <a:cubicBezTo>
                  <a:pt x="337" y="35"/>
                  <a:pt x="342" y="40"/>
                  <a:pt x="348" y="44"/>
                </a:cubicBezTo>
                <a:cubicBezTo>
                  <a:pt x="359" y="52"/>
                  <a:pt x="370" y="65"/>
                  <a:pt x="368" y="79"/>
                </a:cubicBezTo>
                <a:cubicBezTo>
                  <a:pt x="365" y="94"/>
                  <a:pt x="351" y="104"/>
                  <a:pt x="337" y="109"/>
                </a:cubicBezTo>
                <a:cubicBezTo>
                  <a:pt x="329" y="112"/>
                  <a:pt x="319" y="113"/>
                  <a:pt x="310" y="113"/>
                </a:cubicBezTo>
                <a:cubicBezTo>
                  <a:pt x="300" y="113"/>
                  <a:pt x="290" y="112"/>
                  <a:pt x="282" y="109"/>
                </a:cubicBezTo>
                <a:cubicBezTo>
                  <a:pt x="269" y="104"/>
                  <a:pt x="254" y="94"/>
                  <a:pt x="252" y="79"/>
                </a:cubicBezTo>
                <a:cubicBezTo>
                  <a:pt x="249" y="65"/>
                  <a:pt x="260" y="52"/>
                  <a:pt x="272" y="44"/>
                </a:cubicBezTo>
                <a:cubicBezTo>
                  <a:pt x="277" y="40"/>
                  <a:pt x="282" y="35"/>
                  <a:pt x="285" y="30"/>
                </a:cubicBezTo>
                <a:cubicBezTo>
                  <a:pt x="292" y="19"/>
                  <a:pt x="288" y="6"/>
                  <a:pt x="279" y="0"/>
                </a:cubicBezTo>
                <a:cubicBezTo>
                  <a:pt x="117" y="0"/>
                  <a:pt x="117" y="0"/>
                  <a:pt x="117" y="0"/>
                </a:cubicBezTo>
                <a:cubicBezTo>
                  <a:pt x="117" y="149"/>
                  <a:pt x="117" y="149"/>
                  <a:pt x="117" y="149"/>
                </a:cubicBezTo>
                <a:cubicBezTo>
                  <a:pt x="117" y="166"/>
                  <a:pt x="98" y="177"/>
                  <a:pt x="84" y="168"/>
                </a:cubicBezTo>
                <a:cubicBezTo>
                  <a:pt x="79" y="165"/>
                  <a:pt x="74" y="160"/>
                  <a:pt x="69" y="154"/>
                </a:cubicBezTo>
                <a:cubicBezTo>
                  <a:pt x="62" y="143"/>
                  <a:pt x="49" y="132"/>
                  <a:pt x="35" y="135"/>
                </a:cubicBezTo>
                <a:cubicBezTo>
                  <a:pt x="20" y="137"/>
                  <a:pt x="9" y="152"/>
                  <a:pt x="5" y="165"/>
                </a:cubicBezTo>
                <a:cubicBezTo>
                  <a:pt x="2" y="173"/>
                  <a:pt x="0" y="183"/>
                  <a:pt x="0" y="193"/>
                </a:cubicBezTo>
                <a:cubicBezTo>
                  <a:pt x="0" y="202"/>
                  <a:pt x="2" y="212"/>
                  <a:pt x="5" y="220"/>
                </a:cubicBezTo>
                <a:cubicBezTo>
                  <a:pt x="9" y="234"/>
                  <a:pt x="20" y="248"/>
                  <a:pt x="35" y="251"/>
                </a:cubicBezTo>
                <a:cubicBezTo>
                  <a:pt x="49" y="253"/>
                  <a:pt x="62" y="242"/>
                  <a:pt x="69" y="231"/>
                </a:cubicBezTo>
                <a:cubicBezTo>
                  <a:pt x="74" y="225"/>
                  <a:pt x="79" y="220"/>
                  <a:pt x="84" y="217"/>
                </a:cubicBezTo>
                <a:cubicBezTo>
                  <a:pt x="98" y="208"/>
                  <a:pt x="117" y="219"/>
                  <a:pt x="117" y="236"/>
                </a:cubicBezTo>
                <a:cubicBezTo>
                  <a:pt x="117" y="385"/>
                  <a:pt x="117" y="385"/>
                  <a:pt x="117" y="385"/>
                </a:cubicBezTo>
                <a:cubicBezTo>
                  <a:pt x="269" y="385"/>
                  <a:pt x="269" y="385"/>
                  <a:pt x="269" y="385"/>
                </a:cubicBezTo>
                <a:cubicBezTo>
                  <a:pt x="284" y="384"/>
                  <a:pt x="294" y="366"/>
                  <a:pt x="285" y="352"/>
                </a:cubicBezTo>
                <a:cubicBezTo>
                  <a:pt x="282" y="347"/>
                  <a:pt x="277" y="342"/>
                  <a:pt x="272" y="338"/>
                </a:cubicBezTo>
                <a:cubicBezTo>
                  <a:pt x="260" y="330"/>
                  <a:pt x="249" y="317"/>
                  <a:pt x="252" y="303"/>
                </a:cubicBezTo>
                <a:cubicBezTo>
                  <a:pt x="254" y="288"/>
                  <a:pt x="269" y="278"/>
                  <a:pt x="282" y="273"/>
                </a:cubicBezTo>
                <a:cubicBezTo>
                  <a:pt x="290" y="270"/>
                  <a:pt x="300" y="268"/>
                  <a:pt x="310" y="268"/>
                </a:cubicBezTo>
                <a:cubicBezTo>
                  <a:pt x="319" y="268"/>
                  <a:pt x="329" y="270"/>
                  <a:pt x="337" y="273"/>
                </a:cubicBezTo>
                <a:cubicBezTo>
                  <a:pt x="351" y="278"/>
                  <a:pt x="365" y="288"/>
                  <a:pt x="368" y="303"/>
                </a:cubicBezTo>
                <a:cubicBezTo>
                  <a:pt x="370" y="317"/>
                  <a:pt x="359" y="330"/>
                  <a:pt x="348" y="338"/>
                </a:cubicBezTo>
                <a:cubicBezTo>
                  <a:pt x="342" y="342"/>
                  <a:pt x="337" y="347"/>
                  <a:pt x="334" y="352"/>
                </a:cubicBezTo>
                <a:cubicBezTo>
                  <a:pt x="326" y="366"/>
                  <a:pt x="335" y="384"/>
                  <a:pt x="351" y="385"/>
                </a:cubicBezTo>
                <a:cubicBezTo>
                  <a:pt x="502" y="385"/>
                  <a:pt x="502" y="385"/>
                  <a:pt x="502" y="385"/>
                </a:cubicBezTo>
                <a:cubicBezTo>
                  <a:pt x="502" y="236"/>
                  <a:pt x="502" y="236"/>
                  <a:pt x="502" y="236"/>
                </a:cubicBezTo>
                <a:cubicBezTo>
                  <a:pt x="502" y="219"/>
                  <a:pt x="521" y="208"/>
                  <a:pt x="536" y="217"/>
                </a:cubicBezTo>
                <a:cubicBezTo>
                  <a:pt x="541" y="220"/>
                  <a:pt x="546" y="225"/>
                  <a:pt x="550" y="231"/>
                </a:cubicBezTo>
                <a:cubicBezTo>
                  <a:pt x="558" y="242"/>
                  <a:pt x="571" y="253"/>
                  <a:pt x="585" y="251"/>
                </a:cubicBezTo>
                <a:cubicBezTo>
                  <a:pt x="600" y="248"/>
                  <a:pt x="610" y="234"/>
                  <a:pt x="615" y="220"/>
                </a:cubicBezTo>
                <a:cubicBezTo>
                  <a:pt x="618" y="212"/>
                  <a:pt x="619" y="202"/>
                  <a:pt x="619" y="193"/>
                </a:cubicBezTo>
                <a:cubicBezTo>
                  <a:pt x="619" y="183"/>
                  <a:pt x="618" y="173"/>
                  <a:pt x="615" y="165"/>
                </a:cubicBezTo>
                <a:close/>
              </a:path>
            </a:pathLst>
          </a:custGeom>
          <a:solidFill>
            <a:srgbClr val="00578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FFFFFF"/>
              </a:buClr>
              <a:buSzPts val="4400"/>
              <a:buFont typeface="Arial"/>
              <a:buNone/>
            </a:pPr>
            <a:r>
              <a:t/>
            </a:r>
            <a:endParaRPr b="1" i="0" sz="2400" u="none" cap="none" strike="noStrike">
              <a:solidFill>
                <a:srgbClr val="FFFFFF"/>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765" name="Google Shape;765;g29e6772ded9_0_794"/>
          <p:cNvSpPr/>
          <p:nvPr/>
        </p:nvSpPr>
        <p:spPr>
          <a:xfrm>
            <a:off x="10068088" y="3877824"/>
            <a:ext cx="249600" cy="44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4400"/>
              <a:buFont typeface="Arial"/>
              <a:buNone/>
            </a:pPr>
            <a:r>
              <a:rPr b="1" i="0" lang="es-CO" sz="2400" u="none" cap="none" strike="noStrike">
                <a:solidFill>
                  <a:srgbClr val="FFFFFF"/>
                </a:solidFill>
                <a:latin typeface="Open Sans ExtraBold"/>
                <a:ea typeface="Open Sans ExtraBold"/>
                <a:cs typeface="Open Sans ExtraBold"/>
                <a:sym typeface="Open Sans ExtraBold"/>
              </a:rPr>
              <a:t>E</a:t>
            </a:r>
            <a:endParaRPr b="0" i="0" sz="2400" u="none" cap="none" strike="noStrike">
              <a:solidFill>
                <a:srgbClr val="FFFFFF"/>
              </a:solidFill>
              <a:latin typeface="Arial"/>
              <a:ea typeface="Arial"/>
              <a:cs typeface="Arial"/>
              <a:sym typeface="Arial"/>
            </a:endParaRPr>
          </a:p>
        </p:txBody>
      </p:sp>
      <p:pic>
        <p:nvPicPr>
          <p:cNvPr id="766" name="Google Shape;766;g29e6772ded9_0_794"/>
          <p:cNvPicPr preferRelativeResize="0"/>
          <p:nvPr/>
        </p:nvPicPr>
        <p:blipFill rotWithShape="1">
          <a:blip r:embed="rId3">
            <a:alphaModFix/>
          </a:blip>
          <a:srcRect b="27662" l="0" r="0" t="0"/>
          <a:stretch/>
        </p:blipFill>
        <p:spPr>
          <a:xfrm>
            <a:off x="4023950" y="194375"/>
            <a:ext cx="1822187" cy="626650"/>
          </a:xfrm>
          <a:prstGeom prst="rect">
            <a:avLst/>
          </a:prstGeom>
          <a:noFill/>
          <a:ln>
            <a:noFill/>
          </a:ln>
        </p:spPr>
      </p:pic>
      <p:pic>
        <p:nvPicPr>
          <p:cNvPr id="767" name="Google Shape;767;g29e6772ded9_0_794"/>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768" name="Google Shape;768;g29e6772ded9_0_794"/>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gfbfcee8d99_0_1047"/>
          <p:cNvSpPr txBox="1"/>
          <p:nvPr/>
        </p:nvSpPr>
        <p:spPr>
          <a:xfrm>
            <a:off x="0" y="5621479"/>
            <a:ext cx="12192000" cy="784800"/>
          </a:xfrm>
          <a:prstGeom prst="rect">
            <a:avLst/>
          </a:prstGeom>
          <a:solidFill>
            <a:schemeClr val="dk1">
              <a:alpha val="62745"/>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Brigadas</a:t>
            </a:r>
            <a:endParaRPr b="0" i="0" sz="4300" u="none" cap="none" strike="noStrike">
              <a:solidFill>
                <a:srgbClr val="000000"/>
              </a:solidFill>
              <a:latin typeface="Arial"/>
              <a:ea typeface="Arial"/>
              <a:cs typeface="Arial"/>
              <a:sym typeface="Arial"/>
            </a:endParaRPr>
          </a:p>
        </p:txBody>
      </p:sp>
      <p:pic>
        <p:nvPicPr>
          <p:cNvPr id="774" name="Google Shape;774;gfbfcee8d99_0_1047"/>
          <p:cNvPicPr preferRelativeResize="0"/>
          <p:nvPr/>
        </p:nvPicPr>
        <p:blipFill rotWithShape="1">
          <a:blip r:embed="rId4">
            <a:alphaModFix/>
          </a:blip>
          <a:srcRect b="0" l="0" r="0" t="0"/>
          <a:stretch/>
        </p:blipFill>
        <p:spPr>
          <a:xfrm>
            <a:off x="545275" y="5847951"/>
            <a:ext cx="1639785" cy="326701"/>
          </a:xfrm>
          <a:prstGeom prst="rect">
            <a:avLst/>
          </a:prstGeom>
          <a:noFill/>
          <a:ln>
            <a:noFill/>
          </a:ln>
        </p:spPr>
      </p:pic>
      <p:sp>
        <p:nvSpPr>
          <p:cNvPr id="775" name="Google Shape;775;gfbfcee8d99_0_1047"/>
          <p:cNvSpPr txBox="1"/>
          <p:nvPr/>
        </p:nvSpPr>
        <p:spPr>
          <a:xfrm>
            <a:off x="329413" y="226828"/>
            <a:ext cx="2071500" cy="20934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800"/>
              <a:buFont typeface="Arial"/>
              <a:buNone/>
            </a:pPr>
            <a:r>
              <a:rPr b="1" i="0" lang="es-CO" sz="12800" u="none" cap="none" strike="noStrike">
                <a:solidFill>
                  <a:schemeClr val="lt1"/>
                </a:solidFill>
                <a:latin typeface="Arial"/>
                <a:ea typeface="Arial"/>
                <a:cs typeface="Arial"/>
                <a:sym typeface="Arial"/>
              </a:rPr>
              <a:t>04</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9" name="Shape 779"/>
        <p:cNvGrpSpPr/>
        <p:nvPr/>
      </p:nvGrpSpPr>
      <p:grpSpPr>
        <a:xfrm>
          <a:off x="0" y="0"/>
          <a:ext cx="0" cy="0"/>
          <a:chOff x="0" y="0"/>
          <a:chExt cx="0" cy="0"/>
        </a:xfrm>
      </p:grpSpPr>
      <p:sp>
        <p:nvSpPr>
          <p:cNvPr id="780" name="Google Shape;780;g29e6772ded9_0_1008"/>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781" name="Google Shape;781;g29e6772ded9_0_1008"/>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Brigadas: Equipos de trabajo</a:t>
            </a:r>
            <a:endParaRPr b="0" i="0" sz="4000" u="none" cap="none" strike="noStrike">
              <a:solidFill>
                <a:srgbClr val="377AF4"/>
              </a:solidFill>
              <a:latin typeface="Roboto"/>
              <a:ea typeface="Roboto"/>
              <a:cs typeface="Roboto"/>
              <a:sym typeface="Roboto"/>
            </a:endParaRPr>
          </a:p>
        </p:txBody>
      </p:sp>
      <p:pic>
        <p:nvPicPr>
          <p:cNvPr id="782" name="Google Shape;782;g29e6772ded9_0_1008"/>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pic>
        <p:nvPicPr>
          <p:cNvPr id="783" name="Google Shape;783;g29e6772ded9_0_1008"/>
          <p:cNvPicPr preferRelativeResize="0"/>
          <p:nvPr/>
        </p:nvPicPr>
        <p:blipFill rotWithShape="1">
          <a:blip r:embed="rId4">
            <a:alphaModFix/>
          </a:blip>
          <a:srcRect b="1687" l="1056" r="1113" t="1785"/>
          <a:stretch/>
        </p:blipFill>
        <p:spPr>
          <a:xfrm>
            <a:off x="1714500" y="822950"/>
            <a:ext cx="8763002" cy="5638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7" name="Shape 787"/>
        <p:cNvGrpSpPr/>
        <p:nvPr/>
      </p:nvGrpSpPr>
      <p:grpSpPr>
        <a:xfrm>
          <a:off x="0" y="0"/>
          <a:ext cx="0" cy="0"/>
          <a:chOff x="0" y="0"/>
          <a:chExt cx="0" cy="0"/>
        </a:xfrm>
      </p:grpSpPr>
      <p:sp>
        <p:nvSpPr>
          <p:cNvPr id="788" name="Google Shape;788;gfbfcee8d99_0_224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789" name="Google Shape;789;gfbfcee8d99_0_2243"/>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Brigadas</a:t>
            </a:r>
            <a:endParaRPr b="0" i="0" sz="4000" u="none" cap="none" strike="noStrike">
              <a:solidFill>
                <a:srgbClr val="377AF4"/>
              </a:solidFill>
              <a:latin typeface="Roboto"/>
              <a:ea typeface="Roboto"/>
              <a:cs typeface="Roboto"/>
              <a:sym typeface="Roboto"/>
            </a:endParaRPr>
          </a:p>
        </p:txBody>
      </p:sp>
      <p:pic>
        <p:nvPicPr>
          <p:cNvPr id="790" name="Google Shape;790;gfbfcee8d99_0_2243"/>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graphicFrame>
        <p:nvGraphicFramePr>
          <p:cNvPr id="791" name="Google Shape;791;gfbfcee8d99_0_2243"/>
          <p:cNvGraphicFramePr/>
          <p:nvPr/>
        </p:nvGraphicFramePr>
        <p:xfrm>
          <a:off x="843200" y="822950"/>
          <a:ext cx="3000000" cy="3000000"/>
        </p:xfrm>
        <a:graphic>
          <a:graphicData uri="http://schemas.openxmlformats.org/drawingml/2006/table">
            <a:tbl>
              <a:tblPr bandRow="1">
                <a:noFill/>
                <a:tableStyleId>{9751BADE-28D3-435E-B526-344827CF1206}</a:tableStyleId>
              </a:tblPr>
              <a:tblGrid>
                <a:gridCol w="3195475"/>
                <a:gridCol w="7475700"/>
              </a:tblGrid>
              <a:tr h="400050">
                <a:tc gridSpan="2">
                  <a:txBody>
                    <a:bodyPr/>
                    <a:lstStyle/>
                    <a:p>
                      <a:pPr indent="0" lvl="0" marL="0" marR="0" rtl="0" algn="ctr">
                        <a:lnSpc>
                          <a:spcPct val="100000"/>
                        </a:lnSpc>
                        <a:spcBef>
                          <a:spcPts val="0"/>
                        </a:spcBef>
                        <a:spcAft>
                          <a:spcPts val="0"/>
                        </a:spcAft>
                        <a:buClr>
                          <a:srgbClr val="000000"/>
                        </a:buClr>
                        <a:buSzPts val="1800"/>
                        <a:buFont typeface="Arial"/>
                        <a:buNone/>
                      </a:pPr>
                      <a:r>
                        <a:rPr lang="es-CO" sz="1800" u="none" cap="none" strike="noStrike">
                          <a:solidFill>
                            <a:srgbClr val="FFFFFF"/>
                          </a:solidFill>
                        </a:rPr>
                        <a:t>BRIGADAS</a:t>
                      </a:r>
                      <a:endParaRPr sz="1800" u="none" cap="none" strike="noStrike">
                        <a:solidFill>
                          <a:srgbClr val="FFFFFF"/>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6595"/>
                    </a:solidFill>
                  </a:tcPr>
                </a:tc>
                <a:tc hMerge="1"/>
              </a:tr>
              <a:tr h="390525">
                <a:tc>
                  <a:txBody>
                    <a:bodyPr/>
                    <a:lstStyle/>
                    <a:p>
                      <a:pPr indent="0" lvl="0" marL="0" marR="0" rtl="0" algn="ctr">
                        <a:lnSpc>
                          <a:spcPct val="100000"/>
                        </a:lnSpc>
                        <a:spcBef>
                          <a:spcPts val="0"/>
                        </a:spcBef>
                        <a:spcAft>
                          <a:spcPts val="0"/>
                        </a:spcAft>
                        <a:buClr>
                          <a:srgbClr val="000000"/>
                        </a:buClr>
                        <a:buSzPts val="1800"/>
                        <a:buFont typeface="Arial"/>
                        <a:buNone/>
                      </a:pPr>
                      <a:r>
                        <a:rPr b="1" lang="es-CO" sz="1800" u="none" cap="none" strike="noStrike">
                          <a:solidFill>
                            <a:srgbClr val="434343"/>
                          </a:solidFill>
                        </a:rPr>
                        <a:t>Brigada</a:t>
                      </a:r>
                      <a:endParaRPr b="1" sz="1800" u="none" cap="none" strike="noStrike">
                        <a:solidFill>
                          <a:srgbClr val="434343"/>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s-CO" sz="1800" u="none" cap="none" strike="noStrike">
                          <a:solidFill>
                            <a:srgbClr val="434343"/>
                          </a:solidFill>
                        </a:rPr>
                        <a:t>Descripción</a:t>
                      </a:r>
                      <a:endParaRPr b="1" sz="1800" u="none" cap="none" strike="noStrike">
                        <a:solidFill>
                          <a:srgbClr val="434343"/>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r>
              <a:tr h="436250">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solidFill>
                            <a:srgbClr val="026595"/>
                          </a:solidFill>
                        </a:rPr>
                        <a:t>Brigada de Construcción de Software</a:t>
                      </a:r>
                      <a:endParaRPr sz="1800" u="none" cap="none" strike="noStrike"/>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s-CO" sz="1800" u="none" cap="none" strike="noStrike"/>
                        <a:t>Está compuesta por analistas, desarrolladores, ingenieros de pruebas y analistas de calidad, ingenieros de DevOps y diseñadores de UX/UI altamente capacitados que se dedican a la concepción, diseño y codificación de las funcionalidades del software. Son responsables de traducir los requisitos del proyecto en producto.</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36250">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solidFill>
                            <a:srgbClr val="026595"/>
                          </a:solidFill>
                        </a:rPr>
                        <a:t>Brigada(s) de</a:t>
                      </a:r>
                      <a:endParaRPr b="1" sz="1800" u="none" cap="none" strike="noStrike">
                        <a:solidFill>
                          <a:srgbClr val="026595"/>
                        </a:solidFill>
                      </a:endParaRPr>
                    </a:p>
                    <a:p>
                      <a:pPr indent="0" lvl="0" marL="0" marR="0" rtl="0" algn="l">
                        <a:lnSpc>
                          <a:spcPct val="100000"/>
                        </a:lnSpc>
                        <a:spcBef>
                          <a:spcPts val="0"/>
                        </a:spcBef>
                        <a:spcAft>
                          <a:spcPts val="0"/>
                        </a:spcAft>
                        <a:buClr>
                          <a:srgbClr val="000000"/>
                        </a:buClr>
                        <a:buSzPts val="1800"/>
                        <a:buFont typeface="Arial"/>
                        <a:buNone/>
                      </a:pPr>
                      <a:r>
                        <a:rPr b="1" lang="es-CO" sz="1800" u="none" cap="none" strike="noStrike">
                          <a:solidFill>
                            <a:srgbClr val="026595"/>
                          </a:solidFill>
                        </a:rPr>
                        <a:t>Soporte</a:t>
                      </a:r>
                      <a:endParaRPr b="1" sz="1800" u="none" cap="none" strike="noStrike">
                        <a:solidFill>
                          <a:srgbClr val="026595"/>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s-CO" sz="1800" u="none" cap="none" strike="noStrike"/>
                        <a:t>Una vez que el software está en producción, esta brigada se ocupa del mantenimiento continuo, la corrección de errores y el soporte a incidentes de los usuarios finales. Esto puede involucrar ingenieros de soporte de Nivel 2 y 3 y, con la posibilidad de incluir especialistas de nivel 4 para determinados productos o aplicaciones.</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5" name="Shape 795"/>
        <p:cNvGrpSpPr/>
        <p:nvPr/>
      </p:nvGrpSpPr>
      <p:grpSpPr>
        <a:xfrm>
          <a:off x="0" y="0"/>
          <a:ext cx="0" cy="0"/>
          <a:chOff x="0" y="0"/>
          <a:chExt cx="0" cy="0"/>
        </a:xfrm>
      </p:grpSpPr>
      <p:sp>
        <p:nvSpPr>
          <p:cNvPr id="796" name="Google Shape;796;g29e6772ded9_0_1018"/>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797" name="Google Shape;797;g29e6772ded9_0_1018"/>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Brigadas</a:t>
            </a:r>
            <a:endParaRPr b="0" i="0" sz="4000" u="none" cap="none" strike="noStrike">
              <a:solidFill>
                <a:srgbClr val="377AF4"/>
              </a:solidFill>
              <a:latin typeface="Roboto"/>
              <a:ea typeface="Roboto"/>
              <a:cs typeface="Roboto"/>
              <a:sym typeface="Roboto"/>
            </a:endParaRPr>
          </a:p>
        </p:txBody>
      </p:sp>
      <p:pic>
        <p:nvPicPr>
          <p:cNvPr id="798" name="Google Shape;798;g29e6772ded9_0_1018"/>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graphicFrame>
        <p:nvGraphicFramePr>
          <p:cNvPr id="799" name="Google Shape;799;g29e6772ded9_0_1018"/>
          <p:cNvGraphicFramePr/>
          <p:nvPr/>
        </p:nvGraphicFramePr>
        <p:xfrm>
          <a:off x="843200" y="822950"/>
          <a:ext cx="3000000" cy="3000000"/>
        </p:xfrm>
        <a:graphic>
          <a:graphicData uri="http://schemas.openxmlformats.org/drawingml/2006/table">
            <a:tbl>
              <a:tblPr bandRow="1">
                <a:noFill/>
                <a:tableStyleId>{9751BADE-28D3-435E-B526-344827CF1206}</a:tableStyleId>
              </a:tblPr>
              <a:tblGrid>
                <a:gridCol w="3195475"/>
                <a:gridCol w="7475700"/>
              </a:tblGrid>
              <a:tr h="400050">
                <a:tc gridSpan="2">
                  <a:txBody>
                    <a:bodyPr/>
                    <a:lstStyle/>
                    <a:p>
                      <a:pPr indent="0" lvl="0" marL="0" marR="0" rtl="0" algn="ctr">
                        <a:lnSpc>
                          <a:spcPct val="100000"/>
                        </a:lnSpc>
                        <a:spcBef>
                          <a:spcPts val="0"/>
                        </a:spcBef>
                        <a:spcAft>
                          <a:spcPts val="0"/>
                        </a:spcAft>
                        <a:buClr>
                          <a:srgbClr val="000000"/>
                        </a:buClr>
                        <a:buSzPts val="1800"/>
                        <a:buFont typeface="Arial"/>
                        <a:buNone/>
                      </a:pPr>
                      <a:r>
                        <a:rPr lang="es-CO" sz="1800" u="none" cap="none" strike="noStrike">
                          <a:solidFill>
                            <a:srgbClr val="FFFFFF"/>
                          </a:solidFill>
                        </a:rPr>
                        <a:t>BRIGADAS</a:t>
                      </a:r>
                      <a:endParaRPr sz="1800" u="none" cap="none" strike="noStrike">
                        <a:solidFill>
                          <a:srgbClr val="FFFFFF"/>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6595"/>
                    </a:solidFill>
                  </a:tcPr>
                </a:tc>
                <a:tc hMerge="1"/>
              </a:tr>
              <a:tr h="390525">
                <a:tc>
                  <a:txBody>
                    <a:bodyPr/>
                    <a:lstStyle/>
                    <a:p>
                      <a:pPr indent="0" lvl="0" marL="0" marR="0" rtl="0" algn="ctr">
                        <a:lnSpc>
                          <a:spcPct val="100000"/>
                        </a:lnSpc>
                        <a:spcBef>
                          <a:spcPts val="0"/>
                        </a:spcBef>
                        <a:spcAft>
                          <a:spcPts val="0"/>
                        </a:spcAft>
                        <a:buClr>
                          <a:srgbClr val="000000"/>
                        </a:buClr>
                        <a:buSzPts val="1800"/>
                        <a:buFont typeface="Arial"/>
                        <a:buNone/>
                      </a:pPr>
                      <a:r>
                        <a:rPr b="1" lang="es-CO" sz="1800" u="none" cap="none" strike="noStrike">
                          <a:solidFill>
                            <a:srgbClr val="434343"/>
                          </a:solidFill>
                        </a:rPr>
                        <a:t>Brigada</a:t>
                      </a:r>
                      <a:endParaRPr b="1" sz="1800" u="none" cap="none" strike="noStrike">
                        <a:solidFill>
                          <a:srgbClr val="434343"/>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s-CO" sz="1800" u="none" cap="none" strike="noStrike">
                          <a:solidFill>
                            <a:srgbClr val="434343"/>
                          </a:solidFill>
                        </a:rPr>
                        <a:t>Descripción</a:t>
                      </a:r>
                      <a:endParaRPr b="1" sz="1800" u="none" cap="none" strike="noStrike">
                        <a:solidFill>
                          <a:srgbClr val="434343"/>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r>
              <a:tr h="436250">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solidFill>
                            <a:srgbClr val="026595"/>
                          </a:solidFill>
                        </a:rPr>
                        <a:t>Brigada(s) de Configuración y Mantenimiento</a:t>
                      </a:r>
                      <a:endParaRPr b="1" sz="1800" u="none" cap="none" strike="noStrike">
                        <a:solidFill>
                          <a:srgbClr val="026595"/>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s-CO" sz="1800" u="none" cap="none" strike="noStrike"/>
                        <a:t>Sus responsabilidades incluyen la corrección de errores, la aplicación de actualizaciones, la configuración del software para satisfacer las necesidades cambiantes de los usuarios y la gestión de la estabilidad y el rendimiento del producto. Además, la brigada de mantenimiento y configuración se asegura de que el software cumpla con los requisitos de seguridad y regulación en constante actualización tecnológica.</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36250">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solidFill>
                            <a:srgbClr val="026595"/>
                          </a:solidFill>
                        </a:rPr>
                        <a:t>Brigada(s) de</a:t>
                      </a:r>
                      <a:endParaRPr b="1" sz="1800" u="none" cap="none" strike="noStrike">
                        <a:solidFill>
                          <a:srgbClr val="026595"/>
                        </a:solidFill>
                      </a:endParaRPr>
                    </a:p>
                    <a:p>
                      <a:pPr indent="0" lvl="0" marL="0" marR="0" rtl="0" algn="l">
                        <a:lnSpc>
                          <a:spcPct val="100000"/>
                        </a:lnSpc>
                        <a:spcBef>
                          <a:spcPts val="0"/>
                        </a:spcBef>
                        <a:spcAft>
                          <a:spcPts val="0"/>
                        </a:spcAft>
                        <a:buClr>
                          <a:srgbClr val="000000"/>
                        </a:buClr>
                        <a:buSzPts val="1800"/>
                        <a:buFont typeface="Arial"/>
                        <a:buNone/>
                      </a:pPr>
                      <a:r>
                        <a:rPr b="1" lang="es-CO" sz="1800" u="none" cap="none" strike="noStrike">
                          <a:solidFill>
                            <a:srgbClr val="026595"/>
                          </a:solidFill>
                        </a:rPr>
                        <a:t>Gestión</a:t>
                      </a:r>
                      <a:endParaRPr b="1" sz="1800" u="none" cap="none" strike="noStrike">
                        <a:solidFill>
                          <a:srgbClr val="026595"/>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s-CO" sz="1800" u="none" cap="none" strike="noStrike"/>
                        <a:t>Se encarga de coordinar y administrar el proyecto en su conjunto. Incluye al gerente de proyecto, y otros roles de gestión que supervisan el cronograma, el presupuesto y los recursos del proyecto. La colaboración estrecha entre el Gerente de Proyecto y el Equipo de Gestión de Demanda asegura que los objetivos del cliente se comprendan y se ejecuten de manera efectiva.</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 name="Shape 803"/>
        <p:cNvGrpSpPr/>
        <p:nvPr/>
      </p:nvGrpSpPr>
      <p:grpSpPr>
        <a:xfrm>
          <a:off x="0" y="0"/>
          <a:ext cx="0" cy="0"/>
          <a:chOff x="0" y="0"/>
          <a:chExt cx="0" cy="0"/>
        </a:xfrm>
      </p:grpSpPr>
      <p:sp>
        <p:nvSpPr>
          <p:cNvPr id="804" name="Google Shape;804;g29e6772ded9_0_1025"/>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805" name="Google Shape;805;g29e6772ded9_0_1025"/>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Brigadas</a:t>
            </a:r>
            <a:endParaRPr b="0" i="0" sz="4000" u="none" cap="none" strike="noStrike">
              <a:solidFill>
                <a:srgbClr val="377AF4"/>
              </a:solidFill>
              <a:latin typeface="Roboto"/>
              <a:ea typeface="Roboto"/>
              <a:cs typeface="Roboto"/>
              <a:sym typeface="Roboto"/>
            </a:endParaRPr>
          </a:p>
        </p:txBody>
      </p:sp>
      <p:pic>
        <p:nvPicPr>
          <p:cNvPr id="806" name="Google Shape;806;g29e6772ded9_0_1025"/>
          <p:cNvPicPr preferRelativeResize="0"/>
          <p:nvPr/>
        </p:nvPicPr>
        <p:blipFill rotWithShape="1">
          <a:blip r:embed="rId3">
            <a:alphaModFix/>
          </a:blip>
          <a:srcRect b="0" l="0" r="0" t="0"/>
          <a:stretch/>
        </p:blipFill>
        <p:spPr>
          <a:xfrm>
            <a:off x="10927195" y="302974"/>
            <a:ext cx="974431" cy="519987"/>
          </a:xfrm>
          <a:prstGeom prst="rect">
            <a:avLst/>
          </a:prstGeom>
          <a:noFill/>
          <a:ln>
            <a:noFill/>
          </a:ln>
        </p:spPr>
      </p:pic>
      <p:graphicFrame>
        <p:nvGraphicFramePr>
          <p:cNvPr id="807" name="Google Shape;807;g29e6772ded9_0_1025"/>
          <p:cNvGraphicFramePr/>
          <p:nvPr/>
        </p:nvGraphicFramePr>
        <p:xfrm>
          <a:off x="843200" y="822950"/>
          <a:ext cx="3000000" cy="3000000"/>
        </p:xfrm>
        <a:graphic>
          <a:graphicData uri="http://schemas.openxmlformats.org/drawingml/2006/table">
            <a:tbl>
              <a:tblPr bandRow="1">
                <a:noFill/>
                <a:tableStyleId>{9751BADE-28D3-435E-B526-344827CF1206}</a:tableStyleId>
              </a:tblPr>
              <a:tblGrid>
                <a:gridCol w="3195475"/>
                <a:gridCol w="7475700"/>
              </a:tblGrid>
              <a:tr h="400050">
                <a:tc gridSpan="2">
                  <a:txBody>
                    <a:bodyPr/>
                    <a:lstStyle/>
                    <a:p>
                      <a:pPr indent="0" lvl="0" marL="0" marR="0" rtl="0" algn="ctr">
                        <a:lnSpc>
                          <a:spcPct val="100000"/>
                        </a:lnSpc>
                        <a:spcBef>
                          <a:spcPts val="0"/>
                        </a:spcBef>
                        <a:spcAft>
                          <a:spcPts val="0"/>
                        </a:spcAft>
                        <a:buClr>
                          <a:srgbClr val="000000"/>
                        </a:buClr>
                        <a:buSzPts val="1800"/>
                        <a:buFont typeface="Arial"/>
                        <a:buNone/>
                      </a:pPr>
                      <a:r>
                        <a:rPr lang="es-CO" sz="1800" u="none" cap="none" strike="noStrike">
                          <a:solidFill>
                            <a:srgbClr val="FFFFFF"/>
                          </a:solidFill>
                        </a:rPr>
                        <a:t>BRIGADAS</a:t>
                      </a:r>
                      <a:endParaRPr sz="1800" u="none" cap="none" strike="noStrike">
                        <a:solidFill>
                          <a:srgbClr val="FFFFFF"/>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6595"/>
                    </a:solidFill>
                  </a:tcPr>
                </a:tc>
                <a:tc hMerge="1"/>
              </a:tr>
              <a:tr h="390525">
                <a:tc>
                  <a:txBody>
                    <a:bodyPr/>
                    <a:lstStyle/>
                    <a:p>
                      <a:pPr indent="0" lvl="0" marL="0" marR="0" rtl="0" algn="ctr">
                        <a:lnSpc>
                          <a:spcPct val="100000"/>
                        </a:lnSpc>
                        <a:spcBef>
                          <a:spcPts val="0"/>
                        </a:spcBef>
                        <a:spcAft>
                          <a:spcPts val="0"/>
                        </a:spcAft>
                        <a:buClr>
                          <a:srgbClr val="000000"/>
                        </a:buClr>
                        <a:buSzPts val="1800"/>
                        <a:buFont typeface="Arial"/>
                        <a:buNone/>
                      </a:pPr>
                      <a:r>
                        <a:rPr b="1" lang="es-CO" sz="1800" u="none" cap="none" strike="noStrike">
                          <a:solidFill>
                            <a:srgbClr val="434343"/>
                          </a:solidFill>
                        </a:rPr>
                        <a:t>Brigada</a:t>
                      </a:r>
                      <a:endParaRPr b="1" sz="1800" u="none" cap="none" strike="noStrike">
                        <a:solidFill>
                          <a:srgbClr val="434343"/>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s-CO" sz="1800" u="none" cap="none" strike="noStrike">
                          <a:solidFill>
                            <a:srgbClr val="434343"/>
                          </a:solidFill>
                        </a:rPr>
                        <a:t>Descripción</a:t>
                      </a:r>
                      <a:endParaRPr b="1" sz="1800" u="none" cap="none" strike="noStrike">
                        <a:solidFill>
                          <a:srgbClr val="434343"/>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r>
              <a:tr h="436250">
                <a:tc>
                  <a:txBody>
                    <a:bodyPr/>
                    <a:lstStyle/>
                    <a:p>
                      <a:pPr indent="0" lvl="0" marL="0" marR="0" rtl="0" algn="l">
                        <a:lnSpc>
                          <a:spcPct val="100000"/>
                        </a:lnSpc>
                        <a:spcBef>
                          <a:spcPts val="0"/>
                        </a:spcBef>
                        <a:spcAft>
                          <a:spcPts val="0"/>
                        </a:spcAft>
                        <a:buClr>
                          <a:srgbClr val="000000"/>
                        </a:buClr>
                        <a:buSzPts val="1800"/>
                        <a:buFont typeface="Arial"/>
                        <a:buNone/>
                      </a:pPr>
                      <a:r>
                        <a:rPr b="1" lang="es-CO" sz="1800" u="none" cap="none" strike="noStrike">
                          <a:solidFill>
                            <a:srgbClr val="026595"/>
                          </a:solidFill>
                        </a:rPr>
                        <a:t>Brigada(s) de</a:t>
                      </a:r>
                      <a:endParaRPr b="1" sz="1800" u="none" cap="none" strike="noStrike">
                        <a:solidFill>
                          <a:srgbClr val="026595"/>
                        </a:solidFill>
                      </a:endParaRPr>
                    </a:p>
                    <a:p>
                      <a:pPr indent="0" lvl="0" marL="0" marR="0" rtl="0" algn="l">
                        <a:lnSpc>
                          <a:spcPct val="100000"/>
                        </a:lnSpc>
                        <a:spcBef>
                          <a:spcPts val="0"/>
                        </a:spcBef>
                        <a:spcAft>
                          <a:spcPts val="0"/>
                        </a:spcAft>
                        <a:buClr>
                          <a:srgbClr val="000000"/>
                        </a:buClr>
                        <a:buSzPts val="1800"/>
                        <a:buFont typeface="Arial"/>
                        <a:buNone/>
                      </a:pPr>
                      <a:r>
                        <a:rPr b="1" lang="es-CO" sz="1800" u="none" cap="none" strike="noStrike">
                          <a:solidFill>
                            <a:srgbClr val="026595"/>
                          </a:solidFill>
                        </a:rPr>
                        <a:t>Apoyo </a:t>
                      </a:r>
                      <a:endParaRPr b="1" sz="1800" u="none" cap="none" strike="noStrike">
                        <a:solidFill>
                          <a:srgbClr val="026595"/>
                        </a:solidFill>
                      </a:endParaRPr>
                    </a:p>
                    <a:p>
                      <a:pPr indent="0" lvl="0" marL="0" marR="0" rtl="0" algn="l">
                        <a:lnSpc>
                          <a:spcPct val="100000"/>
                        </a:lnSpc>
                        <a:spcBef>
                          <a:spcPts val="0"/>
                        </a:spcBef>
                        <a:spcAft>
                          <a:spcPts val="0"/>
                        </a:spcAft>
                        <a:buClr>
                          <a:srgbClr val="000000"/>
                        </a:buClr>
                        <a:buSzPts val="1800"/>
                        <a:buFont typeface="Arial"/>
                        <a:buNone/>
                      </a:pPr>
                      <a:r>
                        <a:rPr b="1" lang="es-CO" sz="1800" u="none" cap="none" strike="noStrike">
                          <a:solidFill>
                            <a:srgbClr val="026595"/>
                          </a:solidFill>
                        </a:rPr>
                        <a:t>Especializado</a:t>
                      </a:r>
                      <a:endParaRPr b="1" sz="1800" u="none" cap="none" strike="noStrike">
                        <a:solidFill>
                          <a:srgbClr val="026595"/>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s-CO" sz="1800" u="none" cap="none" strike="noStrike"/>
                        <a:t>Está compuesta por expertos técnicos y profesionales altamente capacitados en áreas específicas del desarrollo de software, como arquitectura de software, seguridad informática, optimización de rendimiento, bases de datos, tecnologías emergentes y otras disciplinas especializadas. Su función principal es abordar desafíos técnicos críticos, evaluar nuevas tecnologías y soluciones, y proporcionar orientación y experiencia técnica en áreas clave del proyecto de software. Trabajan en estrecha colaboración con otras brigadas.</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1" name="Shape 811"/>
        <p:cNvGrpSpPr/>
        <p:nvPr/>
      </p:nvGrpSpPr>
      <p:grpSpPr>
        <a:xfrm>
          <a:off x="0" y="0"/>
          <a:ext cx="0" cy="0"/>
          <a:chOff x="0" y="0"/>
          <a:chExt cx="0" cy="0"/>
        </a:xfrm>
      </p:grpSpPr>
      <p:sp>
        <p:nvSpPr>
          <p:cNvPr id="812" name="Google Shape;812;g29e745b8efd_1_402"/>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813" name="Google Shape;813;g29e745b8efd_1_402"/>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Brigadas</a:t>
            </a:r>
            <a:endParaRPr b="0" i="0" sz="4000" u="none" cap="none" strike="noStrike">
              <a:solidFill>
                <a:srgbClr val="377AF4"/>
              </a:solidFill>
              <a:latin typeface="Roboto"/>
              <a:ea typeface="Roboto"/>
              <a:cs typeface="Roboto"/>
              <a:sym typeface="Roboto"/>
            </a:endParaRPr>
          </a:p>
        </p:txBody>
      </p:sp>
      <p:pic>
        <p:nvPicPr>
          <p:cNvPr id="814" name="Google Shape;814;g29e745b8efd_1_402"/>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graphicFrame>
        <p:nvGraphicFramePr>
          <p:cNvPr id="815" name="Google Shape;815;g29e745b8efd_1_402"/>
          <p:cNvGraphicFramePr/>
          <p:nvPr/>
        </p:nvGraphicFramePr>
        <p:xfrm>
          <a:off x="843200" y="822950"/>
          <a:ext cx="3000000" cy="3000000"/>
        </p:xfrm>
        <a:graphic>
          <a:graphicData uri="http://schemas.openxmlformats.org/drawingml/2006/table">
            <a:tbl>
              <a:tblPr bandRow="1">
                <a:noFill/>
                <a:tableStyleId>{9751BADE-28D3-435E-B526-344827CF1206}</a:tableStyleId>
              </a:tblPr>
              <a:tblGrid>
                <a:gridCol w="3195475"/>
                <a:gridCol w="7475700"/>
              </a:tblGrid>
              <a:tr h="400050">
                <a:tc gridSpan="2">
                  <a:txBody>
                    <a:bodyPr/>
                    <a:lstStyle/>
                    <a:p>
                      <a:pPr indent="0" lvl="0" marL="0" marR="0" rtl="0" algn="ctr">
                        <a:lnSpc>
                          <a:spcPct val="100000"/>
                        </a:lnSpc>
                        <a:spcBef>
                          <a:spcPts val="0"/>
                        </a:spcBef>
                        <a:spcAft>
                          <a:spcPts val="0"/>
                        </a:spcAft>
                        <a:buClr>
                          <a:srgbClr val="000000"/>
                        </a:buClr>
                        <a:buSzPts val="1800"/>
                        <a:buFont typeface="Arial"/>
                        <a:buNone/>
                      </a:pPr>
                      <a:r>
                        <a:rPr lang="es-CO" sz="1800" u="none" cap="none" strike="noStrike">
                          <a:solidFill>
                            <a:srgbClr val="FFFFFF"/>
                          </a:solidFill>
                          <a:extLst>
                            <a:ext uri="http://customooxmlschemas.google.com/">
                              <go:slidesCustomData xmlns:go="http://customooxmlschemas.google.com/" textRoundtripDataId="3"/>
                            </a:ext>
                          </a:extLst>
                        </a:rPr>
                        <a:t>BRIGADAS</a:t>
                      </a:r>
                      <a:endParaRPr sz="1800" u="none" cap="none" strike="noStrike">
                        <a:solidFill>
                          <a:srgbClr val="FFFFFF"/>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6595"/>
                    </a:solidFill>
                  </a:tcPr>
                </a:tc>
                <a:tc hMerge="1"/>
              </a:tr>
              <a:tr h="390525">
                <a:tc>
                  <a:txBody>
                    <a:bodyPr/>
                    <a:lstStyle/>
                    <a:p>
                      <a:pPr indent="0" lvl="0" marL="0" marR="0" rtl="0" algn="ctr">
                        <a:lnSpc>
                          <a:spcPct val="100000"/>
                        </a:lnSpc>
                        <a:spcBef>
                          <a:spcPts val="0"/>
                        </a:spcBef>
                        <a:spcAft>
                          <a:spcPts val="0"/>
                        </a:spcAft>
                        <a:buClr>
                          <a:srgbClr val="000000"/>
                        </a:buClr>
                        <a:buSzPts val="1800"/>
                        <a:buFont typeface="Arial"/>
                        <a:buNone/>
                      </a:pPr>
                      <a:r>
                        <a:rPr b="1" lang="es-CO" sz="1800" u="none" cap="none" strike="noStrike">
                          <a:solidFill>
                            <a:srgbClr val="434343"/>
                          </a:solidFill>
                          <a:extLst>
                            <a:ext uri="http://customooxmlschemas.google.com/">
                              <go:slidesCustomData xmlns:go="http://customooxmlschemas.google.com/" textRoundtripDataId="4"/>
                            </a:ext>
                          </a:extLst>
                        </a:rPr>
                        <a:t>Rol</a:t>
                      </a:r>
                      <a:endParaRPr b="1" sz="1800" u="none" cap="none" strike="noStrike">
                        <a:solidFill>
                          <a:srgbClr val="434343"/>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s-CO" sz="1800" u="none" cap="none" strike="noStrike">
                          <a:solidFill>
                            <a:srgbClr val="434343"/>
                          </a:solidFill>
                          <a:extLst>
                            <a:ext uri="http://customooxmlschemas.google.com/">
                              <go:slidesCustomData xmlns:go="http://customooxmlschemas.google.com/" textRoundtripDataId="5"/>
                            </a:ext>
                          </a:extLst>
                        </a:rPr>
                        <a:t>Descripción</a:t>
                      </a:r>
                      <a:endParaRPr b="1" sz="1800" u="none" cap="none" strike="noStrike">
                        <a:solidFill>
                          <a:srgbClr val="434343"/>
                        </a:solidFill>
                      </a:endParaRPr>
                    </a:p>
                  </a:txBody>
                  <a:tcPr marT="0" marB="0" marR="44450" marL="4445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9" name="Shape 819"/>
        <p:cNvGrpSpPr/>
        <p:nvPr/>
      </p:nvGrpSpPr>
      <p:grpSpPr>
        <a:xfrm>
          <a:off x="0" y="0"/>
          <a:ext cx="0" cy="0"/>
          <a:chOff x="0" y="0"/>
          <a:chExt cx="0" cy="0"/>
        </a:xfrm>
      </p:grpSpPr>
      <p:sp>
        <p:nvSpPr>
          <p:cNvPr id="820" name="Google Shape;820;g29e745b8efd_1_409"/>
          <p:cNvSpPr txBox="1"/>
          <p:nvPr/>
        </p:nvSpPr>
        <p:spPr>
          <a:xfrm>
            <a:off x="0" y="5621479"/>
            <a:ext cx="12192000" cy="784800"/>
          </a:xfrm>
          <a:prstGeom prst="rect">
            <a:avLst/>
          </a:prstGeom>
          <a:solidFill>
            <a:schemeClr val="dk1">
              <a:alpha val="63529"/>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Aplicando el marco de trabajo</a:t>
            </a:r>
            <a:endParaRPr b="0" i="0" sz="4300" u="none" cap="none" strike="noStrike">
              <a:solidFill>
                <a:srgbClr val="000000"/>
              </a:solidFill>
              <a:latin typeface="Arial"/>
              <a:ea typeface="Arial"/>
              <a:cs typeface="Arial"/>
              <a:sym typeface="Arial"/>
            </a:endParaRPr>
          </a:p>
        </p:txBody>
      </p:sp>
      <p:pic>
        <p:nvPicPr>
          <p:cNvPr id="821" name="Google Shape;821;g29e745b8efd_1_409"/>
          <p:cNvPicPr preferRelativeResize="0"/>
          <p:nvPr/>
        </p:nvPicPr>
        <p:blipFill rotWithShape="1">
          <a:blip r:embed="rId4">
            <a:alphaModFix/>
          </a:blip>
          <a:srcRect b="0" l="0" r="0" t="0"/>
          <a:stretch/>
        </p:blipFill>
        <p:spPr>
          <a:xfrm>
            <a:off x="545275" y="5847951"/>
            <a:ext cx="1639785" cy="326701"/>
          </a:xfrm>
          <a:prstGeom prst="rect">
            <a:avLst/>
          </a:prstGeom>
          <a:noFill/>
          <a:ln>
            <a:noFill/>
          </a:ln>
        </p:spPr>
      </p:pic>
      <p:sp>
        <p:nvSpPr>
          <p:cNvPr id="822" name="Google Shape;822;g29e745b8efd_1_409"/>
          <p:cNvSpPr txBox="1"/>
          <p:nvPr/>
        </p:nvSpPr>
        <p:spPr>
          <a:xfrm>
            <a:off x="329413" y="226828"/>
            <a:ext cx="2071500" cy="20934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800"/>
              <a:buFont typeface="Arial"/>
              <a:buNone/>
            </a:pPr>
            <a:r>
              <a:rPr b="1" i="0" lang="es-CO" sz="12800" u="none" cap="none" strike="noStrike">
                <a:solidFill>
                  <a:schemeClr val="lt1"/>
                </a:solidFill>
                <a:latin typeface="Arial"/>
                <a:ea typeface="Arial"/>
                <a:cs typeface="Arial"/>
                <a:sym typeface="Arial"/>
              </a:rPr>
              <a:t>05</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6" name="Shape 826"/>
        <p:cNvGrpSpPr/>
        <p:nvPr/>
      </p:nvGrpSpPr>
      <p:grpSpPr>
        <a:xfrm>
          <a:off x="0" y="0"/>
          <a:ext cx="0" cy="0"/>
          <a:chOff x="0" y="0"/>
          <a:chExt cx="0" cy="0"/>
        </a:xfrm>
      </p:grpSpPr>
      <p:sp>
        <p:nvSpPr>
          <p:cNvPr id="827" name="Google Shape;827;g29e745b8efd_1_2225"/>
          <p:cNvSpPr txBox="1"/>
          <p:nvPr/>
        </p:nvSpPr>
        <p:spPr>
          <a:xfrm>
            <a:off x="0" y="5621479"/>
            <a:ext cx="12192000" cy="784800"/>
          </a:xfrm>
          <a:prstGeom prst="rect">
            <a:avLst/>
          </a:prstGeom>
          <a:solidFill>
            <a:schemeClr val="dk1">
              <a:alpha val="63137"/>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Exploración</a:t>
            </a:r>
            <a:endParaRPr b="0" i="0" sz="4300" u="none" cap="none" strike="noStrike">
              <a:solidFill>
                <a:srgbClr val="000000"/>
              </a:solidFill>
              <a:latin typeface="Arial"/>
              <a:ea typeface="Arial"/>
              <a:cs typeface="Arial"/>
              <a:sym typeface="Arial"/>
            </a:endParaRPr>
          </a:p>
        </p:txBody>
      </p:sp>
      <p:pic>
        <p:nvPicPr>
          <p:cNvPr id="828" name="Google Shape;828;g29e745b8efd_1_2225"/>
          <p:cNvPicPr preferRelativeResize="0"/>
          <p:nvPr/>
        </p:nvPicPr>
        <p:blipFill rotWithShape="1">
          <a:blip r:embed="rId4">
            <a:alphaModFix/>
          </a:blip>
          <a:srcRect b="0" l="0" r="0" t="0"/>
          <a:stretch/>
        </p:blipFill>
        <p:spPr>
          <a:xfrm>
            <a:off x="545275" y="5847951"/>
            <a:ext cx="1639785" cy="326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g29e745b8efd_1_26"/>
          <p:cNvPicPr preferRelativeResize="0"/>
          <p:nvPr>
            <p:ph idx="2" type="pic"/>
          </p:nvPr>
        </p:nvPicPr>
        <p:blipFill rotWithShape="1">
          <a:blip r:embed="rId4">
            <a:alphaModFix/>
          </a:blip>
          <a:srcRect b="0" l="25920" r="25924" t="0"/>
          <a:stretch/>
        </p:blipFill>
        <p:spPr>
          <a:xfrm>
            <a:off x="0" y="0"/>
            <a:ext cx="4953001" cy="6857998"/>
          </a:xfrm>
          <a:prstGeom prst="rect">
            <a:avLst/>
          </a:prstGeom>
          <a:noFill/>
          <a:ln>
            <a:noFill/>
          </a:ln>
        </p:spPr>
      </p:pic>
      <p:sp>
        <p:nvSpPr>
          <p:cNvPr id="159" name="Google Shape;159;g29e745b8efd_1_26"/>
          <p:cNvSpPr/>
          <p:nvPr/>
        </p:nvSpPr>
        <p:spPr>
          <a:xfrm>
            <a:off x="2972" y="1"/>
            <a:ext cx="4953000" cy="6858000"/>
          </a:xfrm>
          <a:prstGeom prst="rect">
            <a:avLst/>
          </a:prstGeom>
          <a:solidFill>
            <a:schemeClr val="dk1">
              <a:alpha val="7607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0" name="Google Shape;160;g29e745b8efd_1_26"/>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
        <p:nvSpPr>
          <p:cNvPr id="161" name="Google Shape;161;g29e745b8efd_1_26"/>
          <p:cNvSpPr/>
          <p:nvPr/>
        </p:nvSpPr>
        <p:spPr>
          <a:xfrm>
            <a:off x="629883" y="4456508"/>
            <a:ext cx="34446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377AF4"/>
                </a:solidFill>
                <a:latin typeface="Roboto Black"/>
                <a:ea typeface="Roboto Black"/>
                <a:cs typeface="Roboto Black"/>
                <a:sym typeface="Roboto Black"/>
                <a:extLst>
                  <a:ext uri="http://customooxmlschemas.google.com/">
                    <go:slidesCustomData xmlns:go="http://customooxmlschemas.google.com/" textRoundtripDataId="0"/>
                  </a:ext>
                </a:extLst>
              </a:rPr>
              <a:t>CONTENIDO</a:t>
            </a:r>
            <a:endParaRPr b="1" i="0" sz="3200" u="none" cap="none" strike="noStrike">
              <a:solidFill>
                <a:srgbClr val="377AF4"/>
              </a:solidFill>
              <a:latin typeface="Roboto Black"/>
              <a:ea typeface="Roboto Black"/>
              <a:cs typeface="Roboto Black"/>
              <a:sym typeface="Roboto Black"/>
            </a:endParaRPr>
          </a:p>
        </p:txBody>
      </p:sp>
      <p:cxnSp>
        <p:nvCxnSpPr>
          <p:cNvPr id="162" name="Google Shape;162;g29e745b8efd_1_26"/>
          <p:cNvCxnSpPr/>
          <p:nvPr/>
        </p:nvCxnSpPr>
        <p:spPr>
          <a:xfrm>
            <a:off x="748610" y="5078079"/>
            <a:ext cx="826800" cy="0"/>
          </a:xfrm>
          <a:prstGeom prst="straightConnector1">
            <a:avLst/>
          </a:prstGeom>
          <a:noFill/>
          <a:ln cap="flat" cmpd="sng" w="28575">
            <a:solidFill>
              <a:srgbClr val="377AF4"/>
            </a:solidFill>
            <a:prstDash val="solid"/>
            <a:miter lim="800000"/>
            <a:headEnd len="sm" w="sm" type="none"/>
            <a:tailEnd len="sm" w="sm" type="none"/>
          </a:ln>
        </p:spPr>
      </p:cxnSp>
      <p:sp>
        <p:nvSpPr>
          <p:cNvPr id="163" name="Google Shape;163;g29e745b8efd_1_26"/>
          <p:cNvSpPr/>
          <p:nvPr/>
        </p:nvSpPr>
        <p:spPr>
          <a:xfrm>
            <a:off x="6651881" y="1457190"/>
            <a:ext cx="1385700" cy="24225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ato"/>
              <a:ea typeface="Lato"/>
              <a:cs typeface="Lato"/>
              <a:sym typeface="Lato"/>
            </a:endParaRPr>
          </a:p>
        </p:txBody>
      </p:sp>
      <p:sp>
        <p:nvSpPr>
          <p:cNvPr id="164" name="Google Shape;164;g29e745b8efd_1_26"/>
          <p:cNvSpPr/>
          <p:nvPr/>
        </p:nvSpPr>
        <p:spPr>
          <a:xfrm>
            <a:off x="6555251" y="784625"/>
            <a:ext cx="4953000" cy="89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Roboto Light"/>
              <a:buNone/>
            </a:pPr>
            <a:r>
              <a:rPr b="0" i="0" lang="es-CO" sz="2400" u="none" cap="none" strike="noStrike">
                <a:solidFill>
                  <a:srgbClr val="262626"/>
                </a:solidFill>
                <a:latin typeface="Roboto Light"/>
                <a:ea typeface="Roboto Light"/>
                <a:cs typeface="Roboto Light"/>
                <a:sym typeface="Roboto Light"/>
              </a:rPr>
              <a:t>Objetivos del curso </a:t>
            </a:r>
            <a:endParaRPr b="0" i="0" sz="2400" u="none" cap="none" strike="noStrike">
              <a:solidFill>
                <a:srgbClr val="262626"/>
              </a:solidFill>
              <a:latin typeface="Lato"/>
              <a:ea typeface="Lato"/>
              <a:cs typeface="Lato"/>
              <a:sym typeface="Lato"/>
            </a:endParaRPr>
          </a:p>
        </p:txBody>
      </p:sp>
      <p:grpSp>
        <p:nvGrpSpPr>
          <p:cNvPr id="165" name="Google Shape;165;g29e745b8efd_1_26"/>
          <p:cNvGrpSpPr/>
          <p:nvPr/>
        </p:nvGrpSpPr>
        <p:grpSpPr>
          <a:xfrm>
            <a:off x="5649363" y="655307"/>
            <a:ext cx="807000" cy="807000"/>
            <a:chOff x="6182763" y="1722107"/>
            <a:chExt cx="807000" cy="807000"/>
          </a:xfrm>
        </p:grpSpPr>
        <p:sp>
          <p:nvSpPr>
            <p:cNvPr id="166" name="Google Shape;166;g29e745b8efd_1_26"/>
            <p:cNvSpPr/>
            <p:nvPr/>
          </p:nvSpPr>
          <p:spPr>
            <a:xfrm>
              <a:off x="6182763" y="1722107"/>
              <a:ext cx="807000" cy="807000"/>
            </a:xfrm>
            <a:prstGeom prst="ellipse">
              <a:avLst/>
            </a:prstGeom>
            <a:solidFill>
              <a:srgbClr val="377A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ato"/>
                <a:ea typeface="Lato"/>
                <a:cs typeface="Lato"/>
                <a:sym typeface="Lato"/>
              </a:endParaRPr>
            </a:p>
          </p:txBody>
        </p:sp>
        <p:sp>
          <p:nvSpPr>
            <p:cNvPr id="167" name="Google Shape;167;g29e745b8efd_1_26"/>
            <p:cNvSpPr txBox="1"/>
            <p:nvPr/>
          </p:nvSpPr>
          <p:spPr>
            <a:xfrm>
              <a:off x="6385963" y="1886960"/>
              <a:ext cx="362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Roboto Black"/>
                <a:buNone/>
              </a:pPr>
              <a:r>
                <a:rPr b="0" i="0" lang="es-CO" sz="2400" u="none" cap="none" strike="noStrike">
                  <a:solidFill>
                    <a:srgbClr val="FFFFFF"/>
                  </a:solidFill>
                  <a:latin typeface="Roboto Black"/>
                  <a:ea typeface="Roboto Black"/>
                  <a:cs typeface="Roboto Black"/>
                  <a:sym typeface="Roboto Black"/>
                </a:rPr>
                <a:t>1</a:t>
              </a:r>
              <a:endParaRPr b="0" i="0" sz="1400" u="none" cap="none" strike="noStrike">
                <a:solidFill>
                  <a:srgbClr val="000000"/>
                </a:solidFill>
                <a:latin typeface="Arial"/>
                <a:ea typeface="Arial"/>
                <a:cs typeface="Arial"/>
                <a:sym typeface="Arial"/>
              </a:endParaRPr>
            </a:p>
          </p:txBody>
        </p:sp>
      </p:grpSp>
      <p:grpSp>
        <p:nvGrpSpPr>
          <p:cNvPr id="168" name="Google Shape;168;g29e745b8efd_1_26"/>
          <p:cNvGrpSpPr/>
          <p:nvPr/>
        </p:nvGrpSpPr>
        <p:grpSpPr>
          <a:xfrm>
            <a:off x="5649366" y="1637306"/>
            <a:ext cx="807000" cy="807000"/>
            <a:chOff x="8931053" y="1675406"/>
            <a:chExt cx="807000" cy="807000"/>
          </a:xfrm>
        </p:grpSpPr>
        <p:sp>
          <p:nvSpPr>
            <p:cNvPr id="169" name="Google Shape;169;g29e745b8efd_1_26"/>
            <p:cNvSpPr/>
            <p:nvPr/>
          </p:nvSpPr>
          <p:spPr>
            <a:xfrm>
              <a:off x="8931053" y="1675406"/>
              <a:ext cx="807000" cy="807000"/>
            </a:xfrm>
            <a:prstGeom prst="ellipse">
              <a:avLst/>
            </a:prstGeom>
            <a:solidFill>
              <a:srgbClr val="3F4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ato"/>
                <a:ea typeface="Lato"/>
                <a:cs typeface="Lato"/>
                <a:sym typeface="Lato"/>
              </a:endParaRPr>
            </a:p>
          </p:txBody>
        </p:sp>
        <p:sp>
          <p:nvSpPr>
            <p:cNvPr id="170" name="Google Shape;170;g29e745b8efd_1_26"/>
            <p:cNvSpPr txBox="1"/>
            <p:nvPr/>
          </p:nvSpPr>
          <p:spPr>
            <a:xfrm>
              <a:off x="9150216" y="1834161"/>
              <a:ext cx="362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Roboto Black"/>
                <a:buNone/>
              </a:pPr>
              <a:r>
                <a:rPr b="0" i="0" lang="es-CO" sz="2400" u="none" cap="none" strike="noStrike">
                  <a:solidFill>
                    <a:srgbClr val="FFFFFF"/>
                  </a:solidFill>
                  <a:latin typeface="Roboto Black"/>
                  <a:ea typeface="Roboto Black"/>
                  <a:cs typeface="Roboto Black"/>
                  <a:sym typeface="Roboto Black"/>
                </a:rPr>
                <a:t>2</a:t>
              </a:r>
              <a:endParaRPr b="0" i="0" sz="1400" u="none" cap="none" strike="noStrike">
                <a:solidFill>
                  <a:srgbClr val="000000"/>
                </a:solidFill>
                <a:latin typeface="Arial"/>
                <a:ea typeface="Arial"/>
                <a:cs typeface="Arial"/>
                <a:sym typeface="Arial"/>
              </a:endParaRPr>
            </a:p>
          </p:txBody>
        </p:sp>
      </p:grpSp>
      <p:sp>
        <p:nvSpPr>
          <p:cNvPr id="171" name="Google Shape;171;g29e745b8efd_1_26"/>
          <p:cNvSpPr/>
          <p:nvPr/>
        </p:nvSpPr>
        <p:spPr>
          <a:xfrm>
            <a:off x="701838" y="5150600"/>
            <a:ext cx="3511200" cy="1026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0" i="0" lang="es-CO" sz="1400" u="none" cap="none" strike="noStrike">
                <a:solidFill>
                  <a:schemeClr val="lt1"/>
                </a:solidFill>
                <a:latin typeface="Roboto Light"/>
                <a:ea typeface="Roboto Light"/>
                <a:cs typeface="Roboto Light"/>
                <a:sym typeface="Roboto Light"/>
              </a:rPr>
              <a:t>CONTENIDO DE LA SESIÓN 1</a:t>
            </a:r>
            <a:endParaRPr b="0" i="0" sz="1400" u="none" cap="none" strike="noStrike">
              <a:solidFill>
                <a:srgbClr val="000000"/>
              </a:solidFill>
              <a:latin typeface="Arial"/>
              <a:ea typeface="Arial"/>
              <a:cs typeface="Arial"/>
              <a:sym typeface="Arial"/>
            </a:endParaRPr>
          </a:p>
        </p:txBody>
      </p:sp>
      <p:sp>
        <p:nvSpPr>
          <p:cNvPr id="172" name="Google Shape;172;g29e745b8efd_1_26"/>
          <p:cNvSpPr/>
          <p:nvPr/>
        </p:nvSpPr>
        <p:spPr>
          <a:xfrm>
            <a:off x="6555251" y="1779725"/>
            <a:ext cx="4953000" cy="89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Roboto Light"/>
              <a:buNone/>
            </a:pPr>
            <a:r>
              <a:rPr b="0" i="0" lang="es-CO" sz="2400" u="none" cap="none" strike="noStrike">
                <a:solidFill>
                  <a:srgbClr val="262626"/>
                </a:solidFill>
                <a:latin typeface="Roboto Light"/>
                <a:ea typeface="Roboto Light"/>
                <a:cs typeface="Roboto Light"/>
                <a:sym typeface="Roboto Light"/>
              </a:rPr>
              <a:t>Conceptos claves</a:t>
            </a:r>
            <a:endParaRPr b="0" i="0" sz="2400" u="none" cap="none" strike="noStrike">
              <a:solidFill>
                <a:srgbClr val="262626"/>
              </a:solidFill>
              <a:latin typeface="Roboto Light"/>
              <a:ea typeface="Roboto Light"/>
              <a:cs typeface="Roboto Light"/>
              <a:sym typeface="Roboto Light"/>
            </a:endParaRPr>
          </a:p>
        </p:txBody>
      </p:sp>
      <p:grpSp>
        <p:nvGrpSpPr>
          <p:cNvPr id="173" name="Google Shape;173;g29e745b8efd_1_26"/>
          <p:cNvGrpSpPr/>
          <p:nvPr/>
        </p:nvGrpSpPr>
        <p:grpSpPr>
          <a:xfrm>
            <a:off x="5649366" y="2627906"/>
            <a:ext cx="807000" cy="807000"/>
            <a:chOff x="8931053" y="1675406"/>
            <a:chExt cx="807000" cy="807000"/>
          </a:xfrm>
        </p:grpSpPr>
        <p:sp>
          <p:nvSpPr>
            <p:cNvPr id="174" name="Google Shape;174;g29e745b8efd_1_26"/>
            <p:cNvSpPr/>
            <p:nvPr/>
          </p:nvSpPr>
          <p:spPr>
            <a:xfrm>
              <a:off x="8931053" y="1675406"/>
              <a:ext cx="807000" cy="807000"/>
            </a:xfrm>
            <a:prstGeom prst="ellipse">
              <a:avLst/>
            </a:prstGeom>
            <a:solidFill>
              <a:srgbClr val="377A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ato"/>
                <a:ea typeface="Lato"/>
                <a:cs typeface="Lato"/>
                <a:sym typeface="Lato"/>
              </a:endParaRPr>
            </a:p>
          </p:txBody>
        </p:sp>
        <p:sp>
          <p:nvSpPr>
            <p:cNvPr id="175" name="Google Shape;175;g29e745b8efd_1_26"/>
            <p:cNvSpPr txBox="1"/>
            <p:nvPr/>
          </p:nvSpPr>
          <p:spPr>
            <a:xfrm>
              <a:off x="9150216" y="1834161"/>
              <a:ext cx="362700" cy="461700"/>
            </a:xfrm>
            <a:prstGeom prst="rect">
              <a:avLst/>
            </a:prstGeom>
            <a:solidFill>
              <a:srgbClr val="377AF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Roboto Black"/>
                <a:buNone/>
              </a:pPr>
              <a:r>
                <a:rPr b="0" i="0" lang="es-CO" sz="2400" u="none" cap="none" strike="noStrike">
                  <a:solidFill>
                    <a:srgbClr val="FFFFFF"/>
                  </a:solidFill>
                  <a:latin typeface="Roboto Black"/>
                  <a:ea typeface="Roboto Black"/>
                  <a:cs typeface="Roboto Black"/>
                  <a:sym typeface="Roboto Black"/>
                </a:rPr>
                <a:t>3</a:t>
              </a:r>
              <a:endParaRPr b="0" i="0" sz="1400" u="none" cap="none" strike="noStrike">
                <a:solidFill>
                  <a:srgbClr val="000000"/>
                </a:solidFill>
                <a:latin typeface="Arial"/>
                <a:ea typeface="Arial"/>
                <a:cs typeface="Arial"/>
                <a:sym typeface="Arial"/>
              </a:endParaRPr>
            </a:p>
          </p:txBody>
        </p:sp>
      </p:grpSp>
      <p:sp>
        <p:nvSpPr>
          <p:cNvPr id="176" name="Google Shape;176;g29e745b8efd_1_26"/>
          <p:cNvSpPr/>
          <p:nvPr/>
        </p:nvSpPr>
        <p:spPr>
          <a:xfrm>
            <a:off x="6555251" y="2770325"/>
            <a:ext cx="4953000" cy="89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262626"/>
                </a:solidFill>
                <a:latin typeface="Roboto Light"/>
                <a:ea typeface="Roboto Light"/>
                <a:cs typeface="Roboto Light"/>
                <a:sym typeface="Roboto Light"/>
              </a:rPr>
              <a:t>Marco de Trabajo: IterAE©</a:t>
            </a:r>
            <a:endParaRPr b="0" i="0" sz="2400" u="none" cap="none" strike="noStrike">
              <a:solidFill>
                <a:srgbClr val="262626"/>
              </a:solidFill>
              <a:latin typeface="Roboto Light"/>
              <a:ea typeface="Roboto Light"/>
              <a:cs typeface="Roboto Light"/>
              <a:sym typeface="Roboto Light"/>
            </a:endParaRPr>
          </a:p>
        </p:txBody>
      </p:sp>
      <p:grpSp>
        <p:nvGrpSpPr>
          <p:cNvPr id="177" name="Google Shape;177;g29e745b8efd_1_26"/>
          <p:cNvGrpSpPr/>
          <p:nvPr/>
        </p:nvGrpSpPr>
        <p:grpSpPr>
          <a:xfrm>
            <a:off x="5649366" y="3643142"/>
            <a:ext cx="807000" cy="807000"/>
            <a:chOff x="8931053" y="1675406"/>
            <a:chExt cx="807000" cy="807000"/>
          </a:xfrm>
        </p:grpSpPr>
        <p:sp>
          <p:nvSpPr>
            <p:cNvPr id="178" name="Google Shape;178;g29e745b8efd_1_26"/>
            <p:cNvSpPr/>
            <p:nvPr/>
          </p:nvSpPr>
          <p:spPr>
            <a:xfrm>
              <a:off x="8931053" y="1675406"/>
              <a:ext cx="807000" cy="807000"/>
            </a:xfrm>
            <a:prstGeom prst="ellipse">
              <a:avLst/>
            </a:prstGeom>
            <a:solidFill>
              <a:srgbClr val="3F4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ato"/>
                <a:ea typeface="Lato"/>
                <a:cs typeface="Lato"/>
                <a:sym typeface="Lato"/>
              </a:endParaRPr>
            </a:p>
          </p:txBody>
        </p:sp>
        <p:sp>
          <p:nvSpPr>
            <p:cNvPr id="179" name="Google Shape;179;g29e745b8efd_1_26"/>
            <p:cNvSpPr txBox="1"/>
            <p:nvPr/>
          </p:nvSpPr>
          <p:spPr>
            <a:xfrm>
              <a:off x="9150216" y="1834161"/>
              <a:ext cx="362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Roboto Black"/>
                <a:buNone/>
              </a:pPr>
              <a:r>
                <a:rPr b="0" i="0" lang="es-CO" sz="2400" u="none" cap="none" strike="noStrike">
                  <a:solidFill>
                    <a:srgbClr val="FFFFFF"/>
                  </a:solidFill>
                  <a:latin typeface="Roboto Black"/>
                  <a:ea typeface="Roboto Black"/>
                  <a:cs typeface="Roboto Black"/>
                  <a:sym typeface="Roboto Black"/>
                </a:rPr>
                <a:t>4</a:t>
              </a:r>
              <a:endParaRPr b="0" i="0" sz="1400" u="none" cap="none" strike="noStrike">
                <a:solidFill>
                  <a:srgbClr val="000000"/>
                </a:solidFill>
                <a:latin typeface="Arial"/>
                <a:ea typeface="Arial"/>
                <a:cs typeface="Arial"/>
                <a:sym typeface="Arial"/>
              </a:endParaRPr>
            </a:p>
          </p:txBody>
        </p:sp>
      </p:grpSp>
      <p:sp>
        <p:nvSpPr>
          <p:cNvPr id="180" name="Google Shape;180;g29e745b8efd_1_26"/>
          <p:cNvSpPr/>
          <p:nvPr/>
        </p:nvSpPr>
        <p:spPr>
          <a:xfrm>
            <a:off x="6555251" y="3785561"/>
            <a:ext cx="4953000" cy="89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Roboto Light"/>
              <a:buNone/>
            </a:pPr>
            <a:r>
              <a:rPr b="0" i="0" lang="es-CO" sz="2400" u="none" cap="none" strike="noStrike">
                <a:solidFill>
                  <a:srgbClr val="262626"/>
                </a:solidFill>
                <a:latin typeface="Roboto Light"/>
                <a:ea typeface="Roboto Light"/>
                <a:cs typeface="Roboto Light"/>
                <a:sym typeface="Roboto Light"/>
              </a:rPr>
              <a:t>Modelo Funcional de IterAE©</a:t>
            </a:r>
            <a:endParaRPr b="0" i="0" sz="2400" u="none" cap="none" strike="noStrike">
              <a:solidFill>
                <a:srgbClr val="262626"/>
              </a:solidFill>
              <a:latin typeface="Roboto Light"/>
              <a:ea typeface="Roboto Light"/>
              <a:cs typeface="Roboto Light"/>
              <a:sym typeface="Roboto Light"/>
            </a:endParaRPr>
          </a:p>
        </p:txBody>
      </p:sp>
      <p:grpSp>
        <p:nvGrpSpPr>
          <p:cNvPr id="181" name="Google Shape;181;g29e745b8efd_1_26"/>
          <p:cNvGrpSpPr/>
          <p:nvPr/>
        </p:nvGrpSpPr>
        <p:grpSpPr>
          <a:xfrm>
            <a:off x="5649366" y="4685306"/>
            <a:ext cx="807000" cy="807000"/>
            <a:chOff x="8931053" y="1675406"/>
            <a:chExt cx="807000" cy="807000"/>
          </a:xfrm>
        </p:grpSpPr>
        <p:sp>
          <p:nvSpPr>
            <p:cNvPr id="182" name="Google Shape;182;g29e745b8efd_1_26"/>
            <p:cNvSpPr/>
            <p:nvPr/>
          </p:nvSpPr>
          <p:spPr>
            <a:xfrm>
              <a:off x="8931053" y="1675406"/>
              <a:ext cx="807000" cy="807000"/>
            </a:xfrm>
            <a:prstGeom prst="ellipse">
              <a:avLst/>
            </a:prstGeom>
            <a:solidFill>
              <a:srgbClr val="377A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ato"/>
                <a:ea typeface="Lato"/>
                <a:cs typeface="Lato"/>
                <a:sym typeface="Lato"/>
              </a:endParaRPr>
            </a:p>
          </p:txBody>
        </p:sp>
        <p:sp>
          <p:nvSpPr>
            <p:cNvPr id="183" name="Google Shape;183;g29e745b8efd_1_26"/>
            <p:cNvSpPr txBox="1"/>
            <p:nvPr/>
          </p:nvSpPr>
          <p:spPr>
            <a:xfrm>
              <a:off x="9150216" y="1834161"/>
              <a:ext cx="362700" cy="461700"/>
            </a:xfrm>
            <a:prstGeom prst="rect">
              <a:avLst/>
            </a:prstGeom>
            <a:solidFill>
              <a:srgbClr val="377AF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Roboto Black"/>
                <a:buNone/>
              </a:pPr>
              <a:r>
                <a:rPr b="0" i="0" lang="es-CO" sz="2400" u="none" cap="none" strike="noStrike">
                  <a:solidFill>
                    <a:srgbClr val="FFFFFF"/>
                  </a:solidFill>
                  <a:latin typeface="Roboto Black"/>
                  <a:ea typeface="Roboto Black"/>
                  <a:cs typeface="Roboto Black"/>
                  <a:sym typeface="Roboto Black"/>
                </a:rPr>
                <a:t>5</a:t>
              </a:r>
              <a:endParaRPr b="0" i="0" sz="1400" u="none" cap="none" strike="noStrike">
                <a:solidFill>
                  <a:srgbClr val="000000"/>
                </a:solidFill>
                <a:latin typeface="Arial"/>
                <a:ea typeface="Arial"/>
                <a:cs typeface="Arial"/>
                <a:sym typeface="Arial"/>
              </a:endParaRPr>
            </a:p>
          </p:txBody>
        </p:sp>
      </p:grpSp>
      <p:sp>
        <p:nvSpPr>
          <p:cNvPr id="184" name="Google Shape;184;g29e745b8efd_1_26"/>
          <p:cNvSpPr/>
          <p:nvPr/>
        </p:nvSpPr>
        <p:spPr>
          <a:xfrm>
            <a:off x="6555251" y="4827725"/>
            <a:ext cx="4953000" cy="89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262626"/>
                </a:solidFill>
                <a:latin typeface="Roboto Light"/>
                <a:ea typeface="Roboto Light"/>
                <a:cs typeface="Roboto Light"/>
                <a:sym typeface="Roboto Light"/>
              </a:rPr>
              <a:t>Aplicando IterAE©: Exploración</a:t>
            </a:r>
            <a:endParaRPr b="0" i="0" sz="2400" u="none" cap="none" strike="noStrike">
              <a:solidFill>
                <a:srgbClr val="262626"/>
              </a:solidFill>
              <a:latin typeface="Roboto Light"/>
              <a:ea typeface="Roboto Light"/>
              <a:cs typeface="Roboto Light"/>
              <a:sym typeface="Roboto Light"/>
            </a:endParaRPr>
          </a:p>
        </p:txBody>
      </p:sp>
      <p:grpSp>
        <p:nvGrpSpPr>
          <p:cNvPr id="185" name="Google Shape;185;g29e745b8efd_1_26"/>
          <p:cNvGrpSpPr/>
          <p:nvPr/>
        </p:nvGrpSpPr>
        <p:grpSpPr>
          <a:xfrm>
            <a:off x="5649366" y="5700542"/>
            <a:ext cx="807000" cy="807000"/>
            <a:chOff x="8931053" y="1675406"/>
            <a:chExt cx="807000" cy="807000"/>
          </a:xfrm>
        </p:grpSpPr>
        <p:sp>
          <p:nvSpPr>
            <p:cNvPr id="186" name="Google Shape;186;g29e745b8efd_1_26"/>
            <p:cNvSpPr/>
            <p:nvPr/>
          </p:nvSpPr>
          <p:spPr>
            <a:xfrm>
              <a:off x="8931053" y="1675406"/>
              <a:ext cx="807000" cy="807000"/>
            </a:xfrm>
            <a:prstGeom prst="ellipse">
              <a:avLst/>
            </a:prstGeom>
            <a:solidFill>
              <a:srgbClr val="3F43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ato"/>
                <a:ea typeface="Lato"/>
                <a:cs typeface="Lato"/>
                <a:sym typeface="Lato"/>
              </a:endParaRPr>
            </a:p>
          </p:txBody>
        </p:sp>
        <p:sp>
          <p:nvSpPr>
            <p:cNvPr id="187" name="Google Shape;187;g29e745b8efd_1_26"/>
            <p:cNvSpPr txBox="1"/>
            <p:nvPr/>
          </p:nvSpPr>
          <p:spPr>
            <a:xfrm>
              <a:off x="9150216" y="1834161"/>
              <a:ext cx="362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Roboto Black"/>
                <a:buNone/>
              </a:pPr>
              <a:r>
                <a:rPr b="0" i="0" lang="es-CO" sz="2400" u="none" cap="none" strike="noStrike">
                  <a:solidFill>
                    <a:srgbClr val="FFFFFF"/>
                  </a:solidFill>
                  <a:latin typeface="Roboto Black"/>
                  <a:ea typeface="Roboto Black"/>
                  <a:cs typeface="Roboto Black"/>
                  <a:sym typeface="Roboto Black"/>
                </a:rPr>
                <a:t>6</a:t>
              </a:r>
              <a:endParaRPr b="0" i="0" sz="1400" u="none" cap="none" strike="noStrike">
                <a:solidFill>
                  <a:srgbClr val="000000"/>
                </a:solidFill>
                <a:latin typeface="Arial"/>
                <a:ea typeface="Arial"/>
                <a:cs typeface="Arial"/>
                <a:sym typeface="Arial"/>
              </a:endParaRPr>
            </a:p>
          </p:txBody>
        </p:sp>
      </p:grpSp>
      <p:sp>
        <p:nvSpPr>
          <p:cNvPr id="188" name="Google Shape;188;g29e745b8efd_1_26"/>
          <p:cNvSpPr/>
          <p:nvPr/>
        </p:nvSpPr>
        <p:spPr>
          <a:xfrm>
            <a:off x="6555251" y="5884011"/>
            <a:ext cx="4953000" cy="89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1200"/>
              <a:buFont typeface="Roboto Light"/>
              <a:buNone/>
            </a:pPr>
            <a:r>
              <a:rPr b="0" i="0" lang="es-CO" sz="2400" u="none" cap="none" strike="noStrike">
                <a:solidFill>
                  <a:srgbClr val="262626"/>
                </a:solidFill>
                <a:latin typeface="Roboto Light"/>
                <a:ea typeface="Roboto Light"/>
                <a:cs typeface="Roboto Light"/>
                <a:sym typeface="Roboto Light"/>
              </a:rPr>
              <a:t>Próximos pasos</a:t>
            </a:r>
            <a:endParaRPr b="0" i="0" sz="2400" u="none" cap="none" strike="noStrike">
              <a:solidFill>
                <a:srgbClr val="262626"/>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29e745b8efd_1_693"/>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grpSp>
        <p:nvGrpSpPr>
          <p:cNvPr id="834" name="Google Shape;834;g29e745b8efd_1_693"/>
          <p:cNvGrpSpPr/>
          <p:nvPr/>
        </p:nvGrpSpPr>
        <p:grpSpPr>
          <a:xfrm>
            <a:off x="-65946" y="907150"/>
            <a:ext cx="1436896" cy="6000600"/>
            <a:chOff x="-22246" y="691075"/>
            <a:chExt cx="1436896" cy="6000600"/>
          </a:xfrm>
        </p:grpSpPr>
        <p:sp>
          <p:nvSpPr>
            <p:cNvPr id="835" name="Google Shape;835;g29e745b8efd_1_693"/>
            <p:cNvSpPr/>
            <p:nvPr/>
          </p:nvSpPr>
          <p:spPr>
            <a:xfrm>
              <a:off x="16050" y="691075"/>
              <a:ext cx="1398600" cy="6000600"/>
            </a:xfrm>
            <a:prstGeom prst="rect">
              <a:avLst/>
            </a:prstGeom>
            <a:solidFill>
              <a:srgbClr val="027EB7"/>
            </a:solidFill>
            <a:ln cap="flat" cmpd="sng" w="25400">
              <a:solidFill>
                <a:srgbClr val="043E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grpSp>
          <p:nvGrpSpPr>
            <p:cNvPr id="836" name="Google Shape;836;g29e745b8efd_1_693"/>
            <p:cNvGrpSpPr/>
            <p:nvPr/>
          </p:nvGrpSpPr>
          <p:grpSpPr>
            <a:xfrm>
              <a:off x="63946" y="1407179"/>
              <a:ext cx="1311300" cy="1111411"/>
              <a:chOff x="63946" y="1567599"/>
              <a:chExt cx="1311300" cy="1111411"/>
            </a:xfrm>
          </p:grpSpPr>
          <p:sp>
            <p:nvSpPr>
              <p:cNvPr id="837" name="Google Shape;837;g29e745b8efd_1_693"/>
              <p:cNvSpPr/>
              <p:nvPr/>
            </p:nvSpPr>
            <p:spPr>
              <a:xfrm>
                <a:off x="115753" y="1579510"/>
                <a:ext cx="1224600" cy="1099500"/>
              </a:xfrm>
              <a:prstGeom prst="roundRect">
                <a:avLst>
                  <a:gd fmla="val 10120" name="adj"/>
                </a:avLst>
              </a:prstGeom>
              <a:solidFill>
                <a:srgbClr val="25A7F6"/>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838" name="Google Shape;838;g29e745b8efd_1_693"/>
              <p:cNvSpPr/>
              <p:nvPr/>
            </p:nvSpPr>
            <p:spPr>
              <a:xfrm>
                <a:off x="448704" y="2032699"/>
                <a:ext cx="528279" cy="588084"/>
              </a:xfrm>
              <a:custGeom>
                <a:rect b="b" l="l" r="r" t="t"/>
                <a:pathLst>
                  <a:path extrusionOk="0" h="172" w="155">
                    <a:moveTo>
                      <a:pt x="155" y="69"/>
                    </a:moveTo>
                    <a:cubicBezTo>
                      <a:pt x="155" y="60"/>
                      <a:pt x="153" y="51"/>
                      <a:pt x="150" y="43"/>
                    </a:cubicBezTo>
                    <a:cubicBezTo>
                      <a:pt x="139" y="17"/>
                      <a:pt x="115" y="0"/>
                      <a:pt x="86" y="0"/>
                    </a:cubicBezTo>
                    <a:cubicBezTo>
                      <a:pt x="67" y="0"/>
                      <a:pt x="50" y="7"/>
                      <a:pt x="38" y="19"/>
                    </a:cubicBezTo>
                    <a:cubicBezTo>
                      <a:pt x="29" y="27"/>
                      <a:pt x="22" y="38"/>
                      <a:pt x="19" y="50"/>
                    </a:cubicBezTo>
                    <a:cubicBezTo>
                      <a:pt x="17" y="59"/>
                      <a:pt x="16" y="68"/>
                      <a:pt x="16" y="74"/>
                    </a:cubicBezTo>
                    <a:cubicBezTo>
                      <a:pt x="16" y="77"/>
                      <a:pt x="16" y="79"/>
                      <a:pt x="16" y="79"/>
                    </a:cubicBezTo>
                    <a:cubicBezTo>
                      <a:pt x="1" y="117"/>
                      <a:pt x="1" y="117"/>
                      <a:pt x="1" y="117"/>
                    </a:cubicBezTo>
                    <a:cubicBezTo>
                      <a:pt x="0" y="119"/>
                      <a:pt x="2" y="123"/>
                      <a:pt x="5" y="123"/>
                    </a:cubicBezTo>
                    <a:cubicBezTo>
                      <a:pt x="20" y="123"/>
                      <a:pt x="20" y="123"/>
                      <a:pt x="20" y="123"/>
                    </a:cubicBezTo>
                    <a:cubicBezTo>
                      <a:pt x="20" y="147"/>
                      <a:pt x="20" y="147"/>
                      <a:pt x="20" y="147"/>
                    </a:cubicBezTo>
                    <a:cubicBezTo>
                      <a:pt x="20" y="152"/>
                      <a:pt x="23" y="156"/>
                      <a:pt x="28" y="156"/>
                    </a:cubicBezTo>
                    <a:cubicBezTo>
                      <a:pt x="28" y="157"/>
                      <a:pt x="29" y="157"/>
                      <a:pt x="30" y="157"/>
                    </a:cubicBezTo>
                    <a:cubicBezTo>
                      <a:pt x="45" y="157"/>
                      <a:pt x="45" y="157"/>
                      <a:pt x="45" y="157"/>
                    </a:cubicBezTo>
                    <a:cubicBezTo>
                      <a:pt x="45" y="172"/>
                      <a:pt x="45" y="172"/>
                      <a:pt x="45" y="172"/>
                    </a:cubicBezTo>
                    <a:cubicBezTo>
                      <a:pt x="127" y="172"/>
                      <a:pt x="127" y="172"/>
                      <a:pt x="127" y="172"/>
                    </a:cubicBezTo>
                    <a:cubicBezTo>
                      <a:pt x="127" y="147"/>
                      <a:pt x="127" y="147"/>
                      <a:pt x="127" y="147"/>
                    </a:cubicBezTo>
                    <a:cubicBezTo>
                      <a:pt x="127" y="146"/>
                      <a:pt x="127" y="145"/>
                      <a:pt x="127" y="144"/>
                    </a:cubicBezTo>
                    <a:cubicBezTo>
                      <a:pt x="129" y="139"/>
                      <a:pt x="132" y="134"/>
                      <a:pt x="136" y="128"/>
                    </a:cubicBezTo>
                    <a:cubicBezTo>
                      <a:pt x="145" y="115"/>
                      <a:pt x="155" y="98"/>
                      <a:pt x="155" y="70"/>
                    </a:cubicBezTo>
                    <a:cubicBezTo>
                      <a:pt x="155" y="70"/>
                      <a:pt x="155" y="70"/>
                      <a:pt x="155" y="70"/>
                    </a:cubicBezTo>
                    <a:cubicBezTo>
                      <a:pt x="155" y="69"/>
                      <a:pt x="155" y="69"/>
                      <a:pt x="155" y="69"/>
                    </a:cubicBezTo>
                    <a:close/>
                    <a:moveTo>
                      <a:pt x="86" y="116"/>
                    </a:moveTo>
                    <a:cubicBezTo>
                      <a:pt x="60" y="116"/>
                      <a:pt x="39" y="95"/>
                      <a:pt x="39" y="69"/>
                    </a:cubicBezTo>
                    <a:cubicBezTo>
                      <a:pt x="39" y="43"/>
                      <a:pt x="60" y="22"/>
                      <a:pt x="86" y="22"/>
                    </a:cubicBezTo>
                    <a:cubicBezTo>
                      <a:pt x="111" y="22"/>
                      <a:pt x="132" y="43"/>
                      <a:pt x="132" y="69"/>
                    </a:cubicBezTo>
                    <a:cubicBezTo>
                      <a:pt x="132" y="95"/>
                      <a:pt x="111" y="116"/>
                      <a:pt x="86" y="116"/>
                    </a:cubicBezTo>
                    <a:close/>
                    <a:moveTo>
                      <a:pt x="124" y="74"/>
                    </a:moveTo>
                    <a:cubicBezTo>
                      <a:pt x="124" y="64"/>
                      <a:pt x="124" y="64"/>
                      <a:pt x="124" y="64"/>
                    </a:cubicBezTo>
                    <a:cubicBezTo>
                      <a:pt x="113" y="60"/>
                      <a:pt x="113" y="60"/>
                      <a:pt x="113" y="60"/>
                    </a:cubicBezTo>
                    <a:cubicBezTo>
                      <a:pt x="113" y="59"/>
                      <a:pt x="112" y="57"/>
                      <a:pt x="112" y="56"/>
                    </a:cubicBezTo>
                    <a:cubicBezTo>
                      <a:pt x="116" y="45"/>
                      <a:pt x="116" y="45"/>
                      <a:pt x="116" y="45"/>
                    </a:cubicBezTo>
                    <a:cubicBezTo>
                      <a:pt x="109" y="38"/>
                      <a:pt x="109" y="38"/>
                      <a:pt x="109" y="38"/>
                    </a:cubicBezTo>
                    <a:cubicBezTo>
                      <a:pt x="99" y="43"/>
                      <a:pt x="99" y="43"/>
                      <a:pt x="99" y="43"/>
                    </a:cubicBezTo>
                    <a:cubicBezTo>
                      <a:pt x="97" y="42"/>
                      <a:pt x="96" y="42"/>
                      <a:pt x="95" y="41"/>
                    </a:cubicBezTo>
                    <a:cubicBezTo>
                      <a:pt x="90" y="30"/>
                      <a:pt x="90" y="30"/>
                      <a:pt x="90" y="30"/>
                    </a:cubicBezTo>
                    <a:cubicBezTo>
                      <a:pt x="81" y="30"/>
                      <a:pt x="81" y="30"/>
                      <a:pt x="81" y="30"/>
                    </a:cubicBezTo>
                    <a:cubicBezTo>
                      <a:pt x="76" y="41"/>
                      <a:pt x="76" y="41"/>
                      <a:pt x="76" y="41"/>
                    </a:cubicBezTo>
                    <a:cubicBezTo>
                      <a:pt x="75" y="42"/>
                      <a:pt x="74" y="42"/>
                      <a:pt x="73" y="43"/>
                    </a:cubicBezTo>
                    <a:cubicBezTo>
                      <a:pt x="62" y="38"/>
                      <a:pt x="62" y="38"/>
                      <a:pt x="62" y="38"/>
                    </a:cubicBezTo>
                    <a:cubicBezTo>
                      <a:pt x="55" y="45"/>
                      <a:pt x="55" y="45"/>
                      <a:pt x="55" y="45"/>
                    </a:cubicBezTo>
                    <a:cubicBezTo>
                      <a:pt x="60" y="56"/>
                      <a:pt x="60" y="56"/>
                      <a:pt x="60" y="56"/>
                    </a:cubicBezTo>
                    <a:cubicBezTo>
                      <a:pt x="59" y="57"/>
                      <a:pt x="58" y="59"/>
                      <a:pt x="58" y="60"/>
                    </a:cubicBezTo>
                    <a:cubicBezTo>
                      <a:pt x="47" y="64"/>
                      <a:pt x="47" y="64"/>
                      <a:pt x="47" y="64"/>
                    </a:cubicBezTo>
                    <a:cubicBezTo>
                      <a:pt x="47" y="74"/>
                      <a:pt x="47" y="74"/>
                      <a:pt x="47" y="74"/>
                    </a:cubicBezTo>
                    <a:cubicBezTo>
                      <a:pt x="58" y="78"/>
                      <a:pt x="58" y="78"/>
                      <a:pt x="58" y="78"/>
                    </a:cubicBezTo>
                    <a:cubicBezTo>
                      <a:pt x="58" y="80"/>
                      <a:pt x="59" y="81"/>
                      <a:pt x="60" y="82"/>
                    </a:cubicBezTo>
                    <a:cubicBezTo>
                      <a:pt x="55" y="93"/>
                      <a:pt x="55" y="93"/>
                      <a:pt x="55" y="93"/>
                    </a:cubicBezTo>
                    <a:cubicBezTo>
                      <a:pt x="62" y="100"/>
                      <a:pt x="62" y="100"/>
                      <a:pt x="62" y="100"/>
                    </a:cubicBezTo>
                    <a:cubicBezTo>
                      <a:pt x="73" y="95"/>
                      <a:pt x="73" y="95"/>
                      <a:pt x="73" y="95"/>
                    </a:cubicBezTo>
                    <a:cubicBezTo>
                      <a:pt x="74" y="96"/>
                      <a:pt x="75" y="96"/>
                      <a:pt x="76" y="97"/>
                    </a:cubicBezTo>
                    <a:cubicBezTo>
                      <a:pt x="81" y="108"/>
                      <a:pt x="81" y="108"/>
                      <a:pt x="81" y="108"/>
                    </a:cubicBezTo>
                    <a:cubicBezTo>
                      <a:pt x="90" y="108"/>
                      <a:pt x="90" y="108"/>
                      <a:pt x="90" y="108"/>
                    </a:cubicBezTo>
                    <a:cubicBezTo>
                      <a:pt x="95" y="97"/>
                      <a:pt x="95" y="97"/>
                      <a:pt x="95" y="97"/>
                    </a:cubicBezTo>
                    <a:cubicBezTo>
                      <a:pt x="96" y="96"/>
                      <a:pt x="97" y="96"/>
                      <a:pt x="99" y="95"/>
                    </a:cubicBezTo>
                    <a:cubicBezTo>
                      <a:pt x="109" y="100"/>
                      <a:pt x="109" y="100"/>
                      <a:pt x="109" y="100"/>
                    </a:cubicBezTo>
                    <a:cubicBezTo>
                      <a:pt x="116" y="93"/>
                      <a:pt x="116" y="93"/>
                      <a:pt x="116" y="93"/>
                    </a:cubicBezTo>
                    <a:cubicBezTo>
                      <a:pt x="112" y="82"/>
                      <a:pt x="112" y="82"/>
                      <a:pt x="112" y="82"/>
                    </a:cubicBezTo>
                    <a:cubicBezTo>
                      <a:pt x="112" y="81"/>
                      <a:pt x="113" y="80"/>
                      <a:pt x="113" y="78"/>
                    </a:cubicBezTo>
                    <a:lnTo>
                      <a:pt x="124" y="74"/>
                    </a:lnTo>
                    <a:close/>
                    <a:moveTo>
                      <a:pt x="86" y="91"/>
                    </a:moveTo>
                    <a:cubicBezTo>
                      <a:pt x="74" y="91"/>
                      <a:pt x="64" y="81"/>
                      <a:pt x="64" y="69"/>
                    </a:cubicBezTo>
                    <a:cubicBezTo>
                      <a:pt x="64" y="57"/>
                      <a:pt x="74" y="47"/>
                      <a:pt x="86" y="47"/>
                    </a:cubicBezTo>
                    <a:cubicBezTo>
                      <a:pt x="97" y="47"/>
                      <a:pt x="107" y="57"/>
                      <a:pt x="107" y="69"/>
                    </a:cubicBezTo>
                    <a:cubicBezTo>
                      <a:pt x="107" y="81"/>
                      <a:pt x="97" y="91"/>
                      <a:pt x="86" y="91"/>
                    </a:cubicBezTo>
                    <a:close/>
                    <a:moveTo>
                      <a:pt x="86" y="80"/>
                    </a:moveTo>
                    <a:cubicBezTo>
                      <a:pt x="79" y="80"/>
                      <a:pt x="75" y="75"/>
                      <a:pt x="75" y="69"/>
                    </a:cubicBezTo>
                    <a:cubicBezTo>
                      <a:pt x="75" y="63"/>
                      <a:pt x="79" y="58"/>
                      <a:pt x="86" y="58"/>
                    </a:cubicBezTo>
                    <a:cubicBezTo>
                      <a:pt x="92" y="58"/>
                      <a:pt x="97" y="63"/>
                      <a:pt x="97" y="69"/>
                    </a:cubicBezTo>
                    <a:cubicBezTo>
                      <a:pt x="97" y="75"/>
                      <a:pt x="92" y="80"/>
                      <a:pt x="86" y="8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839" name="Google Shape;839;g29e745b8efd_1_693"/>
              <p:cNvSpPr txBox="1"/>
              <p:nvPr/>
            </p:nvSpPr>
            <p:spPr>
              <a:xfrm>
                <a:off x="63946" y="1567599"/>
                <a:ext cx="1311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Open Sans"/>
                    <a:ea typeface="Open Sans"/>
                    <a:cs typeface="Open Sans"/>
                    <a:sym typeface="Open Sans"/>
                  </a:rPr>
                  <a:t>Coaching IterAE</a:t>
                </a:r>
                <a:endParaRPr b="1" i="0" sz="1200" u="none" cap="none" strike="noStrike">
                  <a:solidFill>
                    <a:srgbClr val="FFFFFF"/>
                  </a:solidFill>
                  <a:latin typeface="Open Sans"/>
                  <a:ea typeface="Open Sans"/>
                  <a:cs typeface="Open Sans"/>
                  <a:sym typeface="Open Sans"/>
                </a:endParaRPr>
              </a:p>
            </p:txBody>
          </p:sp>
        </p:grpSp>
        <p:grpSp>
          <p:nvGrpSpPr>
            <p:cNvPr id="840" name="Google Shape;840;g29e745b8efd_1_693"/>
            <p:cNvGrpSpPr/>
            <p:nvPr/>
          </p:nvGrpSpPr>
          <p:grpSpPr>
            <a:xfrm>
              <a:off x="-22246" y="750143"/>
              <a:ext cx="1398616" cy="531000"/>
              <a:chOff x="-38288" y="782227"/>
              <a:chExt cx="1398616" cy="531000"/>
            </a:xfrm>
          </p:grpSpPr>
          <p:sp>
            <p:nvSpPr>
              <p:cNvPr id="841" name="Google Shape;841;g29e745b8efd_1_693"/>
              <p:cNvSpPr/>
              <p:nvPr/>
            </p:nvSpPr>
            <p:spPr>
              <a:xfrm>
                <a:off x="12428" y="782227"/>
                <a:ext cx="1347900" cy="531000"/>
              </a:xfrm>
              <a:prstGeom prst="rightArrow">
                <a:avLst>
                  <a:gd fmla="val 50000" name="adj1"/>
                  <a:gd fmla="val 50000" name="adj2"/>
                </a:avLst>
              </a:prstGeom>
              <a:solidFill>
                <a:srgbClr val="C2C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FFFFFF"/>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842" name="Google Shape;842;g29e745b8efd_1_693"/>
              <p:cNvSpPr txBox="1"/>
              <p:nvPr/>
            </p:nvSpPr>
            <p:spPr>
              <a:xfrm>
                <a:off x="-38288" y="916402"/>
                <a:ext cx="1253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s-CO" sz="1100" u="none" cap="none" strike="noStrike">
                    <a:solidFill>
                      <a:srgbClr val="2F528F"/>
                    </a:solidFill>
                    <a:latin typeface="Open Sans"/>
                    <a:ea typeface="Open Sans"/>
                    <a:cs typeface="Open Sans"/>
                    <a:sym typeface="Open Sans"/>
                  </a:rPr>
                  <a:t>EXPLORATION</a:t>
                </a:r>
                <a:endParaRPr b="1" i="0" sz="1050" u="none" cap="none" strike="noStrike">
                  <a:solidFill>
                    <a:srgbClr val="2F528F"/>
                  </a:solidFill>
                  <a:latin typeface="Open Sans"/>
                  <a:ea typeface="Open Sans"/>
                  <a:cs typeface="Open Sans"/>
                  <a:sym typeface="Open Sans"/>
                </a:endParaRPr>
              </a:p>
            </p:txBody>
          </p:sp>
        </p:grpSp>
        <p:grpSp>
          <p:nvGrpSpPr>
            <p:cNvPr id="843" name="Google Shape;843;g29e745b8efd_1_693"/>
            <p:cNvGrpSpPr/>
            <p:nvPr/>
          </p:nvGrpSpPr>
          <p:grpSpPr>
            <a:xfrm>
              <a:off x="61040" y="2630304"/>
              <a:ext cx="1311300" cy="3933000"/>
              <a:chOff x="61040" y="2630304"/>
              <a:chExt cx="1311300" cy="3933000"/>
            </a:xfrm>
          </p:grpSpPr>
          <p:grpSp>
            <p:nvGrpSpPr>
              <p:cNvPr id="844" name="Google Shape;844;g29e745b8efd_1_693"/>
              <p:cNvGrpSpPr/>
              <p:nvPr/>
            </p:nvGrpSpPr>
            <p:grpSpPr>
              <a:xfrm>
                <a:off x="61040" y="2630304"/>
                <a:ext cx="1311300" cy="3933000"/>
                <a:chOff x="61040" y="2790724"/>
                <a:chExt cx="1311300" cy="3933000"/>
              </a:xfrm>
            </p:grpSpPr>
            <p:sp>
              <p:nvSpPr>
                <p:cNvPr id="845" name="Google Shape;845;g29e745b8efd_1_693"/>
                <p:cNvSpPr/>
                <p:nvPr/>
              </p:nvSpPr>
              <p:spPr>
                <a:xfrm>
                  <a:off x="107029" y="2790724"/>
                  <a:ext cx="1239900" cy="3933000"/>
                </a:xfrm>
                <a:prstGeom prst="roundRect">
                  <a:avLst>
                    <a:gd fmla="val 10120" name="adj"/>
                  </a:avLst>
                </a:prstGeom>
                <a:solidFill>
                  <a:srgbClr val="25A7F6"/>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846" name="Google Shape;846;g29e745b8efd_1_693"/>
                <p:cNvSpPr txBox="1"/>
                <p:nvPr/>
              </p:nvSpPr>
              <p:spPr>
                <a:xfrm>
                  <a:off x="61040" y="2826204"/>
                  <a:ext cx="1311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Open Sans"/>
                      <a:ea typeface="Open Sans"/>
                      <a:cs typeface="Open Sans"/>
                      <a:sym typeface="Open Sans"/>
                    </a:rPr>
                    <a:t>Organización de Iniciativas</a:t>
                  </a:r>
                  <a:endParaRPr b="0" i="0" sz="1400" u="none" cap="none" strike="noStrike">
                    <a:solidFill>
                      <a:srgbClr val="000000"/>
                    </a:solidFill>
                    <a:latin typeface="Arial"/>
                    <a:ea typeface="Arial"/>
                    <a:cs typeface="Arial"/>
                    <a:sym typeface="Arial"/>
                  </a:endParaRPr>
                </a:p>
              </p:txBody>
            </p:sp>
            <p:pic>
              <p:nvPicPr>
                <p:cNvPr id="847" name="Google Shape;847;g29e745b8efd_1_693"/>
                <p:cNvPicPr preferRelativeResize="0"/>
                <p:nvPr/>
              </p:nvPicPr>
              <p:blipFill rotWithShape="1">
                <a:blip r:embed="rId3">
                  <a:alphaModFix/>
                </a:blip>
                <a:srcRect b="0" l="0" r="0" t="0"/>
                <a:stretch/>
              </p:blipFill>
              <p:spPr>
                <a:xfrm>
                  <a:off x="222378" y="3559364"/>
                  <a:ext cx="996227" cy="1010771"/>
                </a:xfrm>
                <a:prstGeom prst="rect">
                  <a:avLst/>
                </a:prstGeom>
                <a:noFill/>
                <a:ln>
                  <a:noFill/>
                </a:ln>
              </p:spPr>
            </p:pic>
          </p:grpSp>
          <p:grpSp>
            <p:nvGrpSpPr>
              <p:cNvPr id="848" name="Google Shape;848;g29e745b8efd_1_693"/>
              <p:cNvGrpSpPr/>
              <p:nvPr/>
            </p:nvGrpSpPr>
            <p:grpSpPr>
              <a:xfrm>
                <a:off x="135462" y="4776607"/>
                <a:ext cx="1211100" cy="1217400"/>
                <a:chOff x="120472" y="4776607"/>
                <a:chExt cx="1211100" cy="1217400"/>
              </a:xfrm>
            </p:grpSpPr>
            <p:sp>
              <p:nvSpPr>
                <p:cNvPr id="849" name="Google Shape;849;g29e745b8efd_1_693"/>
                <p:cNvSpPr/>
                <p:nvPr/>
              </p:nvSpPr>
              <p:spPr>
                <a:xfrm>
                  <a:off x="165442" y="4776607"/>
                  <a:ext cx="1095600" cy="12174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850" name="Google Shape;850;g29e745b8efd_1_693"/>
                <p:cNvSpPr/>
                <p:nvPr/>
              </p:nvSpPr>
              <p:spPr>
                <a:xfrm>
                  <a:off x="211816" y="5105324"/>
                  <a:ext cx="1008300" cy="831000"/>
                </a:xfrm>
                <a:prstGeom prst="round2SameRect">
                  <a:avLst>
                    <a:gd fmla="val 12098" name="adj1"/>
                    <a:gd fmla="val 15893" name="adj2"/>
                  </a:avLst>
                </a:prstGeom>
                <a:solidFill>
                  <a:srgbClr val="FFFFFF"/>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Customer Journey</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BMC</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Mapa de priorización</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Hoja de ruta</a:t>
                  </a:r>
                  <a:endParaRPr b="0" i="0" sz="900" u="none" cap="none" strike="noStrike">
                    <a:solidFill>
                      <a:srgbClr val="000000"/>
                    </a:solidFill>
                    <a:latin typeface="Open Sans"/>
                    <a:ea typeface="Open Sans"/>
                    <a:cs typeface="Open Sans"/>
                    <a:sym typeface="Open Sans"/>
                  </a:endParaRPr>
                </a:p>
              </p:txBody>
            </p:sp>
            <p:sp>
              <p:nvSpPr>
                <p:cNvPr id="851" name="Google Shape;851;g29e745b8efd_1_693"/>
                <p:cNvSpPr txBox="1"/>
                <p:nvPr/>
              </p:nvSpPr>
              <p:spPr>
                <a:xfrm>
                  <a:off x="120472" y="4818547"/>
                  <a:ext cx="1211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Workshops</a:t>
                  </a:r>
                  <a:endParaRPr b="0" i="0" sz="1400" u="none" cap="none" strike="noStrike">
                    <a:solidFill>
                      <a:srgbClr val="000000"/>
                    </a:solidFill>
                    <a:latin typeface="Arial"/>
                    <a:ea typeface="Arial"/>
                    <a:cs typeface="Arial"/>
                    <a:sym typeface="Arial"/>
                  </a:endParaRPr>
                </a:p>
              </p:txBody>
            </p:sp>
          </p:grpSp>
        </p:grpSp>
      </p:grpSp>
      <p:sp>
        <p:nvSpPr>
          <p:cNvPr id="852" name="Google Shape;852;g29e745b8efd_1_693"/>
          <p:cNvSpPr txBox="1"/>
          <p:nvPr/>
        </p:nvSpPr>
        <p:spPr>
          <a:xfrm>
            <a:off x="1446925" y="1115375"/>
            <a:ext cx="10396200" cy="2629500"/>
          </a:xfrm>
          <a:prstGeom prst="rect">
            <a:avLst/>
          </a:prstGeom>
          <a:noFill/>
          <a:ln>
            <a:noFill/>
          </a:ln>
        </p:spPr>
        <p:txBody>
          <a:bodyPr anchorCtr="0" anchor="t" bIns="121900" lIns="121900" spcFirstLastPara="1" rIns="121900" wrap="square" tIns="121900">
            <a:noAutofit/>
          </a:bodyPr>
          <a:lstStyle/>
          <a:p>
            <a:pPr indent="-311150" lvl="0" marL="4572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Se ejecuta un proceso de </a:t>
            </a:r>
            <a:r>
              <a:rPr b="1" i="0" lang="es-CO" sz="1600" u="none" cap="none" strike="noStrike">
                <a:solidFill>
                  <a:srgbClr val="205F82"/>
                </a:solidFill>
                <a:latin typeface="Open Sans"/>
                <a:ea typeface="Open Sans"/>
                <a:cs typeface="Open Sans"/>
                <a:sym typeface="Open Sans"/>
              </a:rPr>
              <a:t>inducción al cliente</a:t>
            </a:r>
            <a:r>
              <a:rPr b="0" i="0" lang="es-CO" sz="1600" u="none" cap="none" strike="noStrike">
                <a:solidFill>
                  <a:srgbClr val="434343"/>
                </a:solidFill>
                <a:latin typeface="Open Sans"/>
                <a:ea typeface="Open Sans"/>
                <a:cs typeface="Open Sans"/>
                <a:sym typeface="Open Sans"/>
              </a:rPr>
              <a:t> </a:t>
            </a:r>
            <a:r>
              <a:rPr b="0" i="0" lang="es-CO" sz="1300" u="none" cap="none" strike="noStrike">
                <a:solidFill>
                  <a:srgbClr val="434343"/>
                </a:solidFill>
                <a:latin typeface="Open Sans"/>
                <a:ea typeface="Open Sans"/>
                <a:cs typeface="Open Sans"/>
                <a:sym typeface="Open Sans"/>
              </a:rPr>
              <a:t>(Coaching) sobre el marco de trabajo y conceptos claves de Arquitectura Empresarial, DevOps y Agile permitiendo tener un mayor entendimiento del marco y establecer así una serie de prácticas que se utilizarán para la obtención de resultados.</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311150" lvl="0" marL="4572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Se realizan </a:t>
            </a:r>
            <a:r>
              <a:rPr b="1" i="0" lang="es-CO" sz="1600" u="none" cap="none" strike="noStrike">
                <a:solidFill>
                  <a:srgbClr val="205F82"/>
                </a:solidFill>
                <a:latin typeface="Open Sans"/>
                <a:ea typeface="Open Sans"/>
                <a:cs typeface="Open Sans"/>
                <a:sym typeface="Open Sans"/>
              </a:rPr>
              <a:t>workshops</a:t>
            </a:r>
            <a:r>
              <a:rPr b="0" i="0" lang="es-CO" sz="1300" u="none" cap="none" strike="noStrike">
                <a:solidFill>
                  <a:srgbClr val="434343"/>
                </a:solidFill>
                <a:latin typeface="Open Sans"/>
                <a:ea typeface="Open Sans"/>
                <a:cs typeface="Open Sans"/>
                <a:sym typeface="Open Sans"/>
              </a:rPr>
              <a:t> que permiten lograr un entendimiento de las expectativas del Negocio y los dolores que desea atender. Dependiendo de la naturaleza de la iniciativa se utilizan las técnicas apropiadas para elaborar, por ejemplo: Customer Journey, Business Model Canvas, Mapas de priorización y una Hoja de Ruta para guiar los esfuerzos de diseño e implementación de las brigadas.</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311150" lvl="0" marL="4572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A partir de esa hoja de ruta, se puede habilitar 1 o más </a:t>
            </a:r>
            <a:r>
              <a:rPr b="1" i="0" lang="es-CO" sz="1600" u="none" cap="none" strike="noStrike">
                <a:solidFill>
                  <a:srgbClr val="205F82"/>
                </a:solidFill>
                <a:latin typeface="Open Sans"/>
                <a:ea typeface="Open Sans"/>
                <a:cs typeface="Open Sans"/>
                <a:sym typeface="Open Sans"/>
              </a:rPr>
              <a:t>“Flujos de Trabajo”</a:t>
            </a:r>
            <a:r>
              <a:rPr b="0" i="0" lang="es-CO" sz="1300" u="none" cap="none" strike="noStrike">
                <a:solidFill>
                  <a:srgbClr val="434343"/>
                </a:solidFill>
                <a:latin typeface="Open Sans"/>
                <a:ea typeface="Open Sans"/>
                <a:cs typeface="Open Sans"/>
                <a:sym typeface="Open Sans"/>
              </a:rPr>
              <a:t>. Un </a:t>
            </a:r>
            <a:r>
              <a:rPr b="1" i="0" lang="es-CO" sz="1300" u="none" cap="none" strike="noStrike">
                <a:solidFill>
                  <a:srgbClr val="205F82"/>
                </a:solidFill>
                <a:latin typeface="Open Sans"/>
                <a:ea typeface="Open Sans"/>
                <a:cs typeface="Open Sans"/>
                <a:sym typeface="Open Sans"/>
              </a:rPr>
              <a:t>“Flujo de Trabajo”</a:t>
            </a:r>
            <a:r>
              <a:rPr b="0" i="0" lang="es-CO" sz="1300" u="none" cap="none" strike="noStrike">
                <a:solidFill>
                  <a:srgbClr val="434343"/>
                </a:solidFill>
                <a:latin typeface="Open Sans"/>
                <a:ea typeface="Open Sans"/>
                <a:cs typeface="Open Sans"/>
                <a:sym typeface="Open Sans"/>
              </a:rPr>
              <a:t> es una secuencia de 2 o más sprints que permiten entregar valor al negocio, liberando un producto (o nuevas características de uno existente) en producción.</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311150" lvl="0" marL="4572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Cuando una iniciativa se divide en más de un “Flujo de Trabajo” por su complejidad, es necesario mantener una adecuada coordinación entre cada equipo de cada flujo, en este aspecto se introduce el concepto de </a:t>
            </a:r>
            <a:r>
              <a:rPr b="1" i="0" lang="es-CO" sz="1600" u="none" cap="none" strike="noStrike">
                <a:solidFill>
                  <a:srgbClr val="205F82"/>
                </a:solidFill>
                <a:latin typeface="Open Sans"/>
                <a:ea typeface="Open Sans"/>
                <a:cs typeface="Open Sans"/>
                <a:sym typeface="Open Sans"/>
              </a:rPr>
              <a:t>“Leap”</a:t>
            </a:r>
            <a:r>
              <a:rPr b="0" i="0" lang="es-CO" sz="1300" u="none" cap="none" strike="noStrike">
                <a:solidFill>
                  <a:srgbClr val="434343"/>
                </a:solidFill>
                <a:latin typeface="Open Sans"/>
                <a:ea typeface="Open Sans"/>
                <a:cs typeface="Open Sans"/>
                <a:sym typeface="Open Sans"/>
              </a:rPr>
              <a:t>. Un </a:t>
            </a:r>
            <a:r>
              <a:rPr b="1" i="0" lang="es-CO" sz="1300" u="none" cap="none" strike="noStrike">
                <a:solidFill>
                  <a:srgbClr val="205F82"/>
                </a:solidFill>
                <a:latin typeface="Open Sans"/>
                <a:ea typeface="Open Sans"/>
                <a:cs typeface="Open Sans"/>
                <a:sym typeface="Open Sans"/>
              </a:rPr>
              <a:t>“Leap”</a:t>
            </a:r>
            <a:r>
              <a:rPr b="0" i="0" lang="es-CO" sz="1300" u="none" cap="none" strike="noStrike">
                <a:solidFill>
                  <a:srgbClr val="434343"/>
                </a:solidFill>
                <a:latin typeface="Open Sans"/>
                <a:ea typeface="Open Sans"/>
                <a:cs typeface="Open Sans"/>
                <a:sym typeface="Open Sans"/>
              </a:rPr>
              <a:t> es un punto de integración o ensamble del código generado y es una condición crítica de éxito para establecer una cadencia en el desarrollo estableciendo una frecuencia de integración entre los equipos de trabajo.</a:t>
            </a:r>
            <a:endParaRPr b="0" i="0" sz="1000" u="none" cap="none" strike="noStrike">
              <a:solidFill>
                <a:srgbClr val="434343"/>
              </a:solidFill>
              <a:latin typeface="Open Sans"/>
              <a:ea typeface="Open Sans"/>
              <a:cs typeface="Open Sans"/>
              <a:sym typeface="Open Sans"/>
            </a:endParaRPr>
          </a:p>
          <a:p>
            <a:pPr indent="0" lvl="0" marL="0" marR="0" rtl="0" algn="ctr">
              <a:lnSpc>
                <a:spcPct val="100000"/>
              </a:lnSpc>
              <a:spcBef>
                <a:spcPts val="1200"/>
              </a:spcBef>
              <a:spcAft>
                <a:spcPts val="0"/>
              </a:spcAft>
              <a:buClr>
                <a:srgbClr val="000000"/>
              </a:buClr>
              <a:buSzPts val="1100"/>
              <a:buFont typeface="Arial"/>
              <a:buNone/>
            </a:pPr>
            <a:r>
              <a:t/>
            </a:r>
            <a:endParaRPr b="0" i="0" sz="14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000"/>
              <a:buFont typeface="Arial"/>
              <a:buNone/>
            </a:pPr>
            <a:r>
              <a:t/>
            </a:r>
            <a:endParaRPr b="0" i="0" sz="1000" u="none" cap="none" strike="noStrike">
              <a:solidFill>
                <a:srgbClr val="434343"/>
              </a:solidFill>
              <a:latin typeface="Open Sans"/>
              <a:ea typeface="Open Sans"/>
              <a:cs typeface="Open Sans"/>
              <a:sym typeface="Open Sans"/>
            </a:endParaRPr>
          </a:p>
          <a:p>
            <a:pPr indent="0" lvl="0" marL="0" marR="0" rtl="0" algn="just">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853" name="Google Shape;853;g29e745b8efd_1_693"/>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Exploración</a:t>
            </a:r>
            <a:endParaRPr b="0" i="0" sz="3600" u="none" cap="none" strike="noStrike">
              <a:solidFill>
                <a:srgbClr val="377AF4"/>
              </a:solidFill>
              <a:latin typeface="Roboto"/>
              <a:ea typeface="Roboto"/>
              <a:cs typeface="Roboto"/>
              <a:sym typeface="Roboto"/>
            </a:endParaRPr>
          </a:p>
        </p:txBody>
      </p:sp>
      <p:pic>
        <p:nvPicPr>
          <p:cNvPr id="854" name="Google Shape;854;g29e745b8efd_1_693"/>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pic>
        <p:nvPicPr>
          <p:cNvPr id="855" name="Google Shape;855;g29e745b8efd_1_693"/>
          <p:cNvPicPr preferRelativeResize="0"/>
          <p:nvPr/>
        </p:nvPicPr>
        <p:blipFill rotWithShape="1">
          <a:blip r:embed="rId5">
            <a:alphaModFix/>
          </a:blip>
          <a:srcRect b="27662" l="0" r="0" t="0"/>
          <a:stretch/>
        </p:blipFill>
        <p:spPr>
          <a:xfrm>
            <a:off x="4023950" y="270575"/>
            <a:ext cx="1822187" cy="626650"/>
          </a:xfrm>
          <a:prstGeom prst="rect">
            <a:avLst/>
          </a:prstGeom>
          <a:noFill/>
          <a:ln>
            <a:noFill/>
          </a:ln>
        </p:spPr>
      </p:pic>
      <p:pic>
        <p:nvPicPr>
          <p:cNvPr id="856" name="Google Shape;856;g29e745b8efd_1_693"/>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pic>
        <p:nvPicPr>
          <p:cNvPr id="857" name="Google Shape;857;g29e745b8efd_1_693"/>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1" name="Shape 861"/>
        <p:cNvGrpSpPr/>
        <p:nvPr/>
      </p:nvGrpSpPr>
      <p:grpSpPr>
        <a:xfrm>
          <a:off x="0" y="0"/>
          <a:ext cx="0" cy="0"/>
          <a:chOff x="0" y="0"/>
          <a:chExt cx="0" cy="0"/>
        </a:xfrm>
      </p:grpSpPr>
      <p:sp>
        <p:nvSpPr>
          <p:cNvPr id="862" name="Google Shape;862;g29e745b8efd_1_470"/>
          <p:cNvSpPr txBox="1"/>
          <p:nvPr/>
        </p:nvSpPr>
        <p:spPr>
          <a:xfrm>
            <a:off x="289721" y="846037"/>
            <a:ext cx="5973900" cy="3194100"/>
          </a:xfrm>
          <a:prstGeom prst="rect">
            <a:avLst/>
          </a:prstGeom>
          <a:noFill/>
          <a:ln>
            <a:noFill/>
          </a:ln>
        </p:spPr>
        <p:txBody>
          <a:bodyPr anchorCtr="0" anchor="t" bIns="121900" lIns="121900" spcFirstLastPara="1" rIns="121900" wrap="square" tIns="121900">
            <a:noAutofit/>
          </a:bodyPr>
          <a:lstStyle/>
          <a:p>
            <a:pPr indent="0" lvl="0" marL="0" marR="0" rtl="0" algn="just">
              <a:lnSpc>
                <a:spcPct val="100000"/>
              </a:lnSpc>
              <a:spcBef>
                <a:spcPts val="1600"/>
              </a:spcBef>
              <a:spcAft>
                <a:spcPts val="0"/>
              </a:spcAft>
              <a:buClr>
                <a:srgbClr val="000000"/>
              </a:buClr>
              <a:buSzPts val="1900"/>
              <a:buFont typeface="Arial"/>
              <a:buNone/>
            </a:pPr>
            <a:r>
              <a:rPr b="1" i="0" lang="es-CO" sz="1800" u="none" cap="none" strike="noStrike">
                <a:solidFill>
                  <a:srgbClr val="006595"/>
                </a:solidFill>
                <a:latin typeface="Roboto"/>
                <a:ea typeface="Roboto"/>
                <a:cs typeface="Roboto"/>
                <a:sym typeface="Roboto"/>
              </a:rPr>
              <a:t>OBJETIVO</a:t>
            </a:r>
            <a:endParaRPr b="1" i="0" sz="1800" u="none" cap="none" strike="noStrike">
              <a:solidFill>
                <a:srgbClr val="006595"/>
              </a:solidFill>
              <a:latin typeface="Roboto"/>
              <a:ea typeface="Roboto"/>
              <a:cs typeface="Roboto"/>
              <a:sym typeface="Roboto"/>
            </a:endParaRPr>
          </a:p>
          <a:p>
            <a:pPr indent="0" lvl="0" marL="0" marR="0" rtl="0" algn="just">
              <a:lnSpc>
                <a:spcPct val="100000"/>
              </a:lnSpc>
              <a:spcBef>
                <a:spcPts val="1600"/>
              </a:spcBef>
              <a:spcAft>
                <a:spcPts val="0"/>
              </a:spcAft>
              <a:buClr>
                <a:schemeClr val="dk1"/>
              </a:buClr>
              <a:buSzPts val="1500"/>
              <a:buFont typeface="Arial"/>
              <a:buNone/>
            </a:pPr>
            <a:r>
              <a:rPr b="0" i="0" lang="es-CO" sz="1800" u="none" cap="none" strike="noStrike">
                <a:solidFill>
                  <a:srgbClr val="0D0D0D"/>
                </a:solidFill>
                <a:latin typeface="Roboto"/>
                <a:ea typeface="Roboto"/>
                <a:cs typeface="Roboto"/>
                <a:sym typeface="Roboto"/>
              </a:rPr>
              <a:t>Lograr un entendimiento común de las personas respecto al Marco de trabajo y en los conceptos claves de Arquitectura Empresarial y Agile para el correcto uso de las prácticas que permitirá obtener excelentes resultados en el desarrollo de soluciones de negocio sobre tecnología de información.</a:t>
            </a:r>
            <a:endParaRPr b="0" i="0" sz="1800" u="none" cap="none" strike="noStrike">
              <a:solidFill>
                <a:srgbClr val="0D0D0D"/>
              </a:solidFill>
              <a:latin typeface="Roboto"/>
              <a:ea typeface="Roboto"/>
              <a:cs typeface="Roboto"/>
              <a:sym typeface="Roboto"/>
            </a:endParaRPr>
          </a:p>
          <a:p>
            <a:pPr indent="0" lvl="0" marL="457200" marR="0" rtl="0" algn="just">
              <a:lnSpc>
                <a:spcPct val="100000"/>
              </a:lnSpc>
              <a:spcBef>
                <a:spcPts val="1200"/>
              </a:spcBef>
              <a:spcAft>
                <a:spcPts val="0"/>
              </a:spcAft>
              <a:buClr>
                <a:srgbClr val="000000"/>
              </a:buClr>
              <a:buSzPts val="1100"/>
              <a:buFont typeface="Arial"/>
              <a:buNone/>
            </a:pPr>
            <a:r>
              <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300"/>
              <a:buFont typeface="Arial"/>
              <a:buNone/>
            </a:pPr>
            <a:r>
              <a:t/>
            </a:r>
            <a:endParaRPr b="0" i="0" sz="1200" u="none" cap="none" strike="noStrike">
              <a:solidFill>
                <a:srgbClr val="434343"/>
              </a:solidFill>
              <a:latin typeface="Roboto"/>
              <a:ea typeface="Roboto"/>
              <a:cs typeface="Roboto"/>
              <a:sym typeface="Roboto"/>
            </a:endParaRPr>
          </a:p>
        </p:txBody>
      </p:sp>
      <p:pic>
        <p:nvPicPr>
          <p:cNvPr id="863" name="Google Shape;863;g29e745b8efd_1_470"/>
          <p:cNvPicPr preferRelativeResize="0"/>
          <p:nvPr/>
        </p:nvPicPr>
        <p:blipFill rotWithShape="1">
          <a:blip r:embed="rId3">
            <a:alphaModFix/>
          </a:blip>
          <a:srcRect b="0" l="0" r="0" t="0"/>
          <a:stretch/>
        </p:blipFill>
        <p:spPr>
          <a:xfrm>
            <a:off x="6496467" y="2144717"/>
            <a:ext cx="5324147" cy="2994833"/>
          </a:xfrm>
          <a:prstGeom prst="rect">
            <a:avLst/>
          </a:prstGeom>
          <a:noFill/>
          <a:ln>
            <a:noFill/>
          </a:ln>
        </p:spPr>
      </p:pic>
      <p:sp>
        <p:nvSpPr>
          <p:cNvPr id="864" name="Google Shape;864;g29e745b8efd_1_470"/>
          <p:cNvSpPr txBox="1"/>
          <p:nvPr/>
        </p:nvSpPr>
        <p:spPr>
          <a:xfrm>
            <a:off x="216236" y="3652227"/>
            <a:ext cx="5973900" cy="2650500"/>
          </a:xfrm>
          <a:prstGeom prst="rect">
            <a:avLst/>
          </a:prstGeom>
          <a:noFill/>
          <a:ln>
            <a:noFill/>
          </a:ln>
        </p:spPr>
        <p:txBody>
          <a:bodyPr anchorCtr="0" anchor="t" bIns="121900" lIns="121900" spcFirstLastPara="1" rIns="121900" wrap="square" tIns="121900">
            <a:noAutofit/>
          </a:bodyPr>
          <a:lstStyle/>
          <a:p>
            <a:pPr indent="0" lvl="0" marL="0" marR="0" rtl="0" algn="just">
              <a:lnSpc>
                <a:spcPct val="100000"/>
              </a:lnSpc>
              <a:spcBef>
                <a:spcPts val="1600"/>
              </a:spcBef>
              <a:spcAft>
                <a:spcPts val="0"/>
              </a:spcAft>
              <a:buClr>
                <a:srgbClr val="000000"/>
              </a:buClr>
              <a:buSzPts val="1900"/>
              <a:buFont typeface="Arial"/>
              <a:buNone/>
            </a:pPr>
            <a:r>
              <a:rPr b="1" i="0" lang="es-CO" sz="1800" u="none" cap="none" strike="noStrike">
                <a:solidFill>
                  <a:srgbClr val="006595"/>
                </a:solidFill>
                <a:latin typeface="Roboto"/>
                <a:ea typeface="Roboto"/>
                <a:cs typeface="Roboto"/>
                <a:sym typeface="Roboto"/>
              </a:rPr>
              <a:t>PRINCIPALES PRÁCTICAS</a:t>
            </a:r>
            <a:endParaRPr b="0" i="0" sz="1800" u="none" cap="none" strike="noStrike">
              <a:solidFill>
                <a:srgbClr val="006595"/>
              </a:solidFill>
              <a:latin typeface="Roboto"/>
              <a:ea typeface="Roboto"/>
              <a:cs typeface="Roboto"/>
              <a:sym typeface="Roboto"/>
            </a:endParaRPr>
          </a:p>
          <a:p>
            <a:pPr indent="-406400" lvl="0" marL="609600" marR="0" rtl="0" algn="just">
              <a:lnSpc>
                <a:spcPct val="100000"/>
              </a:lnSpc>
              <a:spcBef>
                <a:spcPts val="1600"/>
              </a:spcBef>
              <a:spcAft>
                <a:spcPts val="0"/>
              </a:spcAft>
              <a:buClr>
                <a:schemeClr val="dk1"/>
              </a:buClr>
              <a:buSzPts val="1600"/>
              <a:buFont typeface="Roboto"/>
              <a:buChar char="●"/>
            </a:pPr>
            <a:r>
              <a:rPr b="0" i="0" lang="es-CO" sz="1800" u="none" cap="none" strike="noStrike">
                <a:solidFill>
                  <a:srgbClr val="0D0D0D"/>
                </a:solidFill>
                <a:latin typeface="Roboto"/>
                <a:ea typeface="Roboto"/>
                <a:cs typeface="Roboto"/>
                <a:sym typeface="Roboto"/>
              </a:rPr>
              <a:t>Inducción al Marco de trabajo IterAE y conceptos claves.</a:t>
            </a:r>
            <a:endParaRPr b="0" i="0" sz="1800" u="none" cap="none" strike="noStrike">
              <a:solidFill>
                <a:srgbClr val="0D0D0D"/>
              </a:solidFill>
              <a:latin typeface="Roboto"/>
              <a:ea typeface="Roboto"/>
              <a:cs typeface="Roboto"/>
              <a:sym typeface="Roboto"/>
            </a:endParaRPr>
          </a:p>
          <a:p>
            <a:pPr indent="-406400" lvl="0" marL="609600" marR="0" rtl="0" algn="just">
              <a:lnSpc>
                <a:spcPct val="100000"/>
              </a:lnSpc>
              <a:spcBef>
                <a:spcPts val="0"/>
              </a:spcBef>
              <a:spcAft>
                <a:spcPts val="0"/>
              </a:spcAft>
              <a:buClr>
                <a:schemeClr val="dk1"/>
              </a:buClr>
              <a:buSzPts val="1600"/>
              <a:buFont typeface="Roboto"/>
              <a:buChar char="●"/>
            </a:pPr>
            <a:r>
              <a:rPr b="0" i="0" lang="es-CO" sz="1800" u="none" cap="none" strike="noStrike">
                <a:solidFill>
                  <a:srgbClr val="0D0D0D"/>
                </a:solidFill>
                <a:latin typeface="Roboto"/>
                <a:ea typeface="Roboto"/>
                <a:cs typeface="Roboto"/>
                <a:sym typeface="Roboto"/>
              </a:rPr>
              <a:t>Talleres de ejercicios prácticos para la aplicación del Marco de trabajo.</a:t>
            </a:r>
            <a:endParaRPr b="0" i="0" sz="1800" u="none" cap="none" strike="noStrike">
              <a:solidFill>
                <a:srgbClr val="0D0D0D"/>
              </a:solidFill>
              <a:latin typeface="Roboto"/>
              <a:ea typeface="Roboto"/>
              <a:cs typeface="Roboto"/>
              <a:sym typeface="Roboto"/>
            </a:endParaRPr>
          </a:p>
          <a:p>
            <a:pPr indent="-393700" lvl="0" marL="609600" marR="0" rtl="0" algn="just">
              <a:lnSpc>
                <a:spcPct val="100000"/>
              </a:lnSpc>
              <a:spcBef>
                <a:spcPts val="0"/>
              </a:spcBef>
              <a:spcAft>
                <a:spcPts val="0"/>
              </a:spcAft>
              <a:buClr>
                <a:schemeClr val="dk1"/>
              </a:buClr>
              <a:buSzPts val="1400"/>
              <a:buFont typeface="Roboto"/>
              <a:buChar char="●"/>
            </a:pPr>
            <a:r>
              <a:rPr b="0" i="0" lang="es-CO" sz="1800" u="none" cap="none" strike="noStrike">
                <a:solidFill>
                  <a:srgbClr val="0D0D0D"/>
                </a:solidFill>
                <a:latin typeface="Roboto"/>
                <a:ea typeface="Roboto"/>
                <a:cs typeface="Roboto"/>
                <a:sym typeface="Roboto"/>
              </a:rPr>
              <a:t>Aplicación de evaluación de entendimiento del Marco de trabajo</a:t>
            </a:r>
            <a:r>
              <a:rPr b="0" i="0" lang="es-CO" sz="1800" u="none" cap="none" strike="noStrike">
                <a:solidFill>
                  <a:schemeClr val="dk1"/>
                </a:solidFill>
                <a:latin typeface="Roboto"/>
                <a:ea typeface="Roboto"/>
                <a:cs typeface="Roboto"/>
                <a:sym typeface="Roboto"/>
              </a:rPr>
              <a:t>.</a:t>
            </a:r>
            <a:endParaRPr b="0" i="0" sz="1800" u="none" cap="none" strike="noStrike">
              <a:solidFill>
                <a:srgbClr val="0D0D0D"/>
              </a:solidFill>
              <a:latin typeface="Roboto"/>
              <a:ea typeface="Roboto"/>
              <a:cs typeface="Roboto"/>
              <a:sym typeface="Roboto"/>
            </a:endParaRPr>
          </a:p>
          <a:p>
            <a:pPr indent="0" lvl="0" marL="457200" marR="0" rtl="0" algn="just">
              <a:lnSpc>
                <a:spcPct val="100000"/>
              </a:lnSpc>
              <a:spcBef>
                <a:spcPts val="1200"/>
              </a:spcBef>
              <a:spcAft>
                <a:spcPts val="0"/>
              </a:spcAft>
              <a:buClr>
                <a:srgbClr val="000000"/>
              </a:buClr>
              <a:buSzPts val="1100"/>
              <a:buFont typeface="Arial"/>
              <a:buNone/>
            </a:pPr>
            <a:r>
              <a:t/>
            </a:r>
            <a:endParaRPr b="0" i="0" sz="1000" u="none" cap="none" strike="noStrike">
              <a:solidFill>
                <a:srgbClr val="434343"/>
              </a:solidFill>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300"/>
              <a:buFont typeface="Arial"/>
              <a:buNone/>
            </a:pPr>
            <a:r>
              <a:t/>
            </a:r>
            <a:endParaRPr b="0" i="0" sz="1200" u="none" cap="none" strike="noStrike">
              <a:solidFill>
                <a:srgbClr val="434343"/>
              </a:solidFill>
              <a:latin typeface="Roboto"/>
              <a:ea typeface="Roboto"/>
              <a:cs typeface="Roboto"/>
              <a:sym typeface="Roboto"/>
            </a:endParaRPr>
          </a:p>
        </p:txBody>
      </p:sp>
      <p:pic>
        <p:nvPicPr>
          <p:cNvPr id="865" name="Google Shape;865;g29e745b8efd_1_470"/>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866" name="Google Shape;866;g29e745b8efd_1_470"/>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867" name="Google Shape;867;g29e745b8efd_1_470"/>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Coaching Marco de Trabajo</a:t>
            </a:r>
            <a:endParaRPr b="0" i="0" sz="4000" u="none" cap="none" strike="noStrike">
              <a:solidFill>
                <a:srgbClr val="377AF4"/>
              </a:solidFill>
              <a:latin typeface="Roboto"/>
              <a:ea typeface="Roboto"/>
              <a:cs typeface="Roboto"/>
              <a:sym typeface="Roboto"/>
            </a:endParaRPr>
          </a:p>
        </p:txBody>
      </p:sp>
      <p:pic>
        <p:nvPicPr>
          <p:cNvPr id="868" name="Google Shape;868;g29e745b8efd_1_470"/>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2" name="Shape 872"/>
        <p:cNvGrpSpPr/>
        <p:nvPr/>
      </p:nvGrpSpPr>
      <p:grpSpPr>
        <a:xfrm>
          <a:off x="0" y="0"/>
          <a:ext cx="0" cy="0"/>
          <a:chOff x="0" y="0"/>
          <a:chExt cx="0" cy="0"/>
        </a:xfrm>
      </p:grpSpPr>
      <p:sp>
        <p:nvSpPr>
          <p:cNvPr id="873" name="Google Shape;873;g29e745b8efd_1_480"/>
          <p:cNvSpPr txBox="1"/>
          <p:nvPr/>
        </p:nvSpPr>
        <p:spPr>
          <a:xfrm>
            <a:off x="404700" y="2208255"/>
            <a:ext cx="5196300" cy="23910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1600"/>
              </a:spcBef>
              <a:spcAft>
                <a:spcPts val="0"/>
              </a:spcAft>
              <a:buClr>
                <a:srgbClr val="000000"/>
              </a:buClr>
              <a:buSzPts val="1900"/>
              <a:buFont typeface="Arial"/>
              <a:buNone/>
            </a:pPr>
            <a:r>
              <a:rPr b="1" i="0" lang="es-CO" sz="2100" u="none" cap="none" strike="noStrike">
                <a:solidFill>
                  <a:srgbClr val="006595"/>
                </a:solidFill>
                <a:latin typeface="Roboto"/>
                <a:ea typeface="Roboto"/>
                <a:cs typeface="Roboto"/>
                <a:sym typeface="Roboto"/>
              </a:rPr>
              <a:t>ROLES INVOLUCRADOS</a:t>
            </a:r>
            <a:endParaRPr b="1" i="0" sz="2100" u="none" cap="none" strike="noStrike">
              <a:solidFill>
                <a:srgbClr val="006595"/>
              </a:solidFill>
              <a:latin typeface="Roboto"/>
              <a:ea typeface="Roboto"/>
              <a:cs typeface="Roboto"/>
              <a:sym typeface="Roboto"/>
            </a:endParaRPr>
          </a:p>
          <a:p>
            <a:pPr indent="-400050" lvl="0" marL="685800" marR="0" rtl="0" algn="just">
              <a:lnSpc>
                <a:spcPct val="100000"/>
              </a:lnSpc>
              <a:spcBef>
                <a:spcPts val="1600"/>
              </a:spcBef>
              <a:spcAft>
                <a:spcPts val="0"/>
              </a:spcAft>
              <a:buClr>
                <a:schemeClr val="dk1"/>
              </a:buClr>
              <a:buSzPts val="1500"/>
              <a:buFont typeface="Roboto"/>
              <a:buChar char="●"/>
            </a:pPr>
            <a:r>
              <a:rPr b="0" i="0" lang="es-CO" sz="2100" u="none" cap="none" strike="noStrike">
                <a:solidFill>
                  <a:srgbClr val="0D0D0D"/>
                </a:solidFill>
                <a:latin typeface="Roboto"/>
                <a:ea typeface="Roboto"/>
                <a:cs typeface="Roboto"/>
                <a:sym typeface="Roboto"/>
              </a:rPr>
              <a:t>Metodólogo (</a:t>
            </a:r>
            <a:r>
              <a:rPr b="0" i="0" lang="es-CO" sz="2100" u="none" cap="none" strike="noStrike">
                <a:solidFill>
                  <a:srgbClr val="0D0D0D"/>
                </a:solidFill>
                <a:latin typeface="Roboto"/>
                <a:ea typeface="Roboto"/>
                <a:cs typeface="Roboto"/>
                <a:sym typeface="Roboto"/>
                <a:extLst>
                  <a:ext uri="http://customooxmlschemas.google.com/">
                    <go:slidesCustomData xmlns:go="http://customooxmlschemas.google.com/" textRoundtripDataId="6"/>
                  </a:ext>
                </a:extLst>
              </a:rPr>
              <a:t>facilita</a:t>
            </a:r>
            <a:r>
              <a:rPr b="0" i="0" lang="es-CO" sz="2100" u="none" cap="none" strike="noStrike">
                <a:solidFill>
                  <a:srgbClr val="0D0D0D"/>
                </a:solidFill>
                <a:latin typeface="Roboto"/>
                <a:ea typeface="Roboto"/>
                <a:cs typeface="Roboto"/>
                <a:sym typeface="Roboto"/>
              </a:rPr>
              <a:t>)</a:t>
            </a:r>
            <a:endParaRPr b="0" i="0" sz="2100" u="none" cap="none" strike="noStrike">
              <a:solidFill>
                <a:srgbClr val="0D0D0D"/>
              </a:solidFill>
              <a:latin typeface="Roboto"/>
              <a:ea typeface="Roboto"/>
              <a:cs typeface="Roboto"/>
              <a:sym typeface="Roboto"/>
            </a:endParaRPr>
          </a:p>
          <a:p>
            <a:pPr indent="-400050" lvl="0" marL="685800" marR="0" rtl="0" algn="just">
              <a:lnSpc>
                <a:spcPct val="100000"/>
              </a:lnSpc>
              <a:spcBef>
                <a:spcPts val="0"/>
              </a:spcBef>
              <a:spcAft>
                <a:spcPts val="0"/>
              </a:spcAft>
              <a:buClr>
                <a:schemeClr val="dk1"/>
              </a:buClr>
              <a:buSzPts val="1500"/>
              <a:buFont typeface="Roboto"/>
              <a:buChar char="●"/>
            </a:pPr>
            <a:r>
              <a:rPr b="0" i="0" lang="es-CO" sz="2100" u="none" cap="none" strike="noStrike">
                <a:solidFill>
                  <a:srgbClr val="0D0D0D"/>
                </a:solidFill>
                <a:latin typeface="Roboto"/>
                <a:ea typeface="Roboto"/>
                <a:cs typeface="Roboto"/>
                <a:sym typeface="Roboto"/>
              </a:rPr>
              <a:t>Líder de Proyecto (apoya)</a:t>
            </a:r>
            <a:endParaRPr b="0" i="0" sz="2100" u="none" cap="none" strike="noStrike">
              <a:solidFill>
                <a:srgbClr val="0D0D0D"/>
              </a:solidFill>
              <a:latin typeface="Roboto"/>
              <a:ea typeface="Roboto"/>
              <a:cs typeface="Roboto"/>
              <a:sym typeface="Roboto"/>
            </a:endParaRPr>
          </a:p>
          <a:p>
            <a:pPr indent="-400050" lvl="0" marL="685800" marR="0" rtl="0" algn="just">
              <a:lnSpc>
                <a:spcPct val="100000"/>
              </a:lnSpc>
              <a:spcBef>
                <a:spcPts val="0"/>
              </a:spcBef>
              <a:spcAft>
                <a:spcPts val="0"/>
              </a:spcAft>
              <a:buClr>
                <a:schemeClr val="dk1"/>
              </a:buClr>
              <a:buSzPts val="1500"/>
              <a:buFont typeface="Roboto"/>
              <a:buChar char="●"/>
            </a:pPr>
            <a:r>
              <a:rPr b="0" i="0" lang="es-CO" sz="2100" u="none" cap="none" strike="noStrike">
                <a:solidFill>
                  <a:srgbClr val="0D0D0D"/>
                </a:solidFill>
                <a:latin typeface="Roboto"/>
                <a:ea typeface="Roboto"/>
                <a:cs typeface="Roboto"/>
                <a:sym typeface="Roboto"/>
              </a:rPr>
              <a:t>Nuevos participantes que ocupen un rol dentro del Marco de trabajo IterAE (participan).</a:t>
            </a:r>
            <a:endParaRPr b="1" i="0" sz="2100" u="none" cap="none" strike="noStrike">
              <a:solidFill>
                <a:srgbClr val="990000"/>
              </a:solidFill>
              <a:latin typeface="Roboto"/>
              <a:ea typeface="Roboto"/>
              <a:cs typeface="Roboto"/>
              <a:sym typeface="Roboto"/>
            </a:endParaRPr>
          </a:p>
        </p:txBody>
      </p:sp>
      <p:sp>
        <p:nvSpPr>
          <p:cNvPr id="874" name="Google Shape;874;g29e745b8efd_1_480"/>
          <p:cNvSpPr txBox="1"/>
          <p:nvPr/>
        </p:nvSpPr>
        <p:spPr>
          <a:xfrm>
            <a:off x="6025267" y="2208255"/>
            <a:ext cx="5479200" cy="23910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1600"/>
              </a:spcBef>
              <a:spcAft>
                <a:spcPts val="0"/>
              </a:spcAft>
              <a:buClr>
                <a:srgbClr val="000000"/>
              </a:buClr>
              <a:buSzPts val="1900"/>
              <a:buFont typeface="Arial"/>
              <a:buNone/>
            </a:pPr>
            <a:r>
              <a:rPr b="1" i="0" lang="es-CO" sz="2100" u="none" cap="none" strike="noStrike">
                <a:solidFill>
                  <a:srgbClr val="006595"/>
                </a:solidFill>
                <a:latin typeface="Roboto"/>
                <a:ea typeface="Roboto"/>
                <a:cs typeface="Roboto"/>
                <a:sym typeface="Roboto"/>
              </a:rPr>
              <a:t>ENTREGABLES</a:t>
            </a:r>
            <a:endParaRPr b="1" i="0" sz="2100" u="none" cap="none" strike="noStrike">
              <a:solidFill>
                <a:srgbClr val="006595"/>
              </a:solidFill>
              <a:latin typeface="Roboto"/>
              <a:ea typeface="Roboto"/>
              <a:cs typeface="Roboto"/>
              <a:sym typeface="Roboto"/>
            </a:endParaRPr>
          </a:p>
          <a:p>
            <a:pPr indent="-400050" lvl="0" marL="685800" marR="0" rtl="0" algn="just">
              <a:lnSpc>
                <a:spcPct val="100000"/>
              </a:lnSpc>
              <a:spcBef>
                <a:spcPts val="1600"/>
              </a:spcBef>
              <a:spcAft>
                <a:spcPts val="0"/>
              </a:spcAft>
              <a:buClr>
                <a:schemeClr val="dk1"/>
              </a:buClr>
              <a:buSzPts val="1500"/>
              <a:buFont typeface="Roboto"/>
              <a:buChar char="●"/>
            </a:pPr>
            <a:r>
              <a:rPr b="0" i="0" lang="es-CO" sz="2100" u="none" cap="none" strike="noStrike">
                <a:solidFill>
                  <a:srgbClr val="0D0D0D"/>
                </a:solidFill>
                <a:latin typeface="Roboto"/>
                <a:ea typeface="Roboto"/>
                <a:cs typeface="Roboto"/>
                <a:sym typeface="Roboto"/>
              </a:rPr>
              <a:t>Evidencia de los ejercicios prácticos ejecutados en la inducción al Marco de Trabajo.</a:t>
            </a:r>
            <a:endParaRPr b="0" i="0" sz="2100" u="none" cap="none" strike="noStrike">
              <a:solidFill>
                <a:srgbClr val="0D0D0D"/>
              </a:solidFill>
              <a:latin typeface="Roboto"/>
              <a:ea typeface="Roboto"/>
              <a:cs typeface="Roboto"/>
              <a:sym typeface="Roboto"/>
            </a:endParaRPr>
          </a:p>
          <a:p>
            <a:pPr indent="-400050" lvl="0" marL="685800" marR="0" rtl="0" algn="just">
              <a:lnSpc>
                <a:spcPct val="100000"/>
              </a:lnSpc>
              <a:spcBef>
                <a:spcPts val="0"/>
              </a:spcBef>
              <a:spcAft>
                <a:spcPts val="400"/>
              </a:spcAft>
              <a:buClr>
                <a:schemeClr val="dk1"/>
              </a:buClr>
              <a:buSzPts val="1500"/>
              <a:buFont typeface="Roboto"/>
              <a:buChar char="●"/>
            </a:pPr>
            <a:r>
              <a:rPr b="0" i="0" lang="es-CO" sz="2100" u="none" cap="none" strike="noStrike">
                <a:solidFill>
                  <a:srgbClr val="0D0D0D"/>
                </a:solidFill>
                <a:latin typeface="Roboto"/>
                <a:ea typeface="Roboto"/>
                <a:cs typeface="Roboto"/>
                <a:sym typeface="Roboto"/>
              </a:rPr>
              <a:t>Resultados de evaluación de la inducción al Marco de Trabajo.</a:t>
            </a:r>
            <a:endParaRPr b="0" i="0" sz="2100" u="none" cap="none" strike="noStrike">
              <a:solidFill>
                <a:srgbClr val="0D0D0D"/>
              </a:solidFill>
              <a:latin typeface="Roboto"/>
              <a:ea typeface="Roboto"/>
              <a:cs typeface="Roboto"/>
              <a:sym typeface="Roboto"/>
            </a:endParaRPr>
          </a:p>
        </p:txBody>
      </p:sp>
      <p:pic>
        <p:nvPicPr>
          <p:cNvPr id="875" name="Google Shape;875;g29e745b8efd_1_480"/>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876" name="Google Shape;876;g29e745b8efd_1_480"/>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877" name="Google Shape;877;g29e745b8efd_1_480"/>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Coaching Marco de Trabajo</a:t>
            </a:r>
            <a:endParaRPr b="0" i="0" sz="4000" u="none" cap="none" strike="noStrike">
              <a:solidFill>
                <a:srgbClr val="377AF4"/>
              </a:solidFill>
              <a:latin typeface="Roboto"/>
              <a:ea typeface="Roboto"/>
              <a:cs typeface="Roboto"/>
              <a:sym typeface="Roboto"/>
            </a:endParaRPr>
          </a:p>
        </p:txBody>
      </p:sp>
      <p:pic>
        <p:nvPicPr>
          <p:cNvPr id="878" name="Google Shape;878;g29e745b8efd_1_480"/>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29e745b8efd_1_489"/>
          <p:cNvSpPr/>
          <p:nvPr/>
        </p:nvSpPr>
        <p:spPr>
          <a:xfrm>
            <a:off x="0" y="2133600"/>
            <a:ext cx="12192000" cy="2474700"/>
          </a:xfrm>
          <a:prstGeom prst="rect">
            <a:avLst/>
          </a:prstGeom>
          <a:gradFill>
            <a:gsLst>
              <a:gs pos="0">
                <a:srgbClr val="005E85"/>
              </a:gs>
              <a:gs pos="16000">
                <a:srgbClr val="005E85"/>
              </a:gs>
              <a:gs pos="86440">
                <a:srgbClr val="92C0E9"/>
              </a:gs>
              <a:gs pos="100000">
                <a:srgbClr val="92C0E9"/>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4" name="Google Shape;884;g29e745b8efd_1_489"/>
          <p:cNvSpPr/>
          <p:nvPr/>
        </p:nvSpPr>
        <p:spPr>
          <a:xfrm>
            <a:off x="2975" y="2133600"/>
            <a:ext cx="12192000" cy="2474700"/>
          </a:xfrm>
          <a:prstGeom prst="rect">
            <a:avLst/>
          </a:prstGeom>
          <a:solidFill>
            <a:schemeClr val="dk1">
              <a:alpha val="7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5" name="Google Shape;885;g29e745b8efd_1_489"/>
          <p:cNvSpPr txBox="1"/>
          <p:nvPr/>
        </p:nvSpPr>
        <p:spPr>
          <a:xfrm>
            <a:off x="751350" y="3047700"/>
            <a:ext cx="11032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F3F3F3"/>
                </a:solidFill>
                <a:latin typeface="Open Sans"/>
                <a:ea typeface="Open Sans"/>
                <a:cs typeface="Open Sans"/>
                <a:sym typeface="Open Sans"/>
              </a:rPr>
              <a:t>Organización de iniciativas  </a:t>
            </a:r>
            <a:endParaRPr b="1" i="0" sz="3600" u="none" cap="none" strike="noStrike">
              <a:solidFill>
                <a:srgbClr val="F3F3F3"/>
              </a:solidFill>
              <a:latin typeface="Open Sans"/>
              <a:ea typeface="Open Sans"/>
              <a:cs typeface="Open Sans"/>
              <a:sym typeface="Open Sans"/>
            </a:endParaRPr>
          </a:p>
        </p:txBody>
      </p:sp>
      <p:grpSp>
        <p:nvGrpSpPr>
          <p:cNvPr id="886" name="Google Shape;886;g29e745b8efd_1_489"/>
          <p:cNvGrpSpPr/>
          <p:nvPr/>
        </p:nvGrpSpPr>
        <p:grpSpPr>
          <a:xfrm rot="5400000">
            <a:off x="9674200" y="789060"/>
            <a:ext cx="1113600" cy="2385342"/>
            <a:chOff x="894008" y="490984"/>
            <a:chExt cx="1113600" cy="2385342"/>
          </a:xfrm>
        </p:grpSpPr>
        <p:cxnSp>
          <p:nvCxnSpPr>
            <p:cNvPr id="887" name="Google Shape;887;g29e745b8efd_1_489"/>
            <p:cNvCxnSpPr/>
            <p:nvPr/>
          </p:nvCxnSpPr>
          <p:spPr>
            <a:xfrm>
              <a:off x="894008" y="1493950"/>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88" name="Google Shape;888;g29e745b8efd_1_489"/>
            <p:cNvCxnSpPr/>
            <p:nvPr/>
          </p:nvCxnSpPr>
          <p:spPr>
            <a:xfrm>
              <a:off x="894008" y="1403797"/>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89" name="Google Shape;889;g29e745b8efd_1_489"/>
            <p:cNvCxnSpPr/>
            <p:nvPr/>
          </p:nvCxnSpPr>
          <p:spPr>
            <a:xfrm>
              <a:off x="894008" y="131172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0" name="Google Shape;890;g29e745b8efd_1_489"/>
            <p:cNvCxnSpPr/>
            <p:nvPr/>
          </p:nvCxnSpPr>
          <p:spPr>
            <a:xfrm>
              <a:off x="894008" y="122282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1" name="Google Shape;891;g29e745b8efd_1_489"/>
            <p:cNvCxnSpPr/>
            <p:nvPr/>
          </p:nvCxnSpPr>
          <p:spPr>
            <a:xfrm>
              <a:off x="894008" y="1128825"/>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2" name="Google Shape;892;g29e745b8efd_1_489"/>
            <p:cNvCxnSpPr/>
            <p:nvPr/>
          </p:nvCxnSpPr>
          <p:spPr>
            <a:xfrm>
              <a:off x="894008" y="103867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3" name="Google Shape;893;g29e745b8efd_1_489"/>
            <p:cNvCxnSpPr/>
            <p:nvPr/>
          </p:nvCxnSpPr>
          <p:spPr>
            <a:xfrm>
              <a:off x="894008" y="946597"/>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4" name="Google Shape;894;g29e745b8efd_1_489"/>
            <p:cNvCxnSpPr/>
            <p:nvPr/>
          </p:nvCxnSpPr>
          <p:spPr>
            <a:xfrm>
              <a:off x="894008" y="857697"/>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5" name="Google Shape;895;g29e745b8efd_1_489"/>
            <p:cNvCxnSpPr/>
            <p:nvPr/>
          </p:nvCxnSpPr>
          <p:spPr>
            <a:xfrm>
              <a:off x="894008" y="762112"/>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6" name="Google Shape;896;g29e745b8efd_1_489"/>
            <p:cNvCxnSpPr/>
            <p:nvPr/>
          </p:nvCxnSpPr>
          <p:spPr>
            <a:xfrm>
              <a:off x="894008" y="671959"/>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7" name="Google Shape;897;g29e745b8efd_1_489"/>
            <p:cNvCxnSpPr/>
            <p:nvPr/>
          </p:nvCxnSpPr>
          <p:spPr>
            <a:xfrm>
              <a:off x="894008" y="579884"/>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8" name="Google Shape;898;g29e745b8efd_1_489"/>
            <p:cNvCxnSpPr/>
            <p:nvPr/>
          </p:nvCxnSpPr>
          <p:spPr>
            <a:xfrm>
              <a:off x="894008" y="490984"/>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899" name="Google Shape;899;g29e745b8efd_1_489"/>
            <p:cNvCxnSpPr/>
            <p:nvPr/>
          </p:nvCxnSpPr>
          <p:spPr>
            <a:xfrm>
              <a:off x="894008" y="2588654"/>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0" name="Google Shape;900;g29e745b8efd_1_489"/>
            <p:cNvCxnSpPr/>
            <p:nvPr/>
          </p:nvCxnSpPr>
          <p:spPr>
            <a:xfrm>
              <a:off x="894008" y="2498501"/>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1" name="Google Shape;901;g29e745b8efd_1_489"/>
            <p:cNvCxnSpPr/>
            <p:nvPr/>
          </p:nvCxnSpPr>
          <p:spPr>
            <a:xfrm>
              <a:off x="894008" y="24064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2" name="Google Shape;902;g29e745b8efd_1_489"/>
            <p:cNvCxnSpPr/>
            <p:nvPr/>
          </p:nvCxnSpPr>
          <p:spPr>
            <a:xfrm>
              <a:off x="894008" y="23175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3" name="Google Shape;903;g29e745b8efd_1_489"/>
            <p:cNvCxnSpPr/>
            <p:nvPr/>
          </p:nvCxnSpPr>
          <p:spPr>
            <a:xfrm>
              <a:off x="894008" y="2223529"/>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4" name="Google Shape;904;g29e745b8efd_1_489"/>
            <p:cNvCxnSpPr/>
            <p:nvPr/>
          </p:nvCxnSpPr>
          <p:spPr>
            <a:xfrm>
              <a:off x="894008" y="213337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5" name="Google Shape;905;g29e745b8efd_1_489"/>
            <p:cNvCxnSpPr/>
            <p:nvPr/>
          </p:nvCxnSpPr>
          <p:spPr>
            <a:xfrm>
              <a:off x="894008" y="2041301"/>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6" name="Google Shape;906;g29e745b8efd_1_489"/>
            <p:cNvCxnSpPr/>
            <p:nvPr/>
          </p:nvCxnSpPr>
          <p:spPr>
            <a:xfrm>
              <a:off x="894008" y="1952401"/>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7" name="Google Shape;907;g29e745b8efd_1_489"/>
            <p:cNvCxnSpPr/>
            <p:nvPr/>
          </p:nvCxnSpPr>
          <p:spPr>
            <a:xfrm>
              <a:off x="894008" y="185681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8" name="Google Shape;908;g29e745b8efd_1_489"/>
            <p:cNvCxnSpPr/>
            <p:nvPr/>
          </p:nvCxnSpPr>
          <p:spPr>
            <a:xfrm>
              <a:off x="894008" y="1766663"/>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09" name="Google Shape;909;g29e745b8efd_1_489"/>
            <p:cNvCxnSpPr/>
            <p:nvPr/>
          </p:nvCxnSpPr>
          <p:spPr>
            <a:xfrm>
              <a:off x="894008" y="1674588"/>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10" name="Google Shape;910;g29e745b8efd_1_489"/>
            <p:cNvCxnSpPr/>
            <p:nvPr/>
          </p:nvCxnSpPr>
          <p:spPr>
            <a:xfrm>
              <a:off x="894008" y="1585688"/>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11" name="Google Shape;911;g29e745b8efd_1_489"/>
            <p:cNvCxnSpPr/>
            <p:nvPr/>
          </p:nvCxnSpPr>
          <p:spPr>
            <a:xfrm>
              <a:off x="894008" y="28763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12" name="Google Shape;912;g29e745b8efd_1_489"/>
            <p:cNvCxnSpPr/>
            <p:nvPr/>
          </p:nvCxnSpPr>
          <p:spPr>
            <a:xfrm>
              <a:off x="894008" y="2787426"/>
              <a:ext cx="1113600" cy="0"/>
            </a:xfrm>
            <a:prstGeom prst="straightConnector1">
              <a:avLst/>
            </a:prstGeom>
            <a:noFill/>
            <a:ln cap="flat" cmpd="sng" w="28575">
              <a:solidFill>
                <a:srgbClr val="005E85"/>
              </a:solidFill>
              <a:prstDash val="dot"/>
              <a:miter lim="800000"/>
              <a:headEnd len="sm" w="sm" type="none"/>
              <a:tailEnd len="sm" w="sm" type="none"/>
            </a:ln>
          </p:spPr>
        </p:cxnSp>
        <p:cxnSp>
          <p:nvCxnSpPr>
            <p:cNvPr id="913" name="Google Shape;913;g29e745b8efd_1_489"/>
            <p:cNvCxnSpPr/>
            <p:nvPr/>
          </p:nvCxnSpPr>
          <p:spPr>
            <a:xfrm>
              <a:off x="894008" y="2693429"/>
              <a:ext cx="1113600" cy="0"/>
            </a:xfrm>
            <a:prstGeom prst="straightConnector1">
              <a:avLst/>
            </a:prstGeom>
            <a:noFill/>
            <a:ln cap="flat" cmpd="sng" w="28575">
              <a:solidFill>
                <a:srgbClr val="005E85"/>
              </a:solidFill>
              <a:prstDash val="dot"/>
              <a:miter lim="800000"/>
              <a:headEnd len="sm" w="sm" type="none"/>
              <a:tailEnd len="sm" w="sm" type="none"/>
            </a:ln>
          </p:spPr>
        </p:cxn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7" name="Shape 917"/>
        <p:cNvGrpSpPr/>
        <p:nvPr/>
      </p:nvGrpSpPr>
      <p:grpSpPr>
        <a:xfrm>
          <a:off x="0" y="0"/>
          <a:ext cx="0" cy="0"/>
          <a:chOff x="0" y="0"/>
          <a:chExt cx="0" cy="0"/>
        </a:xfrm>
      </p:grpSpPr>
      <p:sp>
        <p:nvSpPr>
          <p:cNvPr id="918" name="Google Shape;918;g29e745b8efd_1_523"/>
          <p:cNvSpPr/>
          <p:nvPr/>
        </p:nvSpPr>
        <p:spPr>
          <a:xfrm>
            <a:off x="4156204" y="1985935"/>
            <a:ext cx="7930500" cy="41277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700"/>
              <a:buFont typeface="Arial"/>
              <a:buNone/>
            </a:pPr>
            <a:r>
              <a:rPr b="0" i="0" lang="es-CO" sz="1700" u="none" cap="none" strike="noStrike">
                <a:solidFill>
                  <a:schemeClr val="lt1"/>
                </a:solidFill>
                <a:latin typeface="Roboto"/>
                <a:ea typeface="Roboto"/>
                <a:cs typeface="Roboto"/>
                <a:sym typeface="Roboto"/>
              </a:rPr>
              <a:t> </a:t>
            </a:r>
            <a:endParaRPr b="0" i="0" sz="1700" u="none" cap="none" strike="noStrike">
              <a:solidFill>
                <a:srgbClr val="000000"/>
              </a:solidFill>
              <a:latin typeface="Roboto"/>
              <a:ea typeface="Roboto"/>
              <a:cs typeface="Roboto"/>
              <a:sym typeface="Roboto"/>
            </a:endParaRPr>
          </a:p>
        </p:txBody>
      </p:sp>
      <p:sp>
        <p:nvSpPr>
          <p:cNvPr id="919" name="Google Shape;919;g29e745b8efd_1_523"/>
          <p:cNvSpPr/>
          <p:nvPr/>
        </p:nvSpPr>
        <p:spPr>
          <a:xfrm>
            <a:off x="6851333" y="2097133"/>
            <a:ext cx="5199300" cy="396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s-CO" sz="1700" u="none" cap="none" strike="noStrike">
                <a:solidFill>
                  <a:srgbClr val="006595"/>
                </a:solidFill>
                <a:latin typeface="Roboto"/>
                <a:ea typeface="Roboto"/>
                <a:cs typeface="Roboto"/>
                <a:sym typeface="Roboto"/>
              </a:rPr>
              <a:t>Principales actividades</a:t>
            </a:r>
            <a:endParaRPr b="1" i="0" sz="1700" u="none" cap="none" strike="noStrike">
              <a:solidFill>
                <a:srgbClr val="006595"/>
              </a:solidFill>
              <a:latin typeface="Roboto"/>
              <a:ea typeface="Roboto"/>
              <a:cs typeface="Roboto"/>
              <a:sym typeface="Roboto"/>
            </a:endParaRPr>
          </a:p>
        </p:txBody>
      </p:sp>
      <p:sp>
        <p:nvSpPr>
          <p:cNvPr id="920" name="Google Shape;920;g29e745b8efd_1_523"/>
          <p:cNvSpPr/>
          <p:nvPr/>
        </p:nvSpPr>
        <p:spPr>
          <a:xfrm>
            <a:off x="4187133" y="2097133"/>
            <a:ext cx="2597100" cy="396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s-CO" sz="1700" u="none" cap="none" strike="noStrike">
                <a:solidFill>
                  <a:srgbClr val="006595"/>
                </a:solidFill>
                <a:latin typeface="Roboto"/>
                <a:ea typeface="Roboto"/>
                <a:cs typeface="Roboto"/>
                <a:sym typeface="Roboto"/>
              </a:rPr>
              <a:t>¿Cuando aplicar?</a:t>
            </a:r>
            <a:endParaRPr b="1" i="0" sz="1700" u="none" cap="none" strike="noStrike">
              <a:solidFill>
                <a:srgbClr val="006595"/>
              </a:solidFill>
              <a:latin typeface="Roboto"/>
              <a:ea typeface="Roboto"/>
              <a:cs typeface="Roboto"/>
              <a:sym typeface="Roboto"/>
            </a:endParaRPr>
          </a:p>
        </p:txBody>
      </p:sp>
      <p:sp>
        <p:nvSpPr>
          <p:cNvPr id="921" name="Google Shape;921;g29e745b8efd_1_523"/>
          <p:cNvSpPr txBox="1"/>
          <p:nvPr/>
        </p:nvSpPr>
        <p:spPr>
          <a:xfrm>
            <a:off x="25700" y="1288333"/>
            <a:ext cx="12024900" cy="7080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0"/>
              </a:spcBef>
              <a:spcAft>
                <a:spcPts val="0"/>
              </a:spcAft>
              <a:buClr>
                <a:srgbClr val="000000"/>
              </a:buClr>
              <a:buSzPts val="1500"/>
              <a:buFont typeface="Arial"/>
              <a:buNone/>
            </a:pPr>
            <a:r>
              <a:rPr b="0" i="1" lang="es-CO" sz="1500" u="none" cap="none" strike="noStrike">
                <a:solidFill>
                  <a:srgbClr val="434343"/>
                </a:solidFill>
                <a:latin typeface="Roboto"/>
                <a:ea typeface="Roboto"/>
                <a:cs typeface="Roboto"/>
                <a:sym typeface="Roboto"/>
              </a:rPr>
              <a:t>Ayuda a definir la propuesta de valor de la organización. Por lo general, la propuesta de valor se acota a un segmento específico de clientes y describe cómo la organización les ayuda a alcanzar sus objetivos en una declaración concisa.</a:t>
            </a:r>
            <a:endParaRPr b="0" i="1" sz="1900" u="none" cap="none" strike="noStrike">
              <a:solidFill>
                <a:srgbClr val="434343"/>
              </a:solidFill>
              <a:latin typeface="Roboto"/>
              <a:ea typeface="Roboto"/>
              <a:cs typeface="Roboto"/>
              <a:sym typeface="Roboto"/>
            </a:endParaRPr>
          </a:p>
        </p:txBody>
      </p:sp>
      <p:sp>
        <p:nvSpPr>
          <p:cNvPr id="922" name="Google Shape;922;g29e745b8efd_1_523"/>
          <p:cNvSpPr txBox="1"/>
          <p:nvPr/>
        </p:nvSpPr>
        <p:spPr>
          <a:xfrm>
            <a:off x="4187133" y="2391533"/>
            <a:ext cx="2597100" cy="9234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0"/>
              </a:spcBef>
              <a:spcAft>
                <a:spcPts val="0"/>
              </a:spcAft>
              <a:buClr>
                <a:srgbClr val="000000"/>
              </a:buClr>
              <a:buSzPts val="1500"/>
              <a:buFont typeface="Arial"/>
              <a:buNone/>
            </a:pPr>
            <a:r>
              <a:rPr b="0" i="0" lang="es-CO" sz="1100" u="none" cap="none" strike="noStrike">
                <a:solidFill>
                  <a:srgbClr val="434343"/>
                </a:solidFill>
                <a:latin typeface="Roboto"/>
                <a:ea typeface="Roboto"/>
                <a:cs typeface="Roboto"/>
                <a:sym typeface="Roboto"/>
              </a:rPr>
              <a:t>Se quiere ofrecer  un nuevo producto o servicio o mejorar uno existente.</a:t>
            </a:r>
            <a:endParaRPr b="0" i="0" sz="11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rPr b="0" i="0" lang="es-CO" sz="1100" u="none" cap="none" strike="noStrike">
                <a:solidFill>
                  <a:srgbClr val="434343"/>
                </a:solidFill>
                <a:latin typeface="Roboto"/>
                <a:ea typeface="Roboto"/>
                <a:cs typeface="Roboto"/>
                <a:sym typeface="Roboto"/>
              </a:rPr>
              <a:t>Se puede hacer a nivel de iniciativa, programa y proyecto.</a:t>
            </a:r>
            <a:endParaRPr b="0" i="0" sz="1100" u="none" cap="none" strike="noStrike">
              <a:solidFill>
                <a:srgbClr val="434343"/>
              </a:solidFill>
              <a:latin typeface="Roboto"/>
              <a:ea typeface="Roboto"/>
              <a:cs typeface="Roboto"/>
              <a:sym typeface="Roboto"/>
            </a:endParaRPr>
          </a:p>
        </p:txBody>
      </p:sp>
      <p:sp>
        <p:nvSpPr>
          <p:cNvPr id="923" name="Google Shape;923;g29e745b8efd_1_523"/>
          <p:cNvSpPr txBox="1"/>
          <p:nvPr/>
        </p:nvSpPr>
        <p:spPr>
          <a:xfrm>
            <a:off x="6851333" y="2382567"/>
            <a:ext cx="5199300" cy="2986200"/>
          </a:xfrm>
          <a:prstGeom prst="rect">
            <a:avLst/>
          </a:prstGeom>
          <a:noFill/>
          <a:ln>
            <a:noFill/>
          </a:ln>
        </p:spPr>
        <p:txBody>
          <a:bodyPr anchorCtr="0" anchor="t" bIns="121900" lIns="121900" spcFirstLastPara="1" rIns="121900" wrap="square" tIns="121900">
            <a:spAutoFit/>
          </a:bodyPr>
          <a:lstStyle/>
          <a:p>
            <a:pPr indent="-146050" lvl="0" marL="152400" marR="0" rtl="0" algn="just">
              <a:lnSpc>
                <a:spcPct val="100000"/>
              </a:lnSpc>
              <a:spcBef>
                <a:spcPts val="0"/>
              </a:spcBef>
              <a:spcAft>
                <a:spcPts val="0"/>
              </a:spcAft>
              <a:buClr>
                <a:srgbClr val="434343"/>
              </a:buClr>
              <a:buSzPts val="1300"/>
              <a:buFont typeface="Roboto"/>
              <a:buChar char="●"/>
            </a:pPr>
            <a:r>
              <a:rPr b="0" i="0" lang="es-CO" sz="1100" u="none" cap="none" strike="noStrike">
                <a:solidFill>
                  <a:srgbClr val="434343"/>
                </a:solidFill>
                <a:latin typeface="Roboto"/>
                <a:ea typeface="Roboto"/>
                <a:cs typeface="Roboto"/>
                <a:sym typeface="Roboto"/>
              </a:rPr>
              <a:t>Identificar la promesa de valor, eso que se quiere ofrecer al mercado y su diferenciador.</a:t>
            </a:r>
            <a:endParaRPr b="0" i="0" sz="1100" u="none" cap="none" strike="noStrike">
              <a:solidFill>
                <a:srgbClr val="434343"/>
              </a:solidFill>
              <a:latin typeface="Roboto"/>
              <a:ea typeface="Roboto"/>
              <a:cs typeface="Roboto"/>
              <a:sym typeface="Roboto"/>
            </a:endParaRPr>
          </a:p>
          <a:p>
            <a:pPr indent="-133350" lvl="0" marL="152400" marR="0" rtl="0" algn="just">
              <a:lnSpc>
                <a:spcPct val="100000"/>
              </a:lnSpc>
              <a:spcBef>
                <a:spcPts val="0"/>
              </a:spcBef>
              <a:spcAft>
                <a:spcPts val="0"/>
              </a:spcAft>
              <a:buClr>
                <a:srgbClr val="434343"/>
              </a:buClr>
              <a:buSzPts val="900"/>
              <a:buFont typeface="Roboto"/>
              <a:buChar char="●"/>
            </a:pPr>
            <a:r>
              <a:rPr b="0" i="0" lang="es-CO" sz="1100" u="none" cap="none" strike="noStrike">
                <a:solidFill>
                  <a:srgbClr val="434343"/>
                </a:solidFill>
                <a:latin typeface="Roboto"/>
                <a:ea typeface="Roboto"/>
                <a:cs typeface="Roboto"/>
                <a:sym typeface="Roboto"/>
              </a:rPr>
              <a:t>Identificar la relación con los clientes.</a:t>
            </a:r>
            <a:endParaRPr b="0" i="0" sz="1100" u="none" cap="none" strike="noStrike">
              <a:solidFill>
                <a:srgbClr val="434343"/>
              </a:solidFill>
              <a:latin typeface="Roboto"/>
              <a:ea typeface="Roboto"/>
              <a:cs typeface="Roboto"/>
              <a:sym typeface="Roboto"/>
            </a:endParaRPr>
          </a:p>
          <a:p>
            <a:pPr indent="-133350" lvl="0" marL="152400" marR="0" rtl="0" algn="just">
              <a:lnSpc>
                <a:spcPct val="100000"/>
              </a:lnSpc>
              <a:spcBef>
                <a:spcPts val="0"/>
              </a:spcBef>
              <a:spcAft>
                <a:spcPts val="0"/>
              </a:spcAft>
              <a:buClr>
                <a:srgbClr val="434343"/>
              </a:buClr>
              <a:buSzPts val="900"/>
              <a:buFont typeface="Roboto"/>
              <a:buChar char="●"/>
            </a:pPr>
            <a:r>
              <a:rPr b="0" i="0" lang="es-CO" sz="1100" u="none" cap="none" strike="noStrike">
                <a:solidFill>
                  <a:srgbClr val="434343"/>
                </a:solidFill>
                <a:latin typeface="Roboto"/>
                <a:ea typeface="Roboto"/>
                <a:cs typeface="Roboto"/>
                <a:sym typeface="Roboto"/>
              </a:rPr>
              <a:t>Identificar los canales de comunicación con mis clientes.</a:t>
            </a:r>
            <a:endParaRPr b="0" i="0" sz="1100" u="none" cap="none" strike="noStrike">
              <a:solidFill>
                <a:srgbClr val="434343"/>
              </a:solidFill>
              <a:latin typeface="Roboto"/>
              <a:ea typeface="Roboto"/>
              <a:cs typeface="Roboto"/>
              <a:sym typeface="Roboto"/>
            </a:endParaRPr>
          </a:p>
          <a:p>
            <a:pPr indent="-133350" lvl="0" marL="152400" marR="0" rtl="0" algn="just">
              <a:lnSpc>
                <a:spcPct val="100000"/>
              </a:lnSpc>
              <a:spcBef>
                <a:spcPts val="0"/>
              </a:spcBef>
              <a:spcAft>
                <a:spcPts val="0"/>
              </a:spcAft>
              <a:buClr>
                <a:srgbClr val="434343"/>
              </a:buClr>
              <a:buSzPts val="900"/>
              <a:buFont typeface="Roboto"/>
              <a:buChar char="●"/>
            </a:pPr>
            <a:r>
              <a:rPr b="0" i="0" lang="es-CO" sz="1100" u="none" cap="none" strike="noStrike">
                <a:solidFill>
                  <a:srgbClr val="434343"/>
                </a:solidFill>
                <a:latin typeface="Roboto"/>
                <a:ea typeface="Roboto"/>
                <a:cs typeface="Roboto"/>
                <a:sym typeface="Roboto"/>
              </a:rPr>
              <a:t>Determinar los clientes para quién estará dirigido esta promesa de valor.</a:t>
            </a:r>
            <a:endParaRPr b="0" i="0" sz="1100" u="none" cap="none" strike="noStrike">
              <a:solidFill>
                <a:srgbClr val="434343"/>
              </a:solidFill>
              <a:latin typeface="Roboto"/>
              <a:ea typeface="Roboto"/>
              <a:cs typeface="Roboto"/>
              <a:sym typeface="Roboto"/>
            </a:endParaRPr>
          </a:p>
          <a:p>
            <a:pPr indent="-133350" lvl="0" marL="152400" marR="0" rtl="0" algn="just">
              <a:lnSpc>
                <a:spcPct val="100000"/>
              </a:lnSpc>
              <a:spcBef>
                <a:spcPts val="0"/>
              </a:spcBef>
              <a:spcAft>
                <a:spcPts val="0"/>
              </a:spcAft>
              <a:buClr>
                <a:srgbClr val="434343"/>
              </a:buClr>
              <a:buSzPts val="900"/>
              <a:buFont typeface="Roboto"/>
              <a:buChar char="●"/>
            </a:pPr>
            <a:r>
              <a:rPr b="0" i="0" lang="es-CO" sz="1100" u="none" cap="none" strike="noStrike">
                <a:solidFill>
                  <a:srgbClr val="434343"/>
                </a:solidFill>
                <a:latin typeface="Roboto"/>
                <a:ea typeface="Roboto"/>
                <a:cs typeface="Roboto"/>
                <a:sym typeface="Roboto"/>
              </a:rPr>
              <a:t>Identificar cuáles son las fuentes de ingresos, cómo los obtendremos.</a:t>
            </a:r>
            <a:endParaRPr b="0" i="0" sz="1100" u="none" cap="none" strike="noStrike">
              <a:solidFill>
                <a:srgbClr val="434343"/>
              </a:solidFill>
              <a:latin typeface="Roboto"/>
              <a:ea typeface="Roboto"/>
              <a:cs typeface="Roboto"/>
              <a:sym typeface="Roboto"/>
            </a:endParaRPr>
          </a:p>
          <a:p>
            <a:pPr indent="-133350" lvl="0" marL="152400" marR="0" rtl="0" algn="just">
              <a:lnSpc>
                <a:spcPct val="100000"/>
              </a:lnSpc>
              <a:spcBef>
                <a:spcPts val="0"/>
              </a:spcBef>
              <a:spcAft>
                <a:spcPts val="0"/>
              </a:spcAft>
              <a:buClr>
                <a:srgbClr val="434343"/>
              </a:buClr>
              <a:buSzPts val="900"/>
              <a:buFont typeface="Roboto"/>
              <a:buChar char="●"/>
            </a:pPr>
            <a:r>
              <a:rPr b="0" i="0" lang="es-CO" sz="1100" u="none" cap="none" strike="noStrike">
                <a:solidFill>
                  <a:srgbClr val="434343"/>
                </a:solidFill>
                <a:latin typeface="Roboto"/>
                <a:ea typeface="Roboto"/>
                <a:cs typeface="Roboto"/>
                <a:sym typeface="Roboto"/>
              </a:rPr>
              <a:t>Identificar cuáles son los costos que necesitamos para desarrollar nuestro modelo de negocio.</a:t>
            </a:r>
            <a:endParaRPr b="0" i="0" sz="1100" u="none" cap="none" strike="noStrike">
              <a:solidFill>
                <a:srgbClr val="434343"/>
              </a:solidFill>
              <a:latin typeface="Roboto"/>
              <a:ea typeface="Roboto"/>
              <a:cs typeface="Roboto"/>
              <a:sym typeface="Roboto"/>
            </a:endParaRPr>
          </a:p>
          <a:p>
            <a:pPr indent="-133350" lvl="0" marL="152400" marR="0" rtl="0" algn="just">
              <a:lnSpc>
                <a:spcPct val="100000"/>
              </a:lnSpc>
              <a:spcBef>
                <a:spcPts val="0"/>
              </a:spcBef>
              <a:spcAft>
                <a:spcPts val="0"/>
              </a:spcAft>
              <a:buClr>
                <a:srgbClr val="434343"/>
              </a:buClr>
              <a:buSzPts val="900"/>
              <a:buFont typeface="Roboto"/>
              <a:buChar char="●"/>
            </a:pPr>
            <a:r>
              <a:rPr b="0" i="0" lang="es-CO" sz="1100" u="none" cap="none" strike="noStrike">
                <a:solidFill>
                  <a:srgbClr val="434343"/>
                </a:solidFill>
                <a:latin typeface="Roboto"/>
                <a:ea typeface="Roboto"/>
                <a:cs typeface="Roboto"/>
                <a:sym typeface="Roboto"/>
              </a:rPr>
              <a:t>Identificar las alianzas estratégicas que podemos tener para optimizar nuestros procesos.</a:t>
            </a:r>
            <a:endParaRPr b="0" i="0" sz="1100" u="none" cap="none" strike="noStrike">
              <a:solidFill>
                <a:srgbClr val="434343"/>
              </a:solidFill>
              <a:latin typeface="Roboto"/>
              <a:ea typeface="Roboto"/>
              <a:cs typeface="Roboto"/>
              <a:sym typeface="Roboto"/>
            </a:endParaRPr>
          </a:p>
          <a:p>
            <a:pPr indent="-133350" lvl="0" marL="152400" marR="0" rtl="0" algn="just">
              <a:lnSpc>
                <a:spcPct val="100000"/>
              </a:lnSpc>
              <a:spcBef>
                <a:spcPts val="0"/>
              </a:spcBef>
              <a:spcAft>
                <a:spcPts val="0"/>
              </a:spcAft>
              <a:buClr>
                <a:srgbClr val="434343"/>
              </a:buClr>
              <a:buSzPts val="900"/>
              <a:buFont typeface="Roboto"/>
              <a:buChar char="●"/>
            </a:pPr>
            <a:r>
              <a:rPr b="0" i="0" lang="es-CO" sz="1100" u="none" cap="none" strike="noStrike">
                <a:solidFill>
                  <a:srgbClr val="434343"/>
                </a:solidFill>
                <a:latin typeface="Roboto"/>
                <a:ea typeface="Roboto"/>
                <a:cs typeface="Roboto"/>
                <a:sym typeface="Roboto"/>
              </a:rPr>
              <a:t>Identificar las actividades estratégicas a realizar para cumplir esa promesa de valor.</a:t>
            </a:r>
            <a:endParaRPr b="0" i="0" sz="1100" u="none" cap="none" strike="noStrike">
              <a:solidFill>
                <a:srgbClr val="434343"/>
              </a:solidFill>
              <a:latin typeface="Roboto"/>
              <a:ea typeface="Roboto"/>
              <a:cs typeface="Roboto"/>
              <a:sym typeface="Roboto"/>
            </a:endParaRPr>
          </a:p>
          <a:p>
            <a:pPr indent="-133350" lvl="0" marL="152400" marR="0" rtl="0" algn="just">
              <a:lnSpc>
                <a:spcPct val="100000"/>
              </a:lnSpc>
              <a:spcBef>
                <a:spcPts val="0"/>
              </a:spcBef>
              <a:spcAft>
                <a:spcPts val="0"/>
              </a:spcAft>
              <a:buClr>
                <a:srgbClr val="434343"/>
              </a:buClr>
              <a:buSzPts val="900"/>
              <a:buFont typeface="Roboto"/>
              <a:buChar char="●"/>
            </a:pPr>
            <a:r>
              <a:rPr b="0" i="0" lang="es-CO" sz="1100" u="none" cap="none" strike="noStrike">
                <a:solidFill>
                  <a:srgbClr val="434343"/>
                </a:solidFill>
                <a:latin typeface="Roboto"/>
                <a:ea typeface="Roboto"/>
                <a:cs typeface="Roboto"/>
                <a:sym typeface="Roboto"/>
              </a:rPr>
              <a:t>Identificar los recursos (humanos, físicos, tecnológicos) se requieren para implementar nuestro modelo de negocios.</a:t>
            </a:r>
            <a:endParaRPr b="0" i="0" sz="1100" u="none" cap="none" strike="noStrike">
              <a:solidFill>
                <a:srgbClr val="434343"/>
              </a:solidFill>
              <a:latin typeface="Roboto"/>
              <a:ea typeface="Roboto"/>
              <a:cs typeface="Roboto"/>
              <a:sym typeface="Roboto"/>
            </a:endParaRPr>
          </a:p>
          <a:p>
            <a:pPr indent="-133350" lvl="0" marL="152400" marR="0" rtl="0" algn="just">
              <a:lnSpc>
                <a:spcPct val="100000"/>
              </a:lnSpc>
              <a:spcBef>
                <a:spcPts val="0"/>
              </a:spcBef>
              <a:spcAft>
                <a:spcPts val="0"/>
              </a:spcAft>
              <a:buClr>
                <a:srgbClr val="434343"/>
              </a:buClr>
              <a:buSzPts val="900"/>
              <a:buFont typeface="Roboto"/>
              <a:buChar char="●"/>
            </a:pPr>
            <a:r>
              <a:rPr b="0" i="0" lang="es-CO" sz="1100" u="none" cap="none" strike="noStrike">
                <a:solidFill>
                  <a:srgbClr val="434343"/>
                </a:solidFill>
                <a:latin typeface="Roboto"/>
                <a:ea typeface="Roboto"/>
                <a:cs typeface="Roboto"/>
                <a:sym typeface="Roboto"/>
              </a:rPr>
              <a:t>Analizar el BMC e identificar programas y/o proyectos para abordar una iniciativa en caso de que aplique.</a:t>
            </a:r>
            <a:endParaRPr b="0" i="0" sz="1100" u="none" cap="none" strike="noStrike">
              <a:solidFill>
                <a:schemeClr val="dk1"/>
              </a:solidFill>
              <a:latin typeface="Roboto"/>
              <a:ea typeface="Roboto"/>
              <a:cs typeface="Roboto"/>
              <a:sym typeface="Roboto"/>
            </a:endParaRPr>
          </a:p>
        </p:txBody>
      </p:sp>
      <p:pic>
        <p:nvPicPr>
          <p:cNvPr descr="Captura de pantalla de un celular&#10;&#10;Descripción generada automáticamente" id="924" name="Google Shape;924;g29e745b8efd_1_523"/>
          <p:cNvPicPr preferRelativeResize="0"/>
          <p:nvPr/>
        </p:nvPicPr>
        <p:blipFill rotWithShape="1">
          <a:blip r:embed="rId4">
            <a:alphaModFix/>
          </a:blip>
          <a:srcRect b="3587" l="15451" r="2969" t="10559"/>
          <a:stretch/>
        </p:blipFill>
        <p:spPr>
          <a:xfrm>
            <a:off x="24867" y="2542315"/>
            <a:ext cx="4095267" cy="2423565"/>
          </a:xfrm>
          <a:prstGeom prst="rect">
            <a:avLst/>
          </a:prstGeom>
          <a:noFill/>
          <a:ln>
            <a:noFill/>
          </a:ln>
        </p:spPr>
      </p:pic>
      <p:sp>
        <p:nvSpPr>
          <p:cNvPr id="925" name="Google Shape;925;g29e745b8efd_1_523"/>
          <p:cNvSpPr/>
          <p:nvPr/>
        </p:nvSpPr>
        <p:spPr>
          <a:xfrm>
            <a:off x="4187133" y="3865133"/>
            <a:ext cx="2597100" cy="396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s-CO" sz="1700" u="none" cap="none" strike="noStrike">
                <a:solidFill>
                  <a:srgbClr val="006595"/>
                </a:solidFill>
                <a:latin typeface="Roboto"/>
                <a:ea typeface="Roboto"/>
                <a:cs typeface="Roboto"/>
                <a:sym typeface="Roboto"/>
              </a:rPr>
              <a:t>Resultados</a:t>
            </a:r>
            <a:endParaRPr b="1" i="0" sz="1700" u="none" cap="none" strike="noStrike">
              <a:solidFill>
                <a:srgbClr val="006595"/>
              </a:solidFill>
              <a:latin typeface="Roboto"/>
              <a:ea typeface="Roboto"/>
              <a:cs typeface="Roboto"/>
              <a:sym typeface="Roboto"/>
            </a:endParaRPr>
          </a:p>
        </p:txBody>
      </p:sp>
      <p:sp>
        <p:nvSpPr>
          <p:cNvPr id="926" name="Google Shape;926;g29e745b8efd_1_523"/>
          <p:cNvSpPr txBox="1"/>
          <p:nvPr/>
        </p:nvSpPr>
        <p:spPr>
          <a:xfrm>
            <a:off x="4187133" y="4164704"/>
            <a:ext cx="2597100" cy="5850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0"/>
              </a:spcBef>
              <a:spcAft>
                <a:spcPts val="0"/>
              </a:spcAft>
              <a:buClr>
                <a:srgbClr val="000000"/>
              </a:buClr>
              <a:buSzPts val="1500"/>
              <a:buFont typeface="Arial"/>
              <a:buNone/>
            </a:pPr>
            <a:r>
              <a:rPr b="0" i="0" lang="es-CO" sz="1100" u="none" cap="none" strike="noStrike">
                <a:solidFill>
                  <a:srgbClr val="434343"/>
                </a:solidFill>
                <a:latin typeface="Roboto"/>
                <a:ea typeface="Roboto"/>
                <a:cs typeface="Roboto"/>
                <a:sym typeface="Roboto"/>
              </a:rPr>
              <a:t>Modelo de Negocio Canvas a cualquier nivel.</a:t>
            </a:r>
            <a:endParaRPr b="0" i="0" sz="1100" u="none" cap="none" strike="noStrike">
              <a:solidFill>
                <a:srgbClr val="434343"/>
              </a:solidFill>
              <a:latin typeface="Roboto"/>
              <a:ea typeface="Roboto"/>
              <a:cs typeface="Roboto"/>
              <a:sym typeface="Roboto"/>
            </a:endParaRPr>
          </a:p>
        </p:txBody>
      </p:sp>
      <p:sp>
        <p:nvSpPr>
          <p:cNvPr id="927" name="Google Shape;927;g29e745b8efd_1_523"/>
          <p:cNvSpPr/>
          <p:nvPr/>
        </p:nvSpPr>
        <p:spPr>
          <a:xfrm>
            <a:off x="4187071" y="5002485"/>
            <a:ext cx="4035300" cy="396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s-CO" sz="1700" u="none" cap="none" strike="noStrike">
                <a:solidFill>
                  <a:srgbClr val="006595"/>
                </a:solidFill>
                <a:latin typeface="Roboto"/>
                <a:ea typeface="Roboto"/>
                <a:cs typeface="Roboto"/>
                <a:sym typeface="Roboto"/>
              </a:rPr>
              <a:t>Participantes</a:t>
            </a:r>
            <a:endParaRPr b="1" i="0" sz="1700" u="none" cap="none" strike="noStrike">
              <a:solidFill>
                <a:srgbClr val="006595"/>
              </a:solidFill>
              <a:latin typeface="Roboto"/>
              <a:ea typeface="Roboto"/>
              <a:cs typeface="Roboto"/>
              <a:sym typeface="Roboto"/>
            </a:endParaRPr>
          </a:p>
        </p:txBody>
      </p:sp>
      <p:sp>
        <p:nvSpPr>
          <p:cNvPr id="928" name="Google Shape;928;g29e745b8efd_1_523"/>
          <p:cNvSpPr txBox="1"/>
          <p:nvPr/>
        </p:nvSpPr>
        <p:spPr>
          <a:xfrm>
            <a:off x="4187071" y="5271708"/>
            <a:ext cx="2664300" cy="5850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0"/>
              </a:spcBef>
              <a:spcAft>
                <a:spcPts val="0"/>
              </a:spcAft>
              <a:buClr>
                <a:srgbClr val="000000"/>
              </a:buClr>
              <a:buSzPts val="1500"/>
              <a:buFont typeface="Arial"/>
              <a:buNone/>
            </a:pPr>
            <a:r>
              <a:rPr b="0" i="0" lang="es-CO" sz="1100" u="none" cap="none" strike="noStrike">
                <a:solidFill>
                  <a:srgbClr val="434343"/>
                </a:solidFill>
                <a:latin typeface="Roboto"/>
                <a:ea typeface="Roboto"/>
                <a:cs typeface="Roboto"/>
                <a:sym typeface="Roboto"/>
              </a:rPr>
              <a:t>Líder funcional, Stakeholders clave, Metodólogo (</a:t>
            </a:r>
            <a:r>
              <a:rPr b="0" i="0" lang="es-CO" sz="1100" u="none" cap="none" strike="noStrike">
                <a:solidFill>
                  <a:srgbClr val="434343"/>
                </a:solidFill>
                <a:latin typeface="Roboto"/>
                <a:ea typeface="Roboto"/>
                <a:cs typeface="Roboto"/>
                <a:sym typeface="Roboto"/>
                <a:extLst>
                  <a:ext uri="http://customooxmlschemas.google.com/">
                    <go:slidesCustomData xmlns:go="http://customooxmlschemas.google.com/" textRoundtripDataId="7"/>
                  </a:ext>
                </a:extLst>
              </a:rPr>
              <a:t>Facilita</a:t>
            </a:r>
            <a:r>
              <a:rPr b="0" i="0" lang="es-CO" sz="1100" u="none" cap="none" strike="noStrike">
                <a:solidFill>
                  <a:srgbClr val="434343"/>
                </a:solidFill>
                <a:latin typeface="Roboto"/>
                <a:ea typeface="Roboto"/>
                <a:cs typeface="Roboto"/>
                <a:sym typeface="Roboto"/>
              </a:rPr>
              <a:t>)</a:t>
            </a:r>
            <a:endParaRPr b="0" i="0" sz="1100" u="none" cap="none" strike="noStrike">
              <a:solidFill>
                <a:srgbClr val="434343"/>
              </a:solidFill>
              <a:latin typeface="Roboto"/>
              <a:ea typeface="Roboto"/>
              <a:cs typeface="Roboto"/>
              <a:sym typeface="Roboto"/>
            </a:endParaRPr>
          </a:p>
        </p:txBody>
      </p:sp>
      <p:pic>
        <p:nvPicPr>
          <p:cNvPr id="929" name="Google Shape;929;g29e745b8efd_1_523"/>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
        <p:nvSpPr>
          <p:cNvPr id="930" name="Google Shape;930;g29e745b8efd_1_52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931" name="Google Shape;931;g29e745b8efd_1_523"/>
          <p:cNvSpPr txBox="1"/>
          <p:nvPr/>
        </p:nvSpPr>
        <p:spPr>
          <a:xfrm>
            <a:off x="843200" y="-27377"/>
            <a:ext cx="16256100" cy="12135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500"/>
              <a:buFont typeface="Arial"/>
              <a:buNone/>
            </a:pPr>
            <a:r>
              <a:rPr b="1" i="0" lang="es-CO" sz="3500" u="none" cap="none" strike="noStrike">
                <a:solidFill>
                  <a:srgbClr val="377AF4"/>
                </a:solidFill>
                <a:latin typeface="Roboto"/>
                <a:ea typeface="Roboto"/>
                <a:cs typeface="Roboto"/>
                <a:sym typeface="Roboto"/>
              </a:rPr>
              <a:t>Workshop para construcción y análisis de modelo</a:t>
            </a:r>
            <a:endParaRPr b="0" i="0" sz="3500" u="none" cap="none" strike="noStrike">
              <a:solidFill>
                <a:srgbClr val="377AF4"/>
              </a:solidFill>
              <a:latin typeface="Roboto"/>
              <a:ea typeface="Roboto"/>
              <a:cs typeface="Roboto"/>
              <a:sym typeface="Roboto"/>
            </a:endParaRPr>
          </a:p>
          <a:p>
            <a:pPr indent="0" lvl="0" marL="12700" marR="0" rtl="0" algn="l">
              <a:lnSpc>
                <a:spcPct val="100000"/>
              </a:lnSpc>
              <a:spcBef>
                <a:spcPts val="100"/>
              </a:spcBef>
              <a:spcAft>
                <a:spcPts val="0"/>
              </a:spcAft>
              <a:buClr>
                <a:srgbClr val="000000"/>
              </a:buClr>
              <a:buSzPts val="3500"/>
              <a:buFont typeface="Arial"/>
              <a:buNone/>
            </a:pPr>
            <a:r>
              <a:rPr b="1" i="0" lang="es-CO" sz="3500" u="none" cap="none" strike="noStrike">
                <a:solidFill>
                  <a:srgbClr val="377AF4"/>
                </a:solidFill>
                <a:latin typeface="Roboto"/>
                <a:ea typeface="Roboto"/>
                <a:cs typeface="Roboto"/>
                <a:sym typeface="Roboto"/>
              </a:rPr>
              <a:t>de negocio canvas (por iniciativas)</a:t>
            </a:r>
            <a:endParaRPr b="0" i="0" sz="3500" u="none" cap="none" strike="noStrike">
              <a:solidFill>
                <a:srgbClr val="377AF4"/>
              </a:solidFill>
              <a:latin typeface="Roboto"/>
              <a:ea typeface="Roboto"/>
              <a:cs typeface="Roboto"/>
              <a:sym typeface="Roboto"/>
            </a:endParaRPr>
          </a:p>
        </p:txBody>
      </p:sp>
      <p:pic>
        <p:nvPicPr>
          <p:cNvPr id="932" name="Google Shape;932;g29e745b8efd_1_523"/>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6" name="Shape 936"/>
        <p:cNvGrpSpPr/>
        <p:nvPr/>
      </p:nvGrpSpPr>
      <p:grpSpPr>
        <a:xfrm>
          <a:off x="0" y="0"/>
          <a:ext cx="0" cy="0"/>
          <a:chOff x="0" y="0"/>
          <a:chExt cx="0" cy="0"/>
        </a:xfrm>
      </p:grpSpPr>
      <p:sp>
        <p:nvSpPr>
          <p:cNvPr id="937" name="Google Shape;937;g29e745b8efd_1_541"/>
          <p:cNvSpPr/>
          <p:nvPr/>
        </p:nvSpPr>
        <p:spPr>
          <a:xfrm>
            <a:off x="4135297" y="1999743"/>
            <a:ext cx="7961700" cy="39504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Roboto"/>
              <a:ea typeface="Roboto"/>
              <a:cs typeface="Roboto"/>
              <a:sym typeface="Roboto"/>
            </a:endParaRPr>
          </a:p>
        </p:txBody>
      </p:sp>
      <p:sp>
        <p:nvSpPr>
          <p:cNvPr id="938" name="Google Shape;938;g29e745b8efd_1_541"/>
          <p:cNvSpPr/>
          <p:nvPr/>
        </p:nvSpPr>
        <p:spPr>
          <a:xfrm>
            <a:off x="6866767" y="2205167"/>
            <a:ext cx="5199300" cy="396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s-CO" sz="1700" u="none" cap="none" strike="noStrike">
                <a:solidFill>
                  <a:srgbClr val="006595"/>
                </a:solidFill>
                <a:latin typeface="Roboto"/>
                <a:ea typeface="Roboto"/>
                <a:cs typeface="Roboto"/>
                <a:sym typeface="Roboto"/>
              </a:rPr>
              <a:t>Principales actividades</a:t>
            </a:r>
            <a:endParaRPr b="1" i="0" sz="1700" u="none" cap="none" strike="noStrike">
              <a:solidFill>
                <a:srgbClr val="006595"/>
              </a:solidFill>
              <a:latin typeface="Roboto"/>
              <a:ea typeface="Roboto"/>
              <a:cs typeface="Roboto"/>
              <a:sym typeface="Roboto"/>
            </a:endParaRPr>
          </a:p>
        </p:txBody>
      </p:sp>
      <p:sp>
        <p:nvSpPr>
          <p:cNvPr id="939" name="Google Shape;939;g29e745b8efd_1_541"/>
          <p:cNvSpPr/>
          <p:nvPr/>
        </p:nvSpPr>
        <p:spPr>
          <a:xfrm>
            <a:off x="4202567" y="2205167"/>
            <a:ext cx="2597100" cy="396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s-CO" sz="1700" u="none" cap="none" strike="noStrike">
                <a:solidFill>
                  <a:srgbClr val="006595"/>
                </a:solidFill>
                <a:latin typeface="Roboto"/>
                <a:ea typeface="Roboto"/>
                <a:cs typeface="Roboto"/>
                <a:sym typeface="Roboto"/>
              </a:rPr>
              <a:t>¿Cuando aplicar?</a:t>
            </a:r>
            <a:endParaRPr b="1" i="0" sz="1700" u="none" cap="none" strike="noStrike">
              <a:solidFill>
                <a:srgbClr val="006595"/>
              </a:solidFill>
              <a:latin typeface="Roboto"/>
              <a:ea typeface="Roboto"/>
              <a:cs typeface="Roboto"/>
              <a:sym typeface="Roboto"/>
            </a:endParaRPr>
          </a:p>
        </p:txBody>
      </p:sp>
      <p:sp>
        <p:nvSpPr>
          <p:cNvPr id="940" name="Google Shape;940;g29e745b8efd_1_541"/>
          <p:cNvSpPr txBox="1"/>
          <p:nvPr/>
        </p:nvSpPr>
        <p:spPr>
          <a:xfrm>
            <a:off x="255500" y="832200"/>
            <a:ext cx="11795100" cy="9852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0"/>
              </a:spcBef>
              <a:spcAft>
                <a:spcPts val="0"/>
              </a:spcAft>
              <a:buClr>
                <a:srgbClr val="000000"/>
              </a:buClr>
              <a:buSzPts val="1500"/>
              <a:buFont typeface="Arial"/>
              <a:buNone/>
            </a:pPr>
            <a:r>
              <a:rPr b="0" i="1" lang="es-CO" sz="1600" u="none" cap="none" strike="noStrike">
                <a:solidFill>
                  <a:srgbClr val="434343"/>
                </a:solidFill>
                <a:latin typeface="Roboto"/>
                <a:ea typeface="Roboto"/>
                <a:cs typeface="Roboto"/>
                <a:sym typeface="Roboto"/>
              </a:rPr>
              <a:t>Ayuda a definir la hoja de ruta de cómo se debe ejecutar un portafolio de proyectos y/o programas, o proyectos de alta complejidad empleando la herramienta de mapas de priorización la cual partiendo de la selección, ponderación y aplicación de criterios se puede elegir una opción u opciones. </a:t>
            </a:r>
            <a:endParaRPr b="0" i="1" sz="1600" u="none" cap="none" strike="noStrike">
              <a:solidFill>
                <a:srgbClr val="000000"/>
              </a:solidFill>
              <a:latin typeface="Roboto"/>
              <a:ea typeface="Roboto"/>
              <a:cs typeface="Roboto"/>
              <a:sym typeface="Roboto"/>
            </a:endParaRPr>
          </a:p>
        </p:txBody>
      </p:sp>
      <p:sp>
        <p:nvSpPr>
          <p:cNvPr id="941" name="Google Shape;941;g29e745b8efd_1_541"/>
          <p:cNvSpPr txBox="1"/>
          <p:nvPr/>
        </p:nvSpPr>
        <p:spPr>
          <a:xfrm>
            <a:off x="4202567" y="2499567"/>
            <a:ext cx="2597100" cy="10467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0"/>
              </a:spcBef>
              <a:spcAft>
                <a:spcPts val="0"/>
              </a:spcAft>
              <a:buClr>
                <a:srgbClr val="000000"/>
              </a:buClr>
              <a:buSzPts val="1500"/>
              <a:buFont typeface="Arial"/>
              <a:buNone/>
            </a:pPr>
            <a:r>
              <a:rPr b="0" i="0" lang="es-CO" sz="1300" u="none" cap="none" strike="noStrike">
                <a:solidFill>
                  <a:srgbClr val="434343"/>
                </a:solidFill>
                <a:latin typeface="Roboto"/>
                <a:ea typeface="Roboto"/>
                <a:cs typeface="Roboto"/>
                <a:sym typeface="Roboto"/>
              </a:rPr>
              <a:t>Se puede hacer a nivel de iniciativa, portafolio de proyectos y/o programas, proyectos de alta complejidad.</a:t>
            </a:r>
            <a:endParaRPr b="0" i="0" sz="1300" u="none" cap="none" strike="noStrike">
              <a:solidFill>
                <a:schemeClr val="dk1"/>
              </a:solidFill>
              <a:latin typeface="Roboto"/>
              <a:ea typeface="Roboto"/>
              <a:cs typeface="Roboto"/>
              <a:sym typeface="Roboto"/>
            </a:endParaRPr>
          </a:p>
        </p:txBody>
      </p:sp>
      <p:sp>
        <p:nvSpPr>
          <p:cNvPr id="942" name="Google Shape;942;g29e745b8efd_1_541"/>
          <p:cNvSpPr txBox="1"/>
          <p:nvPr/>
        </p:nvSpPr>
        <p:spPr>
          <a:xfrm>
            <a:off x="6866767" y="2490600"/>
            <a:ext cx="5199300" cy="1446900"/>
          </a:xfrm>
          <a:prstGeom prst="rect">
            <a:avLst/>
          </a:prstGeom>
          <a:noFill/>
          <a:ln>
            <a:noFill/>
          </a:ln>
        </p:spPr>
        <p:txBody>
          <a:bodyPr anchorCtr="0" anchor="t" bIns="121900" lIns="121900" spcFirstLastPara="1" rIns="121900" wrap="square" tIns="121900">
            <a:spAutoFit/>
          </a:bodyPr>
          <a:lstStyle/>
          <a:p>
            <a:pPr indent="-387350" lvl="0" marL="609600" marR="0" rtl="0" algn="just">
              <a:lnSpc>
                <a:spcPct val="100000"/>
              </a:lnSpc>
              <a:spcBef>
                <a:spcPts val="0"/>
              </a:spcBef>
              <a:spcAft>
                <a:spcPts val="0"/>
              </a:spcAft>
              <a:buClr>
                <a:srgbClr val="434343"/>
              </a:buClr>
              <a:buSzPts val="1300"/>
              <a:buFont typeface="Roboto"/>
              <a:buChar char="●"/>
            </a:pPr>
            <a:r>
              <a:rPr b="0" i="0" lang="es-CO" sz="1300" u="none" cap="none" strike="noStrike">
                <a:solidFill>
                  <a:srgbClr val="434343"/>
                </a:solidFill>
                <a:latin typeface="Roboto"/>
                <a:ea typeface="Roboto"/>
                <a:cs typeface="Roboto"/>
                <a:sym typeface="Roboto"/>
              </a:rPr>
              <a:t>Definir el objetivo a alcanzar.</a:t>
            </a:r>
            <a:endParaRPr b="0" i="0" sz="1300" u="none" cap="none" strike="noStrike">
              <a:solidFill>
                <a:srgbClr val="434343"/>
              </a:solidFill>
              <a:latin typeface="Roboto"/>
              <a:ea typeface="Roboto"/>
              <a:cs typeface="Roboto"/>
              <a:sym typeface="Roboto"/>
            </a:endParaRPr>
          </a:p>
          <a:p>
            <a:pPr indent="-387350" lvl="0" marL="609600" marR="0" rtl="0" algn="just">
              <a:lnSpc>
                <a:spcPct val="100000"/>
              </a:lnSpc>
              <a:spcBef>
                <a:spcPts val="0"/>
              </a:spcBef>
              <a:spcAft>
                <a:spcPts val="0"/>
              </a:spcAft>
              <a:buClr>
                <a:srgbClr val="434343"/>
              </a:buClr>
              <a:buSzPts val="1300"/>
              <a:buFont typeface="Roboto"/>
              <a:buChar char="●"/>
            </a:pPr>
            <a:r>
              <a:rPr b="0" i="0" lang="es-CO" sz="1300" u="none" cap="none" strike="noStrike">
                <a:solidFill>
                  <a:srgbClr val="434343"/>
                </a:solidFill>
                <a:latin typeface="Roboto"/>
                <a:ea typeface="Roboto"/>
                <a:cs typeface="Roboto"/>
                <a:sym typeface="Roboto"/>
              </a:rPr>
              <a:t>Definir los criterios de evaluación y los valores, y la forma de evaluar dichos criterios (matriz, diagrama, otra).</a:t>
            </a:r>
            <a:endParaRPr b="0" i="0" sz="1300" u="none" cap="none" strike="noStrike">
              <a:solidFill>
                <a:srgbClr val="434343"/>
              </a:solidFill>
              <a:latin typeface="Roboto"/>
              <a:ea typeface="Roboto"/>
              <a:cs typeface="Roboto"/>
              <a:sym typeface="Roboto"/>
            </a:endParaRPr>
          </a:p>
          <a:p>
            <a:pPr indent="-387350" lvl="0" marL="609600" marR="0" rtl="0" algn="just">
              <a:lnSpc>
                <a:spcPct val="100000"/>
              </a:lnSpc>
              <a:spcBef>
                <a:spcPts val="0"/>
              </a:spcBef>
              <a:spcAft>
                <a:spcPts val="0"/>
              </a:spcAft>
              <a:buClr>
                <a:srgbClr val="434343"/>
              </a:buClr>
              <a:buSzPts val="1300"/>
              <a:buFont typeface="Roboto"/>
              <a:buChar char="●"/>
            </a:pPr>
            <a:r>
              <a:rPr b="0" i="0" lang="es-CO" sz="1300" u="none" cap="none" strike="noStrike">
                <a:solidFill>
                  <a:srgbClr val="434343"/>
                </a:solidFill>
                <a:latin typeface="Roboto"/>
                <a:ea typeface="Roboto"/>
                <a:cs typeface="Roboto"/>
                <a:sym typeface="Roboto"/>
              </a:rPr>
              <a:t>Ponderar las opciones de acuerdo a los criterios definidos.</a:t>
            </a:r>
            <a:endParaRPr b="0" i="0" sz="1300" u="none" cap="none" strike="noStrike">
              <a:solidFill>
                <a:srgbClr val="434343"/>
              </a:solidFill>
              <a:latin typeface="Roboto"/>
              <a:ea typeface="Roboto"/>
              <a:cs typeface="Roboto"/>
              <a:sym typeface="Roboto"/>
            </a:endParaRPr>
          </a:p>
          <a:p>
            <a:pPr indent="-387350" lvl="0" marL="609600" marR="0" rtl="0" algn="just">
              <a:lnSpc>
                <a:spcPct val="100000"/>
              </a:lnSpc>
              <a:spcBef>
                <a:spcPts val="0"/>
              </a:spcBef>
              <a:spcAft>
                <a:spcPts val="0"/>
              </a:spcAft>
              <a:buClr>
                <a:srgbClr val="434343"/>
              </a:buClr>
              <a:buSzPts val="1300"/>
              <a:buFont typeface="Roboto"/>
              <a:buChar char="●"/>
            </a:pPr>
            <a:r>
              <a:rPr b="0" i="0" lang="es-CO" sz="1300" u="none" cap="none" strike="noStrike">
                <a:solidFill>
                  <a:srgbClr val="434343"/>
                </a:solidFill>
                <a:latin typeface="Roboto"/>
                <a:ea typeface="Roboto"/>
                <a:cs typeface="Roboto"/>
                <a:sym typeface="Roboto"/>
              </a:rPr>
              <a:t>Seleccionar la mejor opción de acuerdo al objetivo a lograr.</a:t>
            </a:r>
            <a:endParaRPr b="0" i="0" sz="1300" u="none" cap="none" strike="noStrike">
              <a:solidFill>
                <a:srgbClr val="434343"/>
              </a:solidFill>
              <a:latin typeface="Roboto"/>
              <a:ea typeface="Roboto"/>
              <a:cs typeface="Roboto"/>
              <a:sym typeface="Roboto"/>
            </a:endParaRPr>
          </a:p>
          <a:p>
            <a:pPr indent="-387350" lvl="0" marL="609600" marR="0" rtl="0" algn="just">
              <a:lnSpc>
                <a:spcPct val="100000"/>
              </a:lnSpc>
              <a:spcBef>
                <a:spcPts val="0"/>
              </a:spcBef>
              <a:spcAft>
                <a:spcPts val="0"/>
              </a:spcAft>
              <a:buClr>
                <a:srgbClr val="434343"/>
              </a:buClr>
              <a:buSzPts val="1300"/>
              <a:buFont typeface="Roboto"/>
              <a:buChar char="●"/>
            </a:pPr>
            <a:r>
              <a:rPr b="0" i="0" lang="es-CO" sz="1300" u="none" cap="none" strike="noStrike">
                <a:solidFill>
                  <a:srgbClr val="434343"/>
                </a:solidFill>
                <a:latin typeface="Roboto"/>
                <a:ea typeface="Roboto"/>
                <a:cs typeface="Roboto"/>
                <a:sym typeface="Roboto"/>
              </a:rPr>
              <a:t>Armar la hoja de ruta.</a:t>
            </a:r>
            <a:endParaRPr b="0" i="0" sz="1300" u="none" cap="none" strike="noStrike">
              <a:solidFill>
                <a:srgbClr val="434343"/>
              </a:solidFill>
              <a:latin typeface="Roboto"/>
              <a:ea typeface="Roboto"/>
              <a:cs typeface="Roboto"/>
              <a:sym typeface="Roboto"/>
            </a:endParaRPr>
          </a:p>
        </p:txBody>
      </p:sp>
      <p:sp>
        <p:nvSpPr>
          <p:cNvPr id="943" name="Google Shape;943;g29e745b8efd_1_541"/>
          <p:cNvSpPr/>
          <p:nvPr/>
        </p:nvSpPr>
        <p:spPr>
          <a:xfrm>
            <a:off x="4202567" y="3973167"/>
            <a:ext cx="2597100" cy="396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s-CO" sz="1700" u="none" cap="none" strike="noStrike">
                <a:solidFill>
                  <a:srgbClr val="006595"/>
                </a:solidFill>
                <a:latin typeface="Roboto"/>
                <a:ea typeface="Roboto"/>
                <a:cs typeface="Roboto"/>
                <a:sym typeface="Roboto"/>
              </a:rPr>
              <a:t>Resultados</a:t>
            </a:r>
            <a:endParaRPr b="1" i="0" sz="1700" u="none" cap="none" strike="noStrike">
              <a:solidFill>
                <a:srgbClr val="006595"/>
              </a:solidFill>
              <a:latin typeface="Roboto"/>
              <a:ea typeface="Roboto"/>
              <a:cs typeface="Roboto"/>
              <a:sym typeface="Roboto"/>
            </a:endParaRPr>
          </a:p>
        </p:txBody>
      </p:sp>
      <p:sp>
        <p:nvSpPr>
          <p:cNvPr id="944" name="Google Shape;944;g29e745b8efd_1_541"/>
          <p:cNvSpPr txBox="1"/>
          <p:nvPr/>
        </p:nvSpPr>
        <p:spPr>
          <a:xfrm>
            <a:off x="4202567" y="4272737"/>
            <a:ext cx="2597100" cy="14469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0"/>
              </a:spcBef>
              <a:spcAft>
                <a:spcPts val="0"/>
              </a:spcAft>
              <a:buClr>
                <a:schemeClr val="dk1"/>
              </a:buClr>
              <a:buSzPts val="1500"/>
              <a:buFont typeface="Arial"/>
              <a:buNone/>
            </a:pPr>
            <a:r>
              <a:rPr b="0" i="0" lang="es-CO" sz="1300" u="none" cap="none" strike="noStrike">
                <a:solidFill>
                  <a:srgbClr val="434343"/>
                </a:solidFill>
                <a:latin typeface="Roboto"/>
                <a:ea typeface="Roboto"/>
                <a:cs typeface="Roboto"/>
                <a:sym typeface="Roboto"/>
              </a:rPr>
              <a:t>Hoja de ruta de portafolio de proyectos priorizados y alineados a la estrategia de la organización.</a:t>
            </a:r>
            <a:endParaRPr b="0" i="0" sz="1300" u="none" cap="none" strike="noStrike">
              <a:solidFill>
                <a:srgbClr val="434343"/>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500"/>
              <a:buFont typeface="Arial"/>
              <a:buNone/>
            </a:pPr>
            <a:r>
              <a:rPr b="0" i="0" lang="es-CO" sz="1300" u="none" cap="none" strike="noStrike">
                <a:solidFill>
                  <a:srgbClr val="434343"/>
                </a:solidFill>
                <a:latin typeface="Roboto"/>
                <a:ea typeface="Roboto"/>
                <a:cs typeface="Roboto"/>
                <a:sym typeface="Roboto"/>
              </a:rPr>
              <a:t>Hoja de ruta de un proyecto complejo.</a:t>
            </a:r>
            <a:endParaRPr b="0" i="0" sz="1300" u="none" cap="none" strike="noStrike">
              <a:solidFill>
                <a:schemeClr val="dk1"/>
              </a:solidFill>
              <a:latin typeface="Roboto"/>
              <a:ea typeface="Roboto"/>
              <a:cs typeface="Roboto"/>
              <a:sym typeface="Roboto"/>
            </a:endParaRPr>
          </a:p>
        </p:txBody>
      </p:sp>
      <p:pic>
        <p:nvPicPr>
          <p:cNvPr id="945" name="Google Shape;945;g29e745b8efd_1_541"/>
          <p:cNvPicPr preferRelativeResize="0"/>
          <p:nvPr/>
        </p:nvPicPr>
        <p:blipFill rotWithShape="1">
          <a:blip r:embed="rId4">
            <a:alphaModFix/>
          </a:blip>
          <a:srcRect b="0" l="0" r="0" t="0"/>
          <a:stretch/>
        </p:blipFill>
        <p:spPr>
          <a:xfrm>
            <a:off x="255492" y="3158954"/>
            <a:ext cx="3781930" cy="1301033"/>
          </a:xfrm>
          <a:prstGeom prst="rect">
            <a:avLst/>
          </a:prstGeom>
          <a:noFill/>
          <a:ln>
            <a:noFill/>
          </a:ln>
        </p:spPr>
      </p:pic>
      <p:sp>
        <p:nvSpPr>
          <p:cNvPr id="946" name="Google Shape;946;g29e745b8efd_1_541"/>
          <p:cNvSpPr/>
          <p:nvPr/>
        </p:nvSpPr>
        <p:spPr>
          <a:xfrm>
            <a:off x="6866765" y="4768600"/>
            <a:ext cx="5199300" cy="396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s-CO" sz="1700" u="none" cap="none" strike="noStrike">
                <a:solidFill>
                  <a:srgbClr val="006595"/>
                </a:solidFill>
                <a:latin typeface="Roboto"/>
                <a:ea typeface="Roboto"/>
                <a:cs typeface="Roboto"/>
                <a:sym typeface="Roboto"/>
              </a:rPr>
              <a:t>Participantes</a:t>
            </a:r>
            <a:endParaRPr b="1" i="0" sz="1700" u="none" cap="none" strike="noStrike">
              <a:solidFill>
                <a:srgbClr val="006595"/>
              </a:solidFill>
              <a:latin typeface="Roboto"/>
              <a:ea typeface="Roboto"/>
              <a:cs typeface="Roboto"/>
              <a:sym typeface="Roboto"/>
            </a:endParaRPr>
          </a:p>
        </p:txBody>
      </p:sp>
      <p:sp>
        <p:nvSpPr>
          <p:cNvPr id="947" name="Google Shape;947;g29e745b8efd_1_541"/>
          <p:cNvSpPr txBox="1"/>
          <p:nvPr/>
        </p:nvSpPr>
        <p:spPr>
          <a:xfrm>
            <a:off x="6866765" y="5068169"/>
            <a:ext cx="5199300" cy="4464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0"/>
              </a:spcBef>
              <a:spcAft>
                <a:spcPts val="0"/>
              </a:spcAft>
              <a:buClr>
                <a:srgbClr val="000000"/>
              </a:buClr>
              <a:buSzPts val="1500"/>
              <a:buFont typeface="Arial"/>
              <a:buNone/>
            </a:pPr>
            <a:r>
              <a:rPr b="0" i="0" lang="es-CO" sz="1300" u="none" cap="none" strike="noStrike">
                <a:solidFill>
                  <a:srgbClr val="434343"/>
                </a:solidFill>
                <a:latin typeface="Roboto"/>
                <a:ea typeface="Roboto"/>
                <a:cs typeface="Roboto"/>
                <a:sym typeface="Roboto"/>
              </a:rPr>
              <a:t>PMO, </a:t>
            </a:r>
            <a:r>
              <a:rPr b="0" i="0" lang="es-CO" sz="1300" u="none" cap="none" strike="noStrike">
                <a:solidFill>
                  <a:srgbClr val="434343"/>
                </a:solidFill>
                <a:latin typeface="Roboto"/>
                <a:ea typeface="Roboto"/>
                <a:cs typeface="Roboto"/>
                <a:sym typeface="Roboto"/>
                <a:extLst>
                  <a:ext uri="http://customooxmlschemas.google.com/">
                    <go:slidesCustomData xmlns:go="http://customooxmlschemas.google.com/" textRoundtripDataId="8"/>
                  </a:ext>
                </a:extLst>
              </a:rPr>
              <a:t>Stakeholders</a:t>
            </a:r>
            <a:r>
              <a:rPr b="0" i="0" lang="es-CO" sz="1300" u="none" cap="none" strike="noStrike">
                <a:solidFill>
                  <a:srgbClr val="434343"/>
                </a:solidFill>
                <a:latin typeface="Roboto"/>
                <a:ea typeface="Roboto"/>
                <a:cs typeface="Roboto"/>
                <a:sym typeface="Roboto"/>
              </a:rPr>
              <a:t> clave, Metodólogo (Facilita)</a:t>
            </a:r>
            <a:endParaRPr b="0" i="0" sz="1300" u="none" cap="none" strike="noStrike">
              <a:solidFill>
                <a:srgbClr val="434343"/>
              </a:solidFill>
              <a:latin typeface="Roboto"/>
              <a:ea typeface="Roboto"/>
              <a:cs typeface="Roboto"/>
              <a:sym typeface="Roboto"/>
            </a:endParaRPr>
          </a:p>
        </p:txBody>
      </p:sp>
      <p:pic>
        <p:nvPicPr>
          <p:cNvPr id="948" name="Google Shape;948;g29e745b8efd_1_541"/>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
        <p:nvSpPr>
          <p:cNvPr id="949" name="Google Shape;949;g29e745b8efd_1_54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950" name="Google Shape;950;g29e745b8efd_1_541"/>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Mapas de priorización y hoja de ruta</a:t>
            </a:r>
            <a:endParaRPr b="0" i="0" sz="4000" u="none" cap="none" strike="noStrike">
              <a:solidFill>
                <a:srgbClr val="377AF4"/>
              </a:solidFill>
              <a:latin typeface="Roboto"/>
              <a:ea typeface="Roboto"/>
              <a:cs typeface="Roboto"/>
              <a:sym typeface="Roboto"/>
            </a:endParaRPr>
          </a:p>
        </p:txBody>
      </p:sp>
      <p:pic>
        <p:nvPicPr>
          <p:cNvPr id="951" name="Google Shape;951;g29e745b8efd_1_541"/>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5" name="Shape 955"/>
        <p:cNvGrpSpPr/>
        <p:nvPr/>
      </p:nvGrpSpPr>
      <p:grpSpPr>
        <a:xfrm>
          <a:off x="0" y="0"/>
          <a:ext cx="0" cy="0"/>
          <a:chOff x="0" y="0"/>
          <a:chExt cx="0" cy="0"/>
        </a:xfrm>
      </p:grpSpPr>
      <p:pic>
        <p:nvPicPr>
          <p:cNvPr id="956" name="Google Shape;956;g29e745b8efd_1_559"/>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957" name="Google Shape;957;g29e745b8efd_1_559"/>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958" name="Google Shape;958;g29e745b8efd_1_559"/>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Ejemplos</a:t>
            </a:r>
            <a:endParaRPr b="0" i="0" sz="4000" u="none" cap="none" strike="noStrike">
              <a:solidFill>
                <a:srgbClr val="377AF4"/>
              </a:solidFill>
              <a:latin typeface="Roboto"/>
              <a:ea typeface="Roboto"/>
              <a:cs typeface="Roboto"/>
              <a:sym typeface="Roboto"/>
            </a:endParaRPr>
          </a:p>
        </p:txBody>
      </p:sp>
      <p:pic>
        <p:nvPicPr>
          <p:cNvPr id="959" name="Google Shape;959;g29e745b8efd_1_559"/>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
        <p:nvSpPr>
          <p:cNvPr id="960" name="Google Shape;960;g29e745b8efd_1_559"/>
          <p:cNvSpPr txBox="1"/>
          <p:nvPr/>
        </p:nvSpPr>
        <p:spPr>
          <a:xfrm>
            <a:off x="1137675" y="1626775"/>
            <a:ext cx="8165700" cy="446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b="1" i="0" lang="es-CO" sz="1700" u="none" cap="none" strike="noStrike">
                <a:solidFill>
                  <a:srgbClr val="000000"/>
                </a:solidFill>
                <a:latin typeface="Calibri"/>
                <a:ea typeface="Calibri"/>
                <a:cs typeface="Calibri"/>
                <a:sym typeface="Calibri"/>
              </a:rPr>
              <a:t>CJM:</a:t>
            </a:r>
            <a:r>
              <a:rPr b="0" i="0" lang="es-CO" sz="1700" u="none" cap="none" strike="noStrike">
                <a:solidFill>
                  <a:srgbClr val="000000"/>
                </a:solidFill>
                <a:latin typeface="Calibri"/>
                <a:ea typeface="Calibri"/>
                <a:cs typeface="Calibri"/>
                <a:sym typeface="Calibri"/>
              </a:rPr>
              <a:t> https://miro.com/app/board/o9J_khC2vHA=/?invite_link_id=54199904268</a:t>
            </a:r>
            <a:endParaRPr b="0" i="0" sz="1700" u="none" cap="none" strike="noStrike">
              <a:solidFill>
                <a:srgbClr val="000000"/>
              </a:solidFill>
              <a:latin typeface="Calibri"/>
              <a:ea typeface="Calibri"/>
              <a:cs typeface="Calibri"/>
              <a:sym typeface="Calibri"/>
            </a:endParaRPr>
          </a:p>
        </p:txBody>
      </p:sp>
      <p:sp>
        <p:nvSpPr>
          <p:cNvPr id="961" name="Google Shape;961;g29e745b8efd_1_559"/>
          <p:cNvSpPr txBox="1"/>
          <p:nvPr/>
        </p:nvSpPr>
        <p:spPr>
          <a:xfrm>
            <a:off x="1137675" y="2672325"/>
            <a:ext cx="9367200" cy="446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b="1" i="0" lang="es-CO" sz="1700" u="none" cap="none" strike="noStrike">
                <a:solidFill>
                  <a:srgbClr val="000000"/>
                </a:solidFill>
                <a:latin typeface="Calibri"/>
                <a:ea typeface="Calibri"/>
                <a:cs typeface="Calibri"/>
                <a:sym typeface="Calibri"/>
              </a:rPr>
              <a:t>Mapa de priorización:</a:t>
            </a:r>
            <a:r>
              <a:rPr b="0" i="0" lang="es-CO" sz="1700" u="none" cap="none" strike="noStrike">
                <a:solidFill>
                  <a:srgbClr val="000000"/>
                </a:solidFill>
                <a:latin typeface="Calibri"/>
                <a:ea typeface="Calibri"/>
                <a:cs typeface="Calibri"/>
                <a:sym typeface="Calibri"/>
              </a:rPr>
              <a:t> https://miro.com/app/board/o9J_kksTFqE=/?invite_link_id=140241692435</a:t>
            </a:r>
            <a:endParaRPr b="0" i="0" sz="1700" u="none" cap="none" strike="noStrik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29e745b8efd_1_579"/>
          <p:cNvSpPr/>
          <p:nvPr/>
        </p:nvSpPr>
        <p:spPr>
          <a:xfrm>
            <a:off x="-114300" y="-133350"/>
            <a:ext cx="12306300" cy="7086600"/>
          </a:xfrm>
          <a:prstGeom prst="rect">
            <a:avLst/>
          </a:prstGeom>
          <a:solidFill>
            <a:srgbClr val="EAD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29e745b8efd_1_579"/>
          <p:cNvSpPr txBox="1"/>
          <p:nvPr/>
        </p:nvSpPr>
        <p:spPr>
          <a:xfrm>
            <a:off x="926700" y="1946650"/>
            <a:ext cx="10338600" cy="2678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800"/>
              <a:buFont typeface="Arial"/>
              <a:buNone/>
            </a:pPr>
            <a:r>
              <a:rPr b="1" i="1" lang="es-CO" sz="3000" u="none" cap="none" strike="noStrike">
                <a:solidFill>
                  <a:srgbClr val="888888"/>
                </a:solidFill>
                <a:latin typeface="Roboto"/>
                <a:ea typeface="Roboto"/>
                <a:cs typeface="Roboto"/>
                <a:sym typeface="Roboto"/>
              </a:rPr>
              <a:t>“Pensemos y actuemos como una </a:t>
            </a:r>
            <a:r>
              <a:rPr b="1" i="1" lang="es-CO" sz="3000" u="sng" cap="none" strike="noStrike">
                <a:solidFill>
                  <a:srgbClr val="888888"/>
                </a:solidFill>
                <a:latin typeface="Roboto"/>
                <a:ea typeface="Roboto"/>
                <a:cs typeface="Roboto"/>
                <a:sym typeface="Roboto"/>
              </a:rPr>
              <a:t>empresa gimnástica</a:t>
            </a:r>
            <a:r>
              <a:rPr b="1" i="1" lang="es-CO" sz="3000" u="none" cap="none" strike="noStrike">
                <a:solidFill>
                  <a:srgbClr val="888888"/>
                </a:solidFill>
                <a:latin typeface="Roboto"/>
                <a:ea typeface="Roboto"/>
                <a:cs typeface="Roboto"/>
                <a:sym typeface="Roboto"/>
              </a:rPr>
              <a:t>, es decir, a dominar diferentes formas de trabajar, sea con enfoque ágiles, predictivos o híbridos, y adicionalmente emplear técnicas complejas de resolución de problemas de acuerdo al nivel de organización y la naturaleza del trabajo a realizar</a:t>
            </a:r>
            <a:r>
              <a:rPr b="0" i="0" lang="es-CO" sz="1000" u="none" cap="none" strike="noStrike">
                <a:solidFill>
                  <a:schemeClr val="dk1"/>
                </a:solidFill>
                <a:latin typeface="Arial"/>
                <a:ea typeface="Arial"/>
                <a:cs typeface="Arial"/>
                <a:sym typeface="Arial"/>
              </a:rPr>
              <a:t>.</a:t>
            </a:r>
            <a:r>
              <a:rPr b="1" i="1" lang="es-CO" sz="3000" u="none" cap="none" strike="noStrike">
                <a:solidFill>
                  <a:srgbClr val="888888"/>
                </a:solidFill>
                <a:latin typeface="Roboto"/>
                <a:ea typeface="Roboto"/>
                <a:cs typeface="Roboto"/>
                <a:sym typeface="Roboto"/>
              </a:rPr>
              <a:t>” </a:t>
            </a:r>
            <a:endParaRPr b="1" i="1" sz="3000" u="none" cap="none" strike="noStrike">
              <a:solidFill>
                <a:srgbClr val="888888"/>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2" name="Shape 972"/>
        <p:cNvGrpSpPr/>
        <p:nvPr/>
      </p:nvGrpSpPr>
      <p:grpSpPr>
        <a:xfrm>
          <a:off x="0" y="0"/>
          <a:ext cx="0" cy="0"/>
          <a:chOff x="0" y="0"/>
          <a:chExt cx="0" cy="0"/>
        </a:xfrm>
      </p:grpSpPr>
      <p:sp>
        <p:nvSpPr>
          <p:cNvPr id="973" name="Google Shape;973;g29e745b8efd_1_1100"/>
          <p:cNvSpPr txBox="1"/>
          <p:nvPr/>
        </p:nvSpPr>
        <p:spPr>
          <a:xfrm>
            <a:off x="0" y="5621479"/>
            <a:ext cx="12192000" cy="784800"/>
          </a:xfrm>
          <a:prstGeom prst="rect">
            <a:avLst/>
          </a:prstGeom>
          <a:solidFill>
            <a:schemeClr val="dk1">
              <a:alpha val="63137"/>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Discovery</a:t>
            </a:r>
            <a:endParaRPr b="0" i="0" sz="4300" u="none" cap="none" strike="noStrike">
              <a:solidFill>
                <a:srgbClr val="000000"/>
              </a:solidFill>
              <a:latin typeface="Arial"/>
              <a:ea typeface="Arial"/>
              <a:cs typeface="Arial"/>
              <a:sym typeface="Arial"/>
            </a:endParaRPr>
          </a:p>
        </p:txBody>
      </p:sp>
      <p:pic>
        <p:nvPicPr>
          <p:cNvPr id="974" name="Google Shape;974;g29e745b8efd_1_1100"/>
          <p:cNvPicPr preferRelativeResize="0"/>
          <p:nvPr/>
        </p:nvPicPr>
        <p:blipFill rotWithShape="1">
          <a:blip r:embed="rId4">
            <a:alphaModFix/>
          </a:blip>
          <a:srcRect b="0" l="0" r="0" t="0"/>
          <a:stretch/>
        </p:blipFill>
        <p:spPr>
          <a:xfrm>
            <a:off x="545275" y="5847951"/>
            <a:ext cx="1639785" cy="3267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g29e745b8efd_1_2230"/>
          <p:cNvSpPr/>
          <p:nvPr/>
        </p:nvSpPr>
        <p:spPr>
          <a:xfrm>
            <a:off x="4122472" y="2875599"/>
            <a:ext cx="2855875" cy="2696009"/>
          </a:xfrm>
          <a:custGeom>
            <a:rect b="b" l="l" r="r" t="t"/>
            <a:pathLst>
              <a:path extrusionOk="0" h="906" w="906">
                <a:moveTo>
                  <a:pt x="898" y="467"/>
                </a:moveTo>
                <a:cubicBezTo>
                  <a:pt x="467" y="899"/>
                  <a:pt x="467" y="899"/>
                  <a:pt x="467" y="899"/>
                </a:cubicBezTo>
                <a:cubicBezTo>
                  <a:pt x="459" y="906"/>
                  <a:pt x="447" y="906"/>
                  <a:pt x="439" y="899"/>
                </a:cubicBezTo>
                <a:cubicBezTo>
                  <a:pt x="8" y="467"/>
                  <a:pt x="8" y="467"/>
                  <a:pt x="8" y="467"/>
                </a:cubicBezTo>
                <a:cubicBezTo>
                  <a:pt x="0" y="460"/>
                  <a:pt x="0" y="447"/>
                  <a:pt x="8" y="439"/>
                </a:cubicBezTo>
                <a:cubicBezTo>
                  <a:pt x="439" y="8"/>
                  <a:pt x="439" y="8"/>
                  <a:pt x="439" y="8"/>
                </a:cubicBezTo>
                <a:cubicBezTo>
                  <a:pt x="447" y="0"/>
                  <a:pt x="459" y="0"/>
                  <a:pt x="467" y="8"/>
                </a:cubicBezTo>
                <a:cubicBezTo>
                  <a:pt x="898" y="439"/>
                  <a:pt x="898" y="439"/>
                  <a:pt x="898" y="439"/>
                </a:cubicBezTo>
                <a:cubicBezTo>
                  <a:pt x="906" y="447"/>
                  <a:pt x="906" y="460"/>
                  <a:pt x="898" y="467"/>
                </a:cubicBezTo>
                <a:close/>
              </a:path>
            </a:pathLst>
          </a:custGeom>
          <a:solidFill>
            <a:srgbClr val="005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80" name="Google Shape;980;g29e745b8efd_1_2230"/>
          <p:cNvSpPr/>
          <p:nvPr/>
        </p:nvSpPr>
        <p:spPr>
          <a:xfrm>
            <a:off x="7638113" y="2826017"/>
            <a:ext cx="2064694" cy="1952282"/>
          </a:xfrm>
          <a:custGeom>
            <a:rect b="b" l="l" r="r" t="t"/>
            <a:pathLst>
              <a:path extrusionOk="0" h="656" w="655">
                <a:moveTo>
                  <a:pt x="647" y="342"/>
                </a:moveTo>
                <a:cubicBezTo>
                  <a:pt x="341" y="648"/>
                  <a:pt x="341" y="648"/>
                  <a:pt x="341" y="648"/>
                </a:cubicBezTo>
                <a:cubicBezTo>
                  <a:pt x="334" y="656"/>
                  <a:pt x="321" y="656"/>
                  <a:pt x="313" y="648"/>
                </a:cubicBezTo>
                <a:cubicBezTo>
                  <a:pt x="7" y="342"/>
                  <a:pt x="7" y="342"/>
                  <a:pt x="7" y="342"/>
                </a:cubicBezTo>
                <a:cubicBezTo>
                  <a:pt x="0" y="334"/>
                  <a:pt x="0" y="322"/>
                  <a:pt x="7" y="314"/>
                </a:cubicBezTo>
                <a:cubicBezTo>
                  <a:pt x="313" y="8"/>
                  <a:pt x="313" y="8"/>
                  <a:pt x="313" y="8"/>
                </a:cubicBezTo>
                <a:cubicBezTo>
                  <a:pt x="321" y="0"/>
                  <a:pt x="334" y="0"/>
                  <a:pt x="341" y="8"/>
                </a:cubicBezTo>
                <a:cubicBezTo>
                  <a:pt x="647" y="314"/>
                  <a:pt x="647" y="314"/>
                  <a:pt x="647" y="314"/>
                </a:cubicBezTo>
                <a:cubicBezTo>
                  <a:pt x="655" y="322"/>
                  <a:pt x="655" y="334"/>
                  <a:pt x="647" y="342"/>
                </a:cubicBezTo>
                <a:close/>
              </a:path>
            </a:pathLst>
          </a:custGeom>
          <a:solidFill>
            <a:srgbClr val="0065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81" name="Google Shape;981;g29e745b8efd_1_2230"/>
          <p:cNvSpPr/>
          <p:nvPr/>
        </p:nvSpPr>
        <p:spPr>
          <a:xfrm>
            <a:off x="5355243" y="5059675"/>
            <a:ext cx="1759787" cy="1659750"/>
          </a:xfrm>
          <a:custGeom>
            <a:rect b="b" l="l" r="r" t="t"/>
            <a:pathLst>
              <a:path extrusionOk="0" h="558" w="558">
                <a:moveTo>
                  <a:pt x="550" y="293"/>
                </a:moveTo>
                <a:cubicBezTo>
                  <a:pt x="293" y="550"/>
                  <a:pt x="293" y="550"/>
                  <a:pt x="293" y="550"/>
                </a:cubicBezTo>
                <a:cubicBezTo>
                  <a:pt x="285" y="558"/>
                  <a:pt x="273" y="558"/>
                  <a:pt x="265" y="550"/>
                </a:cubicBezTo>
                <a:cubicBezTo>
                  <a:pt x="8" y="293"/>
                  <a:pt x="8" y="293"/>
                  <a:pt x="8" y="293"/>
                </a:cubicBezTo>
                <a:cubicBezTo>
                  <a:pt x="0" y="286"/>
                  <a:pt x="0" y="273"/>
                  <a:pt x="8" y="265"/>
                </a:cubicBezTo>
                <a:cubicBezTo>
                  <a:pt x="265" y="8"/>
                  <a:pt x="265" y="8"/>
                  <a:pt x="265" y="8"/>
                </a:cubicBezTo>
                <a:cubicBezTo>
                  <a:pt x="273" y="0"/>
                  <a:pt x="285" y="0"/>
                  <a:pt x="293" y="8"/>
                </a:cubicBezTo>
                <a:cubicBezTo>
                  <a:pt x="550" y="265"/>
                  <a:pt x="550" y="265"/>
                  <a:pt x="550" y="265"/>
                </a:cubicBezTo>
                <a:cubicBezTo>
                  <a:pt x="558" y="273"/>
                  <a:pt x="558" y="286"/>
                  <a:pt x="550" y="293"/>
                </a:cubicBezTo>
                <a:close/>
              </a:path>
            </a:pathLst>
          </a:custGeom>
          <a:solidFill>
            <a:srgbClr val="00A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82" name="Google Shape;982;g29e745b8efd_1_2230"/>
          <p:cNvSpPr/>
          <p:nvPr/>
        </p:nvSpPr>
        <p:spPr>
          <a:xfrm>
            <a:off x="3876705" y="4887379"/>
            <a:ext cx="1598134" cy="1511004"/>
          </a:xfrm>
          <a:custGeom>
            <a:rect b="b" l="l" r="r" t="t"/>
            <a:pathLst>
              <a:path extrusionOk="0" h="508" w="507">
                <a:moveTo>
                  <a:pt x="500" y="268"/>
                </a:moveTo>
                <a:cubicBezTo>
                  <a:pt x="268" y="500"/>
                  <a:pt x="268" y="500"/>
                  <a:pt x="268" y="500"/>
                </a:cubicBezTo>
                <a:cubicBezTo>
                  <a:pt x="260" y="508"/>
                  <a:pt x="247" y="508"/>
                  <a:pt x="240" y="500"/>
                </a:cubicBezTo>
                <a:cubicBezTo>
                  <a:pt x="8" y="268"/>
                  <a:pt x="8" y="268"/>
                  <a:pt x="8" y="268"/>
                </a:cubicBezTo>
                <a:cubicBezTo>
                  <a:pt x="0" y="260"/>
                  <a:pt x="0" y="248"/>
                  <a:pt x="8" y="240"/>
                </a:cubicBezTo>
                <a:cubicBezTo>
                  <a:pt x="240" y="8"/>
                  <a:pt x="240" y="8"/>
                  <a:pt x="240" y="8"/>
                </a:cubicBezTo>
                <a:cubicBezTo>
                  <a:pt x="247" y="0"/>
                  <a:pt x="260" y="0"/>
                  <a:pt x="268" y="8"/>
                </a:cubicBezTo>
                <a:cubicBezTo>
                  <a:pt x="500" y="240"/>
                  <a:pt x="500" y="240"/>
                  <a:pt x="500" y="240"/>
                </a:cubicBezTo>
                <a:cubicBezTo>
                  <a:pt x="507" y="248"/>
                  <a:pt x="507" y="260"/>
                  <a:pt x="500" y="268"/>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83" name="Google Shape;983;g29e745b8efd_1_2230"/>
          <p:cNvSpPr/>
          <p:nvPr/>
        </p:nvSpPr>
        <p:spPr>
          <a:xfrm>
            <a:off x="9407160" y="3878408"/>
            <a:ext cx="590100" cy="556555"/>
          </a:xfrm>
          <a:custGeom>
            <a:rect b="b" l="l" r="r" t="t"/>
            <a:pathLst>
              <a:path extrusionOk="0" h="187" w="187">
                <a:moveTo>
                  <a:pt x="179" y="108"/>
                </a:moveTo>
                <a:cubicBezTo>
                  <a:pt x="108" y="179"/>
                  <a:pt x="108" y="179"/>
                  <a:pt x="108" y="179"/>
                </a:cubicBezTo>
                <a:cubicBezTo>
                  <a:pt x="100" y="187"/>
                  <a:pt x="87" y="187"/>
                  <a:pt x="80" y="179"/>
                </a:cubicBezTo>
                <a:cubicBezTo>
                  <a:pt x="8" y="108"/>
                  <a:pt x="8" y="108"/>
                  <a:pt x="8" y="108"/>
                </a:cubicBezTo>
                <a:cubicBezTo>
                  <a:pt x="0" y="100"/>
                  <a:pt x="0" y="87"/>
                  <a:pt x="8" y="79"/>
                </a:cubicBezTo>
                <a:cubicBezTo>
                  <a:pt x="80" y="8"/>
                  <a:pt x="80" y="8"/>
                  <a:pt x="80" y="8"/>
                </a:cubicBezTo>
                <a:cubicBezTo>
                  <a:pt x="87" y="0"/>
                  <a:pt x="100" y="0"/>
                  <a:pt x="108" y="8"/>
                </a:cubicBezTo>
                <a:cubicBezTo>
                  <a:pt x="179" y="79"/>
                  <a:pt x="179" y="79"/>
                  <a:pt x="179" y="79"/>
                </a:cubicBezTo>
                <a:cubicBezTo>
                  <a:pt x="187" y="87"/>
                  <a:pt x="187" y="100"/>
                  <a:pt x="179" y="108"/>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84" name="Google Shape;984;g29e745b8efd_1_2230"/>
          <p:cNvSpPr/>
          <p:nvPr/>
        </p:nvSpPr>
        <p:spPr>
          <a:xfrm>
            <a:off x="3498200" y="4297356"/>
            <a:ext cx="1097403" cy="1038738"/>
          </a:xfrm>
          <a:custGeom>
            <a:rect b="b" l="l" r="r" t="t"/>
            <a:pathLst>
              <a:path extrusionOk="0" h="349" w="348">
                <a:moveTo>
                  <a:pt x="340" y="189"/>
                </a:moveTo>
                <a:cubicBezTo>
                  <a:pt x="188" y="341"/>
                  <a:pt x="188" y="341"/>
                  <a:pt x="188" y="341"/>
                </a:cubicBezTo>
                <a:cubicBezTo>
                  <a:pt x="180" y="349"/>
                  <a:pt x="167" y="349"/>
                  <a:pt x="160" y="341"/>
                </a:cubicBezTo>
                <a:cubicBezTo>
                  <a:pt x="8" y="189"/>
                  <a:pt x="8" y="189"/>
                  <a:pt x="8" y="189"/>
                </a:cubicBezTo>
                <a:cubicBezTo>
                  <a:pt x="0" y="181"/>
                  <a:pt x="0" y="168"/>
                  <a:pt x="8" y="160"/>
                </a:cubicBezTo>
                <a:cubicBezTo>
                  <a:pt x="160" y="8"/>
                  <a:pt x="160" y="8"/>
                  <a:pt x="160" y="8"/>
                </a:cubicBezTo>
                <a:cubicBezTo>
                  <a:pt x="167" y="0"/>
                  <a:pt x="180" y="0"/>
                  <a:pt x="188" y="8"/>
                </a:cubicBezTo>
                <a:cubicBezTo>
                  <a:pt x="340" y="160"/>
                  <a:pt x="340" y="160"/>
                  <a:pt x="340" y="160"/>
                </a:cubicBezTo>
                <a:cubicBezTo>
                  <a:pt x="348" y="168"/>
                  <a:pt x="348" y="181"/>
                  <a:pt x="340" y="189"/>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85" name="Google Shape;985;g29e745b8efd_1_2230"/>
          <p:cNvSpPr/>
          <p:nvPr/>
        </p:nvSpPr>
        <p:spPr>
          <a:xfrm>
            <a:off x="3746595" y="3449508"/>
            <a:ext cx="747811" cy="705301"/>
          </a:xfrm>
          <a:custGeom>
            <a:rect b="b" l="l" r="r" t="t"/>
            <a:pathLst>
              <a:path extrusionOk="0" h="237" w="237">
                <a:moveTo>
                  <a:pt x="230" y="132"/>
                </a:moveTo>
                <a:cubicBezTo>
                  <a:pt x="133" y="229"/>
                  <a:pt x="133" y="229"/>
                  <a:pt x="133" y="229"/>
                </a:cubicBezTo>
                <a:cubicBezTo>
                  <a:pt x="125" y="237"/>
                  <a:pt x="113" y="237"/>
                  <a:pt x="105" y="229"/>
                </a:cubicBezTo>
                <a:cubicBezTo>
                  <a:pt x="8" y="132"/>
                  <a:pt x="8" y="132"/>
                  <a:pt x="8" y="132"/>
                </a:cubicBezTo>
                <a:cubicBezTo>
                  <a:pt x="0" y="125"/>
                  <a:pt x="0" y="112"/>
                  <a:pt x="8" y="104"/>
                </a:cubicBezTo>
                <a:cubicBezTo>
                  <a:pt x="105" y="7"/>
                  <a:pt x="105" y="7"/>
                  <a:pt x="105" y="7"/>
                </a:cubicBezTo>
                <a:cubicBezTo>
                  <a:pt x="113" y="0"/>
                  <a:pt x="125" y="0"/>
                  <a:pt x="133" y="7"/>
                </a:cubicBezTo>
                <a:cubicBezTo>
                  <a:pt x="230" y="104"/>
                  <a:pt x="230" y="104"/>
                  <a:pt x="230" y="104"/>
                </a:cubicBezTo>
                <a:cubicBezTo>
                  <a:pt x="237" y="112"/>
                  <a:pt x="237" y="125"/>
                  <a:pt x="230" y="132"/>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86" name="Google Shape;986;g29e745b8efd_1_2230"/>
          <p:cNvSpPr/>
          <p:nvPr/>
        </p:nvSpPr>
        <p:spPr>
          <a:xfrm>
            <a:off x="6175337" y="2495060"/>
            <a:ext cx="1758473" cy="1659750"/>
          </a:xfrm>
          <a:custGeom>
            <a:rect b="b" l="l" r="r" t="t"/>
            <a:pathLst>
              <a:path extrusionOk="0" h="558" w="558">
                <a:moveTo>
                  <a:pt x="550" y="293"/>
                </a:moveTo>
                <a:cubicBezTo>
                  <a:pt x="293" y="550"/>
                  <a:pt x="293" y="550"/>
                  <a:pt x="293" y="550"/>
                </a:cubicBezTo>
                <a:cubicBezTo>
                  <a:pt x="285" y="558"/>
                  <a:pt x="272" y="558"/>
                  <a:pt x="265" y="550"/>
                </a:cubicBezTo>
                <a:cubicBezTo>
                  <a:pt x="8" y="293"/>
                  <a:pt x="8" y="293"/>
                  <a:pt x="8" y="293"/>
                </a:cubicBezTo>
                <a:cubicBezTo>
                  <a:pt x="0" y="285"/>
                  <a:pt x="0" y="272"/>
                  <a:pt x="8" y="265"/>
                </a:cubicBezTo>
                <a:cubicBezTo>
                  <a:pt x="265" y="8"/>
                  <a:pt x="265" y="8"/>
                  <a:pt x="265" y="8"/>
                </a:cubicBezTo>
                <a:cubicBezTo>
                  <a:pt x="272" y="0"/>
                  <a:pt x="285" y="0"/>
                  <a:pt x="293" y="8"/>
                </a:cubicBezTo>
                <a:cubicBezTo>
                  <a:pt x="550" y="265"/>
                  <a:pt x="550" y="265"/>
                  <a:pt x="550" y="265"/>
                </a:cubicBezTo>
                <a:cubicBezTo>
                  <a:pt x="558" y="272"/>
                  <a:pt x="558" y="285"/>
                  <a:pt x="550" y="293"/>
                </a:cubicBezTo>
                <a:close/>
              </a:path>
            </a:pathLst>
          </a:custGeom>
          <a:solidFill>
            <a:srgbClr val="00A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87" name="Google Shape;987;g29e745b8efd_1_2230"/>
          <p:cNvSpPr/>
          <p:nvPr/>
        </p:nvSpPr>
        <p:spPr>
          <a:xfrm>
            <a:off x="6313333" y="3878390"/>
            <a:ext cx="2345944" cy="2216304"/>
          </a:xfrm>
          <a:custGeom>
            <a:rect b="b" l="l" r="r" t="t"/>
            <a:pathLst>
              <a:path extrusionOk="0" h="745" w="744">
                <a:moveTo>
                  <a:pt x="737" y="387"/>
                </a:moveTo>
                <a:cubicBezTo>
                  <a:pt x="386" y="737"/>
                  <a:pt x="386" y="737"/>
                  <a:pt x="386" y="737"/>
                </a:cubicBezTo>
                <a:cubicBezTo>
                  <a:pt x="378" y="745"/>
                  <a:pt x="366" y="745"/>
                  <a:pt x="358" y="737"/>
                </a:cubicBezTo>
                <a:cubicBezTo>
                  <a:pt x="7" y="387"/>
                  <a:pt x="7" y="387"/>
                  <a:pt x="7" y="387"/>
                </a:cubicBezTo>
                <a:cubicBezTo>
                  <a:pt x="0" y="379"/>
                  <a:pt x="0" y="367"/>
                  <a:pt x="7" y="359"/>
                </a:cubicBezTo>
                <a:cubicBezTo>
                  <a:pt x="358" y="8"/>
                  <a:pt x="358" y="8"/>
                  <a:pt x="358" y="8"/>
                </a:cubicBezTo>
                <a:cubicBezTo>
                  <a:pt x="366" y="0"/>
                  <a:pt x="378" y="0"/>
                  <a:pt x="386" y="8"/>
                </a:cubicBezTo>
                <a:cubicBezTo>
                  <a:pt x="737" y="359"/>
                  <a:pt x="737" y="359"/>
                  <a:pt x="737" y="359"/>
                </a:cubicBezTo>
                <a:cubicBezTo>
                  <a:pt x="744" y="367"/>
                  <a:pt x="744" y="379"/>
                  <a:pt x="737" y="387"/>
                </a:cubicBezTo>
                <a:close/>
              </a:path>
            </a:pathLst>
          </a:custGeom>
          <a:solidFill>
            <a:srgbClr val="002C4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88" name="Google Shape;988;g29e745b8efd_1_2230"/>
          <p:cNvSpPr txBox="1"/>
          <p:nvPr/>
        </p:nvSpPr>
        <p:spPr>
          <a:xfrm>
            <a:off x="4518108" y="3920825"/>
            <a:ext cx="20646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600"/>
              <a:buFont typeface="Arial"/>
              <a:buNone/>
            </a:pPr>
            <a:r>
              <a:rPr b="0" i="0" lang="es-CO" sz="1600" u="none" cap="none" strike="noStrike">
                <a:solidFill>
                  <a:srgbClr val="FFFFFF"/>
                </a:solidFill>
                <a:latin typeface="Open Sans"/>
                <a:ea typeface="Open Sans"/>
                <a:cs typeface="Open Sans"/>
                <a:sym typeface="Open Sans"/>
              </a:rPr>
              <a:t>Diagrama de Dependencias</a:t>
            </a:r>
            <a:endParaRPr b="0" i="0" sz="1600" u="none" cap="none" strike="noStrike">
              <a:solidFill>
                <a:srgbClr val="FFFFFF"/>
              </a:solidFill>
              <a:latin typeface="Open Sans"/>
              <a:ea typeface="Open Sans"/>
              <a:cs typeface="Open Sans"/>
              <a:sym typeface="Open Sans"/>
            </a:endParaRPr>
          </a:p>
          <a:p>
            <a:pPr indent="0" lvl="0" marL="0" marR="0" rtl="0" algn="ctr">
              <a:lnSpc>
                <a:spcPct val="90000"/>
              </a:lnSpc>
              <a:spcBef>
                <a:spcPts val="1000"/>
              </a:spcBef>
              <a:spcAft>
                <a:spcPts val="0"/>
              </a:spcAft>
              <a:buClr>
                <a:srgbClr val="414042"/>
              </a:buClr>
              <a:buSzPts val="1600"/>
              <a:buFont typeface="Arial"/>
              <a:buNone/>
            </a:pPr>
            <a:r>
              <a:t/>
            </a:r>
            <a:endParaRPr b="0" i="0" sz="1600" u="none" cap="none" strike="noStrike">
              <a:solidFill>
                <a:srgbClr val="FFFFFF"/>
              </a:solidFill>
              <a:latin typeface="Open Sans"/>
              <a:ea typeface="Open Sans"/>
              <a:cs typeface="Open Sans"/>
              <a:sym typeface="Open Sans"/>
            </a:endParaRPr>
          </a:p>
        </p:txBody>
      </p:sp>
      <p:sp>
        <p:nvSpPr>
          <p:cNvPr id="989" name="Google Shape;989;g29e745b8efd_1_2230"/>
          <p:cNvSpPr txBox="1"/>
          <p:nvPr/>
        </p:nvSpPr>
        <p:spPr>
          <a:xfrm>
            <a:off x="6744483" y="4677708"/>
            <a:ext cx="1422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400"/>
              <a:buFont typeface="Arial"/>
              <a:buNone/>
            </a:pPr>
            <a:r>
              <a:rPr b="0" i="0" lang="es-CO" sz="1400" u="none" cap="none" strike="noStrike">
                <a:solidFill>
                  <a:srgbClr val="FFFFFF"/>
                </a:solidFill>
                <a:latin typeface="Open Sans"/>
                <a:ea typeface="Open Sans"/>
                <a:cs typeface="Open Sans"/>
                <a:sym typeface="Open Sans"/>
              </a:rPr>
              <a:t>Modelo Ontológico</a:t>
            </a:r>
            <a:endParaRPr b="0" i="0" sz="1400" u="none" cap="none" strike="noStrike">
              <a:solidFill>
                <a:srgbClr val="FFFFFF"/>
              </a:solidFill>
              <a:latin typeface="Open Sans"/>
              <a:ea typeface="Open Sans"/>
              <a:cs typeface="Open Sans"/>
              <a:sym typeface="Open Sans"/>
            </a:endParaRPr>
          </a:p>
          <a:p>
            <a:pPr indent="0" lvl="0" marL="0" marR="0" rtl="0" algn="ctr">
              <a:lnSpc>
                <a:spcPct val="90000"/>
              </a:lnSpc>
              <a:spcBef>
                <a:spcPts val="1000"/>
              </a:spcBef>
              <a:spcAft>
                <a:spcPts val="0"/>
              </a:spcAft>
              <a:buClr>
                <a:srgbClr val="414042"/>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990" name="Google Shape;990;g29e745b8efd_1_2230"/>
          <p:cNvSpPr txBox="1"/>
          <p:nvPr/>
        </p:nvSpPr>
        <p:spPr>
          <a:xfrm>
            <a:off x="7996515" y="3477835"/>
            <a:ext cx="1347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414042"/>
              </a:buClr>
              <a:buSzPts val="1300"/>
              <a:buFont typeface="Arial"/>
              <a:buNone/>
            </a:pPr>
            <a:r>
              <a:rPr b="0" i="0" lang="es-CO" sz="1300" u="none" cap="none" strike="noStrike">
                <a:solidFill>
                  <a:srgbClr val="FFFFFF"/>
                </a:solidFill>
                <a:latin typeface="Open Sans"/>
                <a:ea typeface="Open Sans"/>
                <a:cs typeface="Open Sans"/>
                <a:sym typeface="Open Sans"/>
              </a:rPr>
              <a:t>Modelo de dominios de negocio</a:t>
            </a:r>
            <a:endParaRPr b="0" i="0" sz="1300" u="none" cap="none" strike="noStrike">
              <a:solidFill>
                <a:srgbClr val="FFFFFF"/>
              </a:solidFill>
              <a:latin typeface="Open Sans"/>
              <a:ea typeface="Open Sans"/>
              <a:cs typeface="Open Sans"/>
              <a:sym typeface="Open Sans"/>
            </a:endParaRPr>
          </a:p>
        </p:txBody>
      </p:sp>
      <p:sp>
        <p:nvSpPr>
          <p:cNvPr id="991" name="Google Shape;991;g29e745b8efd_1_2230"/>
          <p:cNvSpPr txBox="1"/>
          <p:nvPr/>
        </p:nvSpPr>
        <p:spPr>
          <a:xfrm>
            <a:off x="6380615" y="3016085"/>
            <a:ext cx="1347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414042"/>
              </a:buClr>
              <a:buSzPts val="1300"/>
              <a:buFont typeface="Arial"/>
              <a:buNone/>
            </a:pPr>
            <a:r>
              <a:rPr b="0" i="0" lang="es-CO" sz="1300" u="none" cap="none" strike="noStrike">
                <a:solidFill>
                  <a:srgbClr val="FFFFFF"/>
                </a:solidFill>
                <a:latin typeface="Open Sans"/>
                <a:ea typeface="Open Sans"/>
                <a:cs typeface="Open Sans"/>
                <a:sym typeface="Open Sans"/>
              </a:rPr>
              <a:t>Camino de arquitectura</a:t>
            </a:r>
            <a:endParaRPr b="0" i="0" sz="1300" u="none" cap="none" strike="noStrike">
              <a:solidFill>
                <a:srgbClr val="FFFFFF"/>
              </a:solidFill>
              <a:latin typeface="Open Sans"/>
              <a:ea typeface="Open Sans"/>
              <a:cs typeface="Open Sans"/>
              <a:sym typeface="Open Sans"/>
            </a:endParaRPr>
          </a:p>
        </p:txBody>
      </p:sp>
      <p:sp>
        <p:nvSpPr>
          <p:cNvPr id="992" name="Google Shape;992;g29e745b8efd_1_2230"/>
          <p:cNvSpPr txBox="1"/>
          <p:nvPr/>
        </p:nvSpPr>
        <p:spPr>
          <a:xfrm>
            <a:off x="5561177" y="5580710"/>
            <a:ext cx="1347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414042"/>
              </a:buClr>
              <a:buSzPts val="1300"/>
              <a:buFont typeface="Arial"/>
              <a:buNone/>
            </a:pPr>
            <a:r>
              <a:rPr b="0" i="0" lang="es-CO" sz="1300" u="none" cap="none" strike="noStrike">
                <a:solidFill>
                  <a:srgbClr val="FFFFFF"/>
                </a:solidFill>
                <a:latin typeface="Open Sans"/>
                <a:ea typeface="Open Sans"/>
                <a:cs typeface="Open Sans"/>
                <a:sym typeface="Open Sans"/>
              </a:rPr>
              <a:t>Contratos conceptuales</a:t>
            </a:r>
            <a:endParaRPr b="0" i="0" sz="1300" u="none" cap="none" strike="noStrike">
              <a:solidFill>
                <a:srgbClr val="FFFFFF"/>
              </a:solidFill>
              <a:latin typeface="Open Sans"/>
              <a:ea typeface="Open Sans"/>
              <a:cs typeface="Open Sans"/>
              <a:sym typeface="Open Sans"/>
            </a:endParaRPr>
          </a:p>
        </p:txBody>
      </p:sp>
      <p:sp>
        <p:nvSpPr>
          <p:cNvPr id="993" name="Google Shape;993;g29e745b8efd_1_2230"/>
          <p:cNvSpPr/>
          <p:nvPr/>
        </p:nvSpPr>
        <p:spPr>
          <a:xfrm>
            <a:off x="8659281" y="4193244"/>
            <a:ext cx="1399681" cy="1325072"/>
          </a:xfrm>
          <a:custGeom>
            <a:rect b="b" l="l" r="r" t="t"/>
            <a:pathLst>
              <a:path extrusionOk="0" h="445" w="444">
                <a:moveTo>
                  <a:pt x="436" y="237"/>
                </a:moveTo>
                <a:cubicBezTo>
                  <a:pt x="236" y="437"/>
                  <a:pt x="236" y="437"/>
                  <a:pt x="236" y="437"/>
                </a:cubicBezTo>
                <a:cubicBezTo>
                  <a:pt x="228" y="445"/>
                  <a:pt x="216" y="445"/>
                  <a:pt x="208" y="437"/>
                </a:cubicBezTo>
                <a:cubicBezTo>
                  <a:pt x="8" y="237"/>
                  <a:pt x="8" y="237"/>
                  <a:pt x="8" y="237"/>
                </a:cubicBezTo>
                <a:cubicBezTo>
                  <a:pt x="0" y="229"/>
                  <a:pt x="0" y="216"/>
                  <a:pt x="8" y="208"/>
                </a:cubicBezTo>
                <a:cubicBezTo>
                  <a:pt x="208" y="8"/>
                  <a:pt x="208" y="8"/>
                  <a:pt x="208" y="8"/>
                </a:cubicBezTo>
                <a:cubicBezTo>
                  <a:pt x="216" y="0"/>
                  <a:pt x="228" y="0"/>
                  <a:pt x="236" y="8"/>
                </a:cubicBezTo>
                <a:cubicBezTo>
                  <a:pt x="436" y="208"/>
                  <a:pt x="436" y="208"/>
                  <a:pt x="436" y="208"/>
                </a:cubicBezTo>
                <a:cubicBezTo>
                  <a:pt x="444" y="216"/>
                  <a:pt x="444" y="229"/>
                  <a:pt x="436" y="237"/>
                </a:cubicBezTo>
                <a:close/>
              </a:path>
            </a:pathLst>
          </a:custGeom>
          <a:solidFill>
            <a:srgbClr val="0065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94" name="Google Shape;994;g29e745b8efd_1_2230"/>
          <p:cNvSpPr txBox="1"/>
          <p:nvPr/>
        </p:nvSpPr>
        <p:spPr>
          <a:xfrm>
            <a:off x="8711040" y="4545448"/>
            <a:ext cx="1347900" cy="61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rgbClr val="414042"/>
              </a:buClr>
              <a:buSzPts val="1300"/>
              <a:buFont typeface="Arial"/>
              <a:buNone/>
            </a:pPr>
            <a:r>
              <a:rPr b="0" i="0" lang="es-CO" sz="1300" u="none" cap="none" strike="noStrike">
                <a:solidFill>
                  <a:srgbClr val="FFFFFF"/>
                </a:solidFill>
                <a:latin typeface="Open Sans"/>
                <a:ea typeface="Open Sans"/>
                <a:cs typeface="Open Sans"/>
                <a:sym typeface="Open Sans"/>
              </a:rPr>
              <a:t>Catálogo de componentes</a:t>
            </a:r>
            <a:endParaRPr b="0" i="0" sz="1300" u="none" cap="none" strike="noStrike">
              <a:solidFill>
                <a:srgbClr val="FFFFFF"/>
              </a:solidFill>
              <a:latin typeface="Open Sans"/>
              <a:ea typeface="Open Sans"/>
              <a:cs typeface="Open Sans"/>
              <a:sym typeface="Open Sans"/>
            </a:endParaRPr>
          </a:p>
        </p:txBody>
      </p:sp>
      <p:sp>
        <p:nvSpPr>
          <p:cNvPr id="995" name="Google Shape;995;g29e745b8efd_1_2230"/>
          <p:cNvSpPr/>
          <p:nvPr/>
        </p:nvSpPr>
        <p:spPr>
          <a:xfrm>
            <a:off x="8375435" y="5059683"/>
            <a:ext cx="590100" cy="556555"/>
          </a:xfrm>
          <a:custGeom>
            <a:rect b="b" l="l" r="r" t="t"/>
            <a:pathLst>
              <a:path extrusionOk="0" h="187" w="187">
                <a:moveTo>
                  <a:pt x="179" y="108"/>
                </a:moveTo>
                <a:cubicBezTo>
                  <a:pt x="108" y="179"/>
                  <a:pt x="108" y="179"/>
                  <a:pt x="108" y="179"/>
                </a:cubicBezTo>
                <a:cubicBezTo>
                  <a:pt x="100" y="187"/>
                  <a:pt x="87" y="187"/>
                  <a:pt x="80" y="179"/>
                </a:cubicBezTo>
                <a:cubicBezTo>
                  <a:pt x="8" y="108"/>
                  <a:pt x="8" y="108"/>
                  <a:pt x="8" y="108"/>
                </a:cubicBezTo>
                <a:cubicBezTo>
                  <a:pt x="0" y="100"/>
                  <a:pt x="0" y="87"/>
                  <a:pt x="8" y="79"/>
                </a:cubicBezTo>
                <a:cubicBezTo>
                  <a:pt x="80" y="8"/>
                  <a:pt x="80" y="8"/>
                  <a:pt x="80" y="8"/>
                </a:cubicBezTo>
                <a:cubicBezTo>
                  <a:pt x="87" y="0"/>
                  <a:pt x="100" y="0"/>
                  <a:pt x="108" y="8"/>
                </a:cubicBezTo>
                <a:cubicBezTo>
                  <a:pt x="179" y="79"/>
                  <a:pt x="179" y="79"/>
                  <a:pt x="179" y="79"/>
                </a:cubicBezTo>
                <a:cubicBezTo>
                  <a:pt x="187" y="87"/>
                  <a:pt x="187" y="100"/>
                  <a:pt x="179" y="108"/>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sp>
        <p:nvSpPr>
          <p:cNvPr id="996" name="Google Shape;996;g29e745b8efd_1_2230"/>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sp>
        <p:nvSpPr>
          <p:cNvPr id="997" name="Google Shape;997;g29e745b8efd_1_2230"/>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Discovery </a:t>
            </a:r>
            <a:endParaRPr b="0" i="0" sz="3600" u="none" cap="none" strike="noStrike">
              <a:solidFill>
                <a:srgbClr val="377AF4"/>
              </a:solidFill>
              <a:latin typeface="Roboto"/>
              <a:ea typeface="Roboto"/>
              <a:cs typeface="Roboto"/>
              <a:sym typeface="Roboto"/>
            </a:endParaRPr>
          </a:p>
        </p:txBody>
      </p:sp>
      <p:sp>
        <p:nvSpPr>
          <p:cNvPr id="998" name="Google Shape;998;g29e745b8efd_1_2230"/>
          <p:cNvSpPr txBox="1"/>
          <p:nvPr/>
        </p:nvSpPr>
        <p:spPr>
          <a:xfrm>
            <a:off x="1846550" y="1115375"/>
            <a:ext cx="10396200" cy="2629500"/>
          </a:xfrm>
          <a:prstGeom prst="rect">
            <a:avLst/>
          </a:prstGeom>
          <a:noFill/>
          <a:ln>
            <a:noFill/>
          </a:ln>
        </p:spPr>
        <p:txBody>
          <a:bodyPr anchorCtr="0" anchor="t" bIns="121900" lIns="121900" spcFirstLastPara="1" rIns="121900" wrap="square" tIns="121900">
            <a:noAutofit/>
          </a:bodyPr>
          <a:lstStyle/>
          <a:p>
            <a:pPr indent="0" lvl="0" marL="45720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a:t>
            </a:r>
            <a:r>
              <a:rPr b="1" i="0" lang="es-CO" sz="1300" u="none" cap="none" strike="noStrike">
                <a:solidFill>
                  <a:srgbClr val="205F82"/>
                </a:solidFill>
                <a:latin typeface="Open Sans"/>
                <a:ea typeface="Open Sans"/>
                <a:cs typeface="Open Sans"/>
                <a:sym typeface="Open Sans"/>
              </a:rPr>
              <a:t>“Discovery”</a:t>
            </a:r>
            <a:r>
              <a:rPr b="0" i="0" lang="es-CO" sz="1300" u="none" cap="none" strike="noStrike">
                <a:solidFill>
                  <a:srgbClr val="434343"/>
                </a:solidFill>
                <a:latin typeface="Open Sans"/>
                <a:ea typeface="Open Sans"/>
                <a:cs typeface="Open Sans"/>
                <a:sym typeface="Open Sans"/>
              </a:rPr>
              <a:t>, también denominado “Ciclo Productivo 0” o “Transición” (Este último para Centro de Desarrollo), permite descubrir, detallar y/o formalizar las características de la iniciativa que se esté abordando. Esto lo realiza definiendo un Backlog del Producto que será descrito a nivel de Épicas y/o Historias de usuarios permitiendo un entendimiento cabal de las diferentes características que deben abordarse y estableciendo “acuerdos” sobre las funciones a implementar y expectativas del Negocio.</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backlog se complementa con vistas de arquitectura especificadas denominadas </a:t>
            </a:r>
            <a:r>
              <a:rPr b="1" i="0" lang="es-CO" sz="1300" u="none" cap="none" strike="noStrike">
                <a:solidFill>
                  <a:srgbClr val="205F82"/>
                </a:solidFill>
                <a:latin typeface="Open Sans"/>
                <a:ea typeface="Open Sans"/>
                <a:cs typeface="Open Sans"/>
                <a:sym typeface="Open Sans"/>
              </a:rPr>
              <a:t>modelos de descubrimiento (Discovery models)</a:t>
            </a:r>
            <a:r>
              <a:rPr b="0" i="0" lang="es-CO" sz="1300" u="none" cap="none" strike="noStrike">
                <a:solidFill>
                  <a:srgbClr val="434343"/>
                </a:solidFill>
                <a:latin typeface="Open Sans"/>
                <a:ea typeface="Open Sans"/>
                <a:cs typeface="Open Sans"/>
                <a:sym typeface="Open Sans"/>
              </a:rPr>
              <a:t>, que permite alinear los recursos de TI a las necesidades del negocio, siendo algunos:</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000"/>
              <a:buFont typeface="Arial"/>
              <a:buNone/>
            </a:pPr>
            <a:r>
              <a:t/>
            </a:r>
            <a:endParaRPr b="0" i="0" sz="1000" u="none" cap="none" strike="noStrike">
              <a:solidFill>
                <a:srgbClr val="434343"/>
              </a:solidFill>
              <a:latin typeface="Open Sans"/>
              <a:ea typeface="Open Sans"/>
              <a:cs typeface="Open Sans"/>
              <a:sym typeface="Open Sans"/>
            </a:endParaRPr>
          </a:p>
          <a:p>
            <a:pPr indent="0" lvl="0" marL="0" marR="0" rtl="0" algn="just">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999" name="Google Shape;999;g29e745b8efd_1_2230"/>
          <p:cNvSpPr/>
          <p:nvPr/>
        </p:nvSpPr>
        <p:spPr>
          <a:xfrm>
            <a:off x="9745449" y="3536022"/>
            <a:ext cx="590100" cy="556555"/>
          </a:xfrm>
          <a:custGeom>
            <a:rect b="b" l="l" r="r" t="t"/>
            <a:pathLst>
              <a:path extrusionOk="0" h="187" w="187">
                <a:moveTo>
                  <a:pt x="179" y="108"/>
                </a:moveTo>
                <a:cubicBezTo>
                  <a:pt x="108" y="179"/>
                  <a:pt x="108" y="179"/>
                  <a:pt x="108" y="179"/>
                </a:cubicBezTo>
                <a:cubicBezTo>
                  <a:pt x="100" y="187"/>
                  <a:pt x="87" y="187"/>
                  <a:pt x="80" y="179"/>
                </a:cubicBezTo>
                <a:cubicBezTo>
                  <a:pt x="8" y="108"/>
                  <a:pt x="8" y="108"/>
                  <a:pt x="8" y="108"/>
                </a:cubicBezTo>
                <a:cubicBezTo>
                  <a:pt x="0" y="100"/>
                  <a:pt x="0" y="87"/>
                  <a:pt x="8" y="79"/>
                </a:cubicBezTo>
                <a:cubicBezTo>
                  <a:pt x="80" y="8"/>
                  <a:pt x="80" y="8"/>
                  <a:pt x="80" y="8"/>
                </a:cubicBezTo>
                <a:cubicBezTo>
                  <a:pt x="87" y="0"/>
                  <a:pt x="100" y="0"/>
                  <a:pt x="108" y="8"/>
                </a:cubicBezTo>
                <a:cubicBezTo>
                  <a:pt x="179" y="79"/>
                  <a:pt x="179" y="79"/>
                  <a:pt x="179" y="79"/>
                </a:cubicBezTo>
                <a:cubicBezTo>
                  <a:pt x="187" y="87"/>
                  <a:pt x="187" y="100"/>
                  <a:pt x="179" y="108"/>
                </a:cubicBez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042"/>
              </a:solidFill>
              <a:latin typeface="Open Sans"/>
              <a:ea typeface="Open Sans"/>
              <a:cs typeface="Open Sans"/>
              <a:sym typeface="Open Sans"/>
            </a:endParaRPr>
          </a:p>
        </p:txBody>
      </p:sp>
      <p:grpSp>
        <p:nvGrpSpPr>
          <p:cNvPr id="1000" name="Google Shape;1000;g29e745b8efd_1_2230"/>
          <p:cNvGrpSpPr/>
          <p:nvPr/>
        </p:nvGrpSpPr>
        <p:grpSpPr>
          <a:xfrm>
            <a:off x="179050" y="2099612"/>
            <a:ext cx="2173200" cy="4664931"/>
            <a:chOff x="1450867" y="2790724"/>
            <a:chExt cx="2173200" cy="3933000"/>
          </a:xfrm>
        </p:grpSpPr>
        <p:sp>
          <p:nvSpPr>
            <p:cNvPr id="1001" name="Google Shape;1001;g29e745b8efd_1_2230"/>
            <p:cNvSpPr/>
            <p:nvPr/>
          </p:nvSpPr>
          <p:spPr>
            <a:xfrm>
              <a:off x="1450867" y="2790724"/>
              <a:ext cx="2173200" cy="3933000"/>
            </a:xfrm>
            <a:prstGeom prst="roundRect">
              <a:avLst>
                <a:gd fmla="val 505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1002" name="Google Shape;1002;g29e745b8efd_1_2230"/>
            <p:cNvSpPr/>
            <p:nvPr/>
          </p:nvSpPr>
          <p:spPr>
            <a:xfrm>
              <a:off x="1543465" y="3109891"/>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03" name="Google Shape;1003;g29e745b8efd_1_2230"/>
            <p:cNvSpPr/>
            <p:nvPr/>
          </p:nvSpPr>
          <p:spPr>
            <a:xfrm>
              <a:off x="1589841" y="3438609"/>
              <a:ext cx="1886700" cy="420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Épicas</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Historias de usuario</a:t>
              </a:r>
              <a:endParaRPr b="0" i="0" sz="1400" u="none" cap="none" strike="noStrike">
                <a:solidFill>
                  <a:srgbClr val="000000"/>
                </a:solidFill>
                <a:latin typeface="Arial"/>
                <a:ea typeface="Arial"/>
                <a:cs typeface="Arial"/>
                <a:sym typeface="Arial"/>
              </a:endParaRPr>
            </a:p>
          </p:txBody>
        </p:sp>
        <p:sp>
          <p:nvSpPr>
            <p:cNvPr id="1004" name="Google Shape;1004;g29e745b8efd_1_2230"/>
            <p:cNvSpPr txBox="1"/>
            <p:nvPr/>
          </p:nvSpPr>
          <p:spPr>
            <a:xfrm>
              <a:off x="1589841" y="3151831"/>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Backlog</a:t>
              </a:r>
              <a:endParaRPr b="0" i="0" sz="1400" u="none" cap="none" strike="noStrike">
                <a:solidFill>
                  <a:srgbClr val="000000"/>
                </a:solidFill>
                <a:latin typeface="Arial"/>
                <a:ea typeface="Arial"/>
                <a:cs typeface="Arial"/>
                <a:sym typeface="Arial"/>
              </a:endParaRPr>
            </a:p>
          </p:txBody>
        </p:sp>
        <p:sp>
          <p:nvSpPr>
            <p:cNvPr id="1005" name="Google Shape;1005;g29e745b8efd_1_2230"/>
            <p:cNvSpPr/>
            <p:nvPr/>
          </p:nvSpPr>
          <p:spPr>
            <a:xfrm>
              <a:off x="1543467" y="4259652"/>
              <a:ext cx="1985400" cy="1308300"/>
            </a:xfrm>
            <a:prstGeom prst="roundRect">
              <a:avLst>
                <a:gd fmla="val 8227"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06" name="Google Shape;1006;g29e745b8efd_1_2230"/>
            <p:cNvSpPr txBox="1"/>
            <p:nvPr/>
          </p:nvSpPr>
          <p:spPr>
            <a:xfrm>
              <a:off x="1579940" y="4304333"/>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Discovery Models</a:t>
              </a:r>
              <a:endParaRPr b="1" i="0" sz="1400" u="none" cap="none" strike="noStrike">
                <a:solidFill>
                  <a:srgbClr val="FFFFFF"/>
                </a:solidFill>
                <a:latin typeface="Open Sans"/>
                <a:ea typeface="Open Sans"/>
                <a:cs typeface="Open Sans"/>
                <a:sym typeface="Open Sans"/>
              </a:endParaRPr>
            </a:p>
          </p:txBody>
        </p:sp>
        <p:sp>
          <p:nvSpPr>
            <p:cNvPr id="1007" name="Google Shape;1007;g29e745b8efd_1_2230"/>
            <p:cNvSpPr/>
            <p:nvPr/>
          </p:nvSpPr>
          <p:spPr>
            <a:xfrm>
              <a:off x="1601157" y="4579516"/>
              <a:ext cx="1870200" cy="8757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Diagrama de Dependencias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ontológico</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de Dominios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Camino de Arquitectura</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Contratos conceptuales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Catálogo de Componentes</a:t>
              </a:r>
              <a:endParaRPr b="0" i="0" sz="1400" u="none" cap="none" strike="noStrike">
                <a:solidFill>
                  <a:srgbClr val="000000"/>
                </a:solidFill>
                <a:latin typeface="Arial"/>
                <a:ea typeface="Arial"/>
                <a:cs typeface="Arial"/>
                <a:sym typeface="Arial"/>
              </a:endParaRPr>
            </a:p>
          </p:txBody>
        </p:sp>
        <p:sp>
          <p:nvSpPr>
            <p:cNvPr id="1008" name="Google Shape;1008;g29e745b8efd_1_2230"/>
            <p:cNvSpPr/>
            <p:nvPr/>
          </p:nvSpPr>
          <p:spPr>
            <a:xfrm>
              <a:off x="1524709" y="5719797"/>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09" name="Google Shape;1009;g29e745b8efd_1_2230"/>
            <p:cNvSpPr/>
            <p:nvPr/>
          </p:nvSpPr>
          <p:spPr>
            <a:xfrm>
              <a:off x="1571085" y="6081650"/>
              <a:ext cx="1886700" cy="4149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Plan de ciclos productivos y release</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Indicadores</a:t>
              </a:r>
              <a:endParaRPr b="0" i="0" sz="900" u="none" cap="none" strike="noStrike">
                <a:solidFill>
                  <a:srgbClr val="000000"/>
                </a:solidFill>
                <a:latin typeface="Open Sans"/>
                <a:ea typeface="Open Sans"/>
                <a:cs typeface="Open Sans"/>
                <a:sym typeface="Open Sans"/>
              </a:endParaRPr>
            </a:p>
          </p:txBody>
        </p:sp>
        <p:sp>
          <p:nvSpPr>
            <p:cNvPr id="1010" name="Google Shape;1010;g29e745b8efd_1_2230"/>
            <p:cNvSpPr txBox="1"/>
            <p:nvPr/>
          </p:nvSpPr>
          <p:spPr>
            <a:xfrm>
              <a:off x="1571085" y="5761737"/>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Seguimiento</a:t>
              </a:r>
              <a:endParaRPr b="0" i="0" sz="1400" u="none" cap="none" strike="noStrike">
                <a:solidFill>
                  <a:srgbClr val="000000"/>
                </a:solidFill>
                <a:latin typeface="Arial"/>
                <a:ea typeface="Arial"/>
                <a:cs typeface="Arial"/>
                <a:sym typeface="Arial"/>
              </a:endParaRPr>
            </a:p>
          </p:txBody>
        </p:sp>
      </p:grpSp>
      <p:pic>
        <p:nvPicPr>
          <p:cNvPr id="1011" name="Google Shape;1011;g29e745b8efd_1_2230"/>
          <p:cNvPicPr preferRelativeResize="0"/>
          <p:nvPr/>
        </p:nvPicPr>
        <p:blipFill rotWithShape="1">
          <a:blip r:embed="rId3">
            <a:alphaModFix/>
          </a:blip>
          <a:srcRect b="27662" l="0" r="0" t="0"/>
          <a:stretch/>
        </p:blipFill>
        <p:spPr>
          <a:xfrm>
            <a:off x="4023950" y="270575"/>
            <a:ext cx="1822187" cy="626650"/>
          </a:xfrm>
          <a:prstGeom prst="rect">
            <a:avLst/>
          </a:prstGeom>
          <a:noFill/>
          <a:ln>
            <a:noFill/>
          </a:ln>
        </p:spPr>
      </p:pic>
      <p:pic>
        <p:nvPicPr>
          <p:cNvPr id="1012" name="Google Shape;1012;g29e745b8efd_1_2230"/>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1013" name="Google Shape;1013;g29e745b8efd_1_2230"/>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g29e745b8efd_1_60"/>
          <p:cNvPicPr preferRelativeResize="0"/>
          <p:nvPr>
            <p:ph idx="2" type="pic"/>
          </p:nvPr>
        </p:nvPicPr>
        <p:blipFill rotWithShape="1">
          <a:blip r:embed="rId4">
            <a:alphaModFix/>
          </a:blip>
          <a:srcRect b="0" l="25921" r="25922" t="0"/>
          <a:stretch/>
        </p:blipFill>
        <p:spPr>
          <a:xfrm>
            <a:off x="0" y="0"/>
            <a:ext cx="4953001" cy="6857998"/>
          </a:xfrm>
          <a:prstGeom prst="rect">
            <a:avLst/>
          </a:prstGeom>
          <a:noFill/>
          <a:ln>
            <a:noFill/>
          </a:ln>
        </p:spPr>
      </p:pic>
      <p:sp>
        <p:nvSpPr>
          <p:cNvPr id="194" name="Google Shape;194;g29e745b8efd_1_60"/>
          <p:cNvSpPr/>
          <p:nvPr/>
        </p:nvSpPr>
        <p:spPr>
          <a:xfrm>
            <a:off x="2972" y="1"/>
            <a:ext cx="4953000" cy="6858000"/>
          </a:xfrm>
          <a:prstGeom prst="rect">
            <a:avLst/>
          </a:prstGeom>
          <a:solidFill>
            <a:schemeClr val="dk1">
              <a:alpha val="7647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5" name="Google Shape;195;g29e745b8efd_1_60"/>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
        <p:nvSpPr>
          <p:cNvPr id="196" name="Google Shape;196;g29e745b8efd_1_60"/>
          <p:cNvSpPr/>
          <p:nvPr/>
        </p:nvSpPr>
        <p:spPr>
          <a:xfrm>
            <a:off x="629883" y="3999308"/>
            <a:ext cx="34446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377AF4"/>
                </a:solidFill>
                <a:latin typeface="Roboto Black"/>
                <a:ea typeface="Roboto Black"/>
                <a:cs typeface="Roboto Black"/>
                <a:sym typeface="Roboto Black"/>
              </a:rPr>
              <a:t>Objetivos del curso</a:t>
            </a:r>
            <a:endParaRPr b="1" i="0" sz="3200" u="none" cap="none" strike="noStrike">
              <a:solidFill>
                <a:srgbClr val="377AF4"/>
              </a:solidFill>
              <a:latin typeface="Roboto Black"/>
              <a:ea typeface="Roboto Black"/>
              <a:cs typeface="Roboto Black"/>
              <a:sym typeface="Roboto Black"/>
            </a:endParaRPr>
          </a:p>
        </p:txBody>
      </p:sp>
      <p:cxnSp>
        <p:nvCxnSpPr>
          <p:cNvPr id="197" name="Google Shape;197;g29e745b8efd_1_60"/>
          <p:cNvCxnSpPr/>
          <p:nvPr/>
        </p:nvCxnSpPr>
        <p:spPr>
          <a:xfrm>
            <a:off x="748610" y="5078079"/>
            <a:ext cx="826800" cy="0"/>
          </a:xfrm>
          <a:prstGeom prst="straightConnector1">
            <a:avLst/>
          </a:prstGeom>
          <a:noFill/>
          <a:ln cap="flat" cmpd="sng" w="28575">
            <a:solidFill>
              <a:srgbClr val="377AF4"/>
            </a:solidFill>
            <a:prstDash val="solid"/>
            <a:miter lim="800000"/>
            <a:headEnd len="sm" w="sm" type="none"/>
            <a:tailEnd len="sm" w="sm" type="none"/>
          </a:ln>
        </p:spPr>
      </p:cxnSp>
      <p:sp>
        <p:nvSpPr>
          <p:cNvPr id="198" name="Google Shape;198;g29e745b8efd_1_60"/>
          <p:cNvSpPr/>
          <p:nvPr/>
        </p:nvSpPr>
        <p:spPr>
          <a:xfrm>
            <a:off x="701838" y="5150600"/>
            <a:ext cx="3511200" cy="1026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0" i="0" lang="es-CO" sz="1400" u="none" cap="none" strike="noStrike">
                <a:solidFill>
                  <a:schemeClr val="lt1"/>
                </a:solidFill>
                <a:latin typeface="Roboto Light"/>
                <a:ea typeface="Roboto Light"/>
                <a:cs typeface="Roboto Light"/>
                <a:sym typeface="Roboto Light"/>
              </a:rPr>
              <a:t>Duración seis (6) horas</a:t>
            </a:r>
            <a:endParaRPr b="0" i="0" sz="1400" u="none" cap="none" strike="noStrike">
              <a:solidFill>
                <a:srgbClr val="000000"/>
              </a:solidFill>
              <a:latin typeface="Arial"/>
              <a:ea typeface="Arial"/>
              <a:cs typeface="Arial"/>
              <a:sym typeface="Arial"/>
            </a:endParaRPr>
          </a:p>
        </p:txBody>
      </p:sp>
      <p:sp>
        <p:nvSpPr>
          <p:cNvPr id="199" name="Google Shape;199;g29e745b8efd_1_60"/>
          <p:cNvSpPr/>
          <p:nvPr/>
        </p:nvSpPr>
        <p:spPr>
          <a:xfrm>
            <a:off x="5156500" y="594350"/>
            <a:ext cx="6931500" cy="891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262626"/>
              </a:buClr>
              <a:buSzPts val="1200"/>
              <a:buFont typeface="Roboto Light"/>
              <a:buNone/>
            </a:pPr>
            <a:r>
              <a:rPr b="1" i="0" lang="es-CO" sz="2700" u="none" cap="none" strike="noStrike">
                <a:solidFill>
                  <a:srgbClr val="377AF4"/>
                </a:solidFill>
                <a:highlight>
                  <a:srgbClr val="FFFFFF"/>
                </a:highlight>
                <a:latin typeface="Roboto"/>
                <a:ea typeface="Roboto"/>
                <a:cs typeface="Roboto"/>
                <a:sym typeface="Roboto"/>
              </a:rPr>
              <a:t>Objetivo </a:t>
            </a:r>
            <a:r>
              <a:rPr b="1" i="0" lang="es-CO" sz="2700" u="none" cap="none" strike="noStrike">
                <a:solidFill>
                  <a:srgbClr val="377AF4"/>
                </a:solidFill>
                <a:highlight>
                  <a:srgbClr val="FFFFFF"/>
                </a:highlight>
                <a:latin typeface="Roboto"/>
                <a:ea typeface="Roboto"/>
                <a:cs typeface="Roboto"/>
                <a:sym typeface="Roboto"/>
                <a:extLst>
                  <a:ext uri="http://customooxmlschemas.google.com/">
                    <go:slidesCustomData xmlns:go="http://customooxmlschemas.google.com/" textRoundtripDataId="1"/>
                  </a:ext>
                </a:extLst>
              </a:rPr>
              <a:t>general</a:t>
            </a:r>
            <a:r>
              <a:rPr b="1" i="0" lang="es-CO" sz="2700" u="none" cap="none" strike="noStrike">
                <a:solidFill>
                  <a:srgbClr val="377AF4"/>
                </a:solidFill>
                <a:highlight>
                  <a:srgbClr val="FFFFFF"/>
                </a:highlight>
                <a:latin typeface="Roboto"/>
                <a:ea typeface="Roboto"/>
                <a:cs typeface="Roboto"/>
                <a:sym typeface="Roboto"/>
              </a:rPr>
              <a:t>:</a:t>
            </a:r>
            <a:endParaRPr b="1" i="0" sz="2700" u="none" cap="none" strike="noStrike">
              <a:solidFill>
                <a:srgbClr val="377AF4"/>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262626"/>
              </a:buClr>
              <a:buSzPts val="1200"/>
              <a:buFont typeface="Roboto Light"/>
              <a:buNone/>
            </a:pPr>
            <a:r>
              <a:t/>
            </a:r>
            <a:endParaRPr b="0" i="0" sz="2500" u="none" cap="none" strike="noStrike">
              <a:solidFill>
                <a:schemeClr val="dk1"/>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262626"/>
              </a:buClr>
              <a:buSzPts val="1200"/>
              <a:buFont typeface="Roboto Light"/>
              <a:buNone/>
            </a:pPr>
            <a:r>
              <a:rPr b="0" i="0" lang="es-CO" sz="1800" u="none" cap="none" strike="noStrike">
                <a:solidFill>
                  <a:schemeClr val="dk1"/>
                </a:solidFill>
                <a:highlight>
                  <a:srgbClr val="FFFFFF"/>
                </a:highlight>
                <a:latin typeface="Roboto"/>
                <a:ea typeface="Roboto"/>
                <a:cs typeface="Roboto"/>
                <a:sym typeface="Roboto"/>
              </a:rPr>
              <a:t>Tiene como finalidad dar a conocer el marco de trabajo </a:t>
            </a:r>
            <a:r>
              <a:rPr b="1" i="0" lang="es-CO" sz="2200" u="none" cap="none" strike="noStrike">
                <a:solidFill>
                  <a:srgbClr val="377AF4"/>
                </a:solidFill>
                <a:highlight>
                  <a:srgbClr val="FFFFFF"/>
                </a:highlight>
                <a:latin typeface="Roboto"/>
                <a:ea typeface="Roboto"/>
                <a:cs typeface="Roboto"/>
                <a:sym typeface="Roboto"/>
              </a:rPr>
              <a:t>IterAE© </a:t>
            </a:r>
            <a:r>
              <a:rPr b="0" i="0" lang="es-CO" sz="1800" u="none" cap="none" strike="noStrike">
                <a:solidFill>
                  <a:schemeClr val="dk1"/>
                </a:solidFill>
                <a:highlight>
                  <a:srgbClr val="FFFFFF"/>
                </a:highlight>
                <a:latin typeface="Roboto"/>
                <a:ea typeface="Roboto"/>
                <a:cs typeface="Roboto"/>
                <a:sym typeface="Roboto"/>
              </a:rPr>
              <a:t>para iniciar su aplicabilidad en el abordaje de proyectos Middleware con enfoque ágil y visión de arquitectura empresarial.</a:t>
            </a:r>
            <a:endParaRPr b="0" i="0" sz="4000" u="none" cap="none" strike="noStrike">
              <a:solidFill>
                <a:schemeClr val="dk1"/>
              </a:solidFill>
              <a:latin typeface="Roboto Light"/>
              <a:ea typeface="Roboto Light"/>
              <a:cs typeface="Roboto Light"/>
              <a:sym typeface="Roboto Light"/>
            </a:endParaRPr>
          </a:p>
        </p:txBody>
      </p:sp>
      <p:sp>
        <p:nvSpPr>
          <p:cNvPr id="200" name="Google Shape;200;g29e745b8efd_1_60"/>
          <p:cNvSpPr/>
          <p:nvPr/>
        </p:nvSpPr>
        <p:spPr>
          <a:xfrm>
            <a:off x="5156500" y="2735975"/>
            <a:ext cx="6931500" cy="891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262626"/>
              </a:buClr>
              <a:buSzPts val="1200"/>
              <a:buFont typeface="Roboto Light"/>
              <a:buNone/>
            </a:pPr>
            <a:r>
              <a:rPr b="1" i="0" lang="es-CO" sz="2700" u="none" cap="none" strike="noStrike">
                <a:solidFill>
                  <a:srgbClr val="377AF4"/>
                </a:solidFill>
                <a:highlight>
                  <a:srgbClr val="FFFFFF"/>
                </a:highlight>
                <a:latin typeface="Roboto"/>
                <a:ea typeface="Roboto"/>
                <a:cs typeface="Roboto"/>
                <a:sym typeface="Roboto"/>
              </a:rPr>
              <a:t>Objetivos específicos:</a:t>
            </a:r>
            <a:endParaRPr b="1" i="0" sz="2700" u="none" cap="none" strike="noStrike">
              <a:solidFill>
                <a:srgbClr val="377AF4"/>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262626"/>
              </a:buClr>
              <a:buSzPts val="1200"/>
              <a:buFont typeface="Roboto Light"/>
              <a:buNone/>
            </a:pPr>
            <a:r>
              <a:t/>
            </a:r>
            <a:endParaRPr b="0" i="0" sz="1800" u="none" cap="none" strike="noStrike">
              <a:solidFill>
                <a:schemeClr val="dk1"/>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chemeClr val="dk1"/>
              </a:buClr>
              <a:buSzPts val="1800"/>
              <a:buFont typeface="Roboto"/>
              <a:buChar char="●"/>
            </a:pPr>
            <a:r>
              <a:rPr b="0" i="0" lang="es-CO" sz="1800" u="none" cap="none" strike="noStrike">
                <a:solidFill>
                  <a:schemeClr val="dk1"/>
                </a:solidFill>
                <a:highlight>
                  <a:srgbClr val="FFFFFF"/>
                </a:highlight>
                <a:latin typeface="Roboto"/>
                <a:ea typeface="Roboto"/>
                <a:cs typeface="Roboto"/>
                <a:sym typeface="Roboto"/>
              </a:rPr>
              <a:t>Explicar los fundamentos y conceptos básicos que contempla el marco de trabajo IterAE©.</a:t>
            </a:r>
            <a:endParaRPr b="0" i="0" sz="1800" u="none" cap="none" strike="noStrike">
              <a:solidFill>
                <a:schemeClr val="dk1"/>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chemeClr val="dk1"/>
              </a:buClr>
              <a:buSzPts val="1800"/>
              <a:buFont typeface="Roboto"/>
              <a:buChar char="●"/>
            </a:pPr>
            <a:r>
              <a:rPr b="0" i="0" lang="es-CO" sz="1800" u="none" cap="none" strike="noStrike">
                <a:solidFill>
                  <a:schemeClr val="dk1"/>
                </a:solidFill>
                <a:highlight>
                  <a:srgbClr val="FFFFFF"/>
                </a:highlight>
                <a:latin typeface="Roboto"/>
                <a:ea typeface="Roboto"/>
                <a:cs typeface="Roboto"/>
                <a:sym typeface="Roboto"/>
              </a:rPr>
              <a:t>Explicar el modelo funcional de </a:t>
            </a:r>
            <a:r>
              <a:rPr b="0" i="0" lang="es-CO" sz="1800" u="none" cap="none" strike="noStrike">
                <a:solidFill>
                  <a:schemeClr val="dk1"/>
                </a:solidFill>
                <a:highlight>
                  <a:schemeClr val="lt1"/>
                </a:highlight>
                <a:latin typeface="Roboto"/>
                <a:ea typeface="Roboto"/>
                <a:cs typeface="Roboto"/>
                <a:sym typeface="Roboto"/>
              </a:rPr>
              <a:t>IterAE©</a:t>
            </a:r>
            <a:r>
              <a:rPr b="0" i="0" lang="es-CO" sz="1800" u="none" cap="none" strike="noStrike">
                <a:solidFill>
                  <a:schemeClr val="dk1"/>
                </a:solidFill>
                <a:highlight>
                  <a:srgbClr val="FFFFFF"/>
                </a:highlight>
                <a:latin typeface="Roboto"/>
                <a:ea typeface="Roboto"/>
                <a:cs typeface="Roboto"/>
                <a:sym typeface="Roboto"/>
              </a:rPr>
              <a:t> para abordar los proyectos Middleware con enfoque ágil y visión de arquitectura Empresarial.</a:t>
            </a:r>
            <a:endParaRPr b="0" i="0" sz="1800" u="none" cap="none" strike="noStrike">
              <a:solidFill>
                <a:schemeClr val="dk1"/>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chemeClr val="dk1"/>
              </a:buClr>
              <a:buSzPts val="1800"/>
              <a:buFont typeface="Roboto"/>
              <a:buChar char="●"/>
            </a:pPr>
            <a:r>
              <a:rPr b="0" i="0" lang="es-CO" sz="1800" u="none" cap="none" strike="noStrike">
                <a:solidFill>
                  <a:schemeClr val="dk1"/>
                </a:solidFill>
                <a:highlight>
                  <a:srgbClr val="FFFFFF"/>
                </a:highlight>
                <a:latin typeface="Roboto"/>
                <a:ea typeface="Roboto"/>
                <a:cs typeface="Roboto"/>
                <a:sym typeface="Roboto"/>
              </a:rPr>
              <a:t>Identificar los elementos importantes que provee el marco de trabajo </a:t>
            </a:r>
            <a:r>
              <a:rPr b="0" i="0" lang="es-CO" sz="1800" u="none" cap="none" strike="noStrike">
                <a:solidFill>
                  <a:schemeClr val="dk1"/>
                </a:solidFill>
                <a:highlight>
                  <a:schemeClr val="lt1"/>
                </a:highlight>
                <a:latin typeface="Roboto"/>
                <a:ea typeface="Roboto"/>
                <a:cs typeface="Roboto"/>
                <a:sym typeface="Roboto"/>
              </a:rPr>
              <a:t>IterAE©.</a:t>
            </a:r>
            <a:endParaRPr b="0" i="0" sz="1800" u="none" cap="none" strike="noStrike">
              <a:solidFill>
                <a:schemeClr val="dk1"/>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chemeClr val="dk1"/>
              </a:buClr>
              <a:buSzPts val="1800"/>
              <a:buFont typeface="Roboto"/>
              <a:buChar char="●"/>
            </a:pPr>
            <a:r>
              <a:rPr b="0" i="0" lang="es-CO" sz="1800" u="none" cap="none" strike="noStrike">
                <a:solidFill>
                  <a:schemeClr val="dk1"/>
                </a:solidFill>
                <a:highlight>
                  <a:srgbClr val="FFFFFF"/>
                </a:highlight>
                <a:latin typeface="Roboto"/>
                <a:ea typeface="Roboto"/>
                <a:cs typeface="Roboto"/>
                <a:sym typeface="Roboto"/>
              </a:rPr>
              <a:t>Enumerar los roles y responsabilidades que participan dentro del marco de trabajo </a:t>
            </a:r>
            <a:r>
              <a:rPr b="0" i="0" lang="es-CO" sz="1800" u="none" cap="none" strike="noStrike">
                <a:solidFill>
                  <a:schemeClr val="dk1"/>
                </a:solidFill>
                <a:highlight>
                  <a:schemeClr val="lt1"/>
                </a:highlight>
                <a:latin typeface="Roboto"/>
                <a:ea typeface="Roboto"/>
                <a:cs typeface="Roboto"/>
                <a:sym typeface="Roboto"/>
              </a:rPr>
              <a:t>IterAE©.</a:t>
            </a:r>
            <a:endParaRPr b="0" i="0" sz="1800" u="none" cap="none" strike="noStrike">
              <a:solidFill>
                <a:schemeClr val="dk1"/>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chemeClr val="dk1"/>
              </a:buClr>
              <a:buSzPts val="1800"/>
              <a:buFont typeface="Roboto"/>
              <a:buChar char="●"/>
            </a:pPr>
            <a:r>
              <a:rPr b="0" i="0" lang="es-CO" sz="1800" u="none" cap="none" strike="noStrike">
                <a:solidFill>
                  <a:schemeClr val="dk1"/>
                </a:solidFill>
                <a:highlight>
                  <a:srgbClr val="FFFFFF"/>
                </a:highlight>
                <a:latin typeface="Roboto"/>
                <a:ea typeface="Roboto"/>
                <a:cs typeface="Roboto"/>
                <a:sym typeface="Roboto"/>
              </a:rPr>
              <a:t>Proporcionar técnicas, mejores prácticas y herramientas para la aplicación del marco de trabajo </a:t>
            </a:r>
            <a:r>
              <a:rPr b="0" i="0" lang="es-CO" sz="1800" u="none" cap="none" strike="noStrike">
                <a:solidFill>
                  <a:schemeClr val="dk1"/>
                </a:solidFill>
                <a:highlight>
                  <a:schemeClr val="lt1"/>
                </a:highlight>
                <a:latin typeface="Roboto"/>
                <a:ea typeface="Roboto"/>
                <a:cs typeface="Roboto"/>
                <a:sym typeface="Roboto"/>
              </a:rPr>
              <a:t>IterAE© </a:t>
            </a:r>
            <a:r>
              <a:rPr b="0" i="0" lang="es-CO" sz="1800" u="none" cap="none" strike="noStrike">
                <a:solidFill>
                  <a:schemeClr val="dk1"/>
                </a:solidFill>
                <a:highlight>
                  <a:srgbClr val="FFFFFF"/>
                </a:highlight>
                <a:latin typeface="Roboto"/>
                <a:ea typeface="Roboto"/>
                <a:cs typeface="Roboto"/>
                <a:sym typeface="Roboto"/>
              </a:rPr>
              <a:t>en todas sus etapas.</a:t>
            </a:r>
            <a:endParaRPr b="0" i="0" sz="1800" u="none" cap="none" strike="noStrike">
              <a:solidFill>
                <a:schemeClr val="dk1"/>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g29e745b8efd_1_2268"/>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sp>
        <p:nvSpPr>
          <p:cNvPr id="1019" name="Google Shape;1019;g29e745b8efd_1_2268"/>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Discovery </a:t>
            </a:r>
            <a:endParaRPr b="0" i="0" sz="3600" u="none" cap="none" strike="noStrike">
              <a:solidFill>
                <a:srgbClr val="377AF4"/>
              </a:solidFill>
              <a:latin typeface="Roboto"/>
              <a:ea typeface="Roboto"/>
              <a:cs typeface="Roboto"/>
              <a:sym typeface="Roboto"/>
            </a:endParaRPr>
          </a:p>
        </p:txBody>
      </p:sp>
      <p:sp>
        <p:nvSpPr>
          <p:cNvPr id="1020" name="Google Shape;1020;g29e745b8efd_1_2268"/>
          <p:cNvSpPr txBox="1"/>
          <p:nvPr/>
        </p:nvSpPr>
        <p:spPr>
          <a:xfrm>
            <a:off x="2561125" y="1127525"/>
            <a:ext cx="10446300" cy="646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chemeClr val="dk1"/>
              </a:buClr>
              <a:buSzPts val="1100"/>
              <a:buFont typeface="Arial"/>
              <a:buNone/>
            </a:pPr>
            <a:r>
              <a:rPr b="1" i="0" lang="es-CO" sz="1300" u="sng" cap="none" strike="noStrike">
                <a:solidFill>
                  <a:srgbClr val="205F82"/>
                </a:solidFill>
                <a:latin typeface="Open Sans"/>
                <a:ea typeface="Open Sans"/>
                <a:cs typeface="Open Sans"/>
                <a:sym typeface="Open Sans"/>
              </a:rPr>
              <a:t>Diagrama de dependencias</a:t>
            </a:r>
            <a:r>
              <a:rPr b="0" i="0" lang="es-CO" sz="1300" u="none" cap="none" strike="noStrike">
                <a:solidFill>
                  <a:srgbClr val="205F82"/>
                </a:solidFill>
                <a:latin typeface="Open Sans"/>
                <a:ea typeface="Open Sans"/>
                <a:cs typeface="Open Sans"/>
                <a:sym typeface="Open Sans"/>
              </a:rPr>
              <a:t>:</a:t>
            </a:r>
            <a:r>
              <a:rPr b="0" i="0" lang="es-CO" sz="1300" u="none" cap="none" strike="noStrike">
                <a:solidFill>
                  <a:srgbClr val="434343"/>
                </a:solidFill>
                <a:latin typeface="Open Sans"/>
                <a:ea typeface="Open Sans"/>
                <a:cs typeface="Open Sans"/>
                <a:sym typeface="Open Sans"/>
              </a:rPr>
              <a:t> que permite lograr el desacoplamiento de la solución en una arquitectura de seis (6) capas:</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1021" name="Google Shape;1021;g29e745b8efd_1_2268"/>
          <p:cNvSpPr txBox="1"/>
          <p:nvPr/>
        </p:nvSpPr>
        <p:spPr>
          <a:xfrm>
            <a:off x="2476150" y="4144525"/>
            <a:ext cx="9115800" cy="2629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diagrama de dependencias </a:t>
            </a:r>
            <a:r>
              <a:rPr b="1" i="0" lang="es-CO" sz="1300" u="none" cap="none" strike="noStrike">
                <a:solidFill>
                  <a:srgbClr val="205F82"/>
                </a:solidFill>
                <a:latin typeface="Open Sans"/>
                <a:ea typeface="Open Sans"/>
                <a:cs typeface="Open Sans"/>
                <a:sym typeface="Open Sans"/>
              </a:rPr>
              <a:t>es muy útil por tres (3) motivos:</a:t>
            </a:r>
            <a:endParaRPr b="1" i="0" sz="1300" u="none" cap="none" strike="noStrike">
              <a:solidFill>
                <a:srgbClr val="205F82"/>
              </a:solidFill>
              <a:latin typeface="Open Sans"/>
              <a:ea typeface="Open Sans"/>
              <a:cs typeface="Open Sans"/>
              <a:sym typeface="Open Sans"/>
            </a:endParaRPr>
          </a:p>
          <a:p>
            <a:pPr indent="-311150" lvl="0" marL="9144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En el sprint 0 ofrece una vista desacoplada de los diferentes elementos de la solución y es un insumo de gran valor para determinar la cantidad de sprints requeridos y la priorización de los desarrollos según sus dependencias.</a:t>
            </a:r>
            <a:endParaRPr b="0" i="0" sz="1300" u="none" cap="none" strike="noStrike">
              <a:solidFill>
                <a:srgbClr val="434343"/>
              </a:solidFill>
              <a:latin typeface="Open Sans"/>
              <a:ea typeface="Open Sans"/>
              <a:cs typeface="Open Sans"/>
              <a:sym typeface="Open Sans"/>
            </a:endParaRPr>
          </a:p>
          <a:p>
            <a:pPr indent="-311150" lvl="0" marL="914400" marR="0" rtl="0" algn="l">
              <a:lnSpc>
                <a:spcPct val="115000"/>
              </a:lnSpc>
              <a:spcBef>
                <a:spcPts val="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En los sprints de ejecución ayuda al equipo de trabajo  a organizar su trabajo y el ensamble de componentes en los “Leaps” establecidos.</a:t>
            </a:r>
            <a:endParaRPr b="0" i="0" sz="1300" u="none" cap="none" strike="noStrike">
              <a:solidFill>
                <a:srgbClr val="434343"/>
              </a:solidFill>
              <a:latin typeface="Open Sans"/>
              <a:ea typeface="Open Sans"/>
              <a:cs typeface="Open Sans"/>
              <a:sym typeface="Open Sans"/>
            </a:endParaRPr>
          </a:p>
          <a:p>
            <a:pPr indent="-317500" lvl="0" marL="914400" marR="0" rtl="0" algn="l">
              <a:lnSpc>
                <a:spcPct val="115000"/>
              </a:lnSpc>
              <a:spcBef>
                <a:spcPts val="0"/>
              </a:spcBef>
              <a:spcAft>
                <a:spcPts val="0"/>
              </a:spcAft>
              <a:buClr>
                <a:srgbClr val="434343"/>
              </a:buClr>
              <a:buSzPts val="1400"/>
              <a:buFont typeface="Arial"/>
              <a:buChar char="●"/>
            </a:pPr>
            <a:r>
              <a:rPr b="0" i="0" lang="es-CO" sz="1300" u="none" cap="none" strike="noStrike">
                <a:solidFill>
                  <a:srgbClr val="434343"/>
                </a:solidFill>
                <a:latin typeface="Open Sans"/>
                <a:ea typeface="Open Sans"/>
                <a:cs typeface="Open Sans"/>
                <a:sym typeface="Open Sans"/>
              </a:rPr>
              <a:t>Soporte al mantenimiento correctivo y evolutivo al poder utilizar el diagrama de dependencias para realizar análisis de impacto ante alguna nueva adecuación o corrección que deba realizarse al producto liberado. De esta manera, ayuda a mitigar los riesgos involucrados y estrechar las ventanas de manteniendo</a:t>
            </a:r>
            <a:r>
              <a:rPr b="0" i="0" lang="es-CO" sz="1100" u="none" cap="none" strike="noStrike">
                <a:solidFill>
                  <a:srgbClr val="434343"/>
                </a:solidFill>
                <a:latin typeface="Arial"/>
                <a:ea typeface="Arial"/>
                <a:cs typeface="Arial"/>
                <a:sym typeface="Arial"/>
              </a:rPr>
              <a:t>.</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1" i="0" sz="1300" u="sng"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1022" name="Google Shape;1022;g29e745b8efd_1_2268"/>
          <p:cNvSpPr txBox="1"/>
          <p:nvPr/>
        </p:nvSpPr>
        <p:spPr>
          <a:xfrm>
            <a:off x="6925375" y="1650850"/>
            <a:ext cx="5181300" cy="2629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las interfaces de interacción con el usuario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 el flujo de actividades vinculado al proceso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las reglas que participan en el proceso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los documentos que participan en el proceso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los servicios de información del proceso</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   	Se mapean componentes y adaptadores a sistemas core.</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pic>
        <p:nvPicPr>
          <p:cNvPr id="1023" name="Google Shape;1023;g29e745b8efd_1_2268"/>
          <p:cNvPicPr preferRelativeResize="0"/>
          <p:nvPr/>
        </p:nvPicPr>
        <p:blipFill rotWithShape="1">
          <a:blip r:embed="rId3">
            <a:alphaModFix/>
          </a:blip>
          <a:srcRect b="0" l="0" r="0" t="0"/>
          <a:stretch/>
        </p:blipFill>
        <p:spPr>
          <a:xfrm>
            <a:off x="3168051" y="1650850"/>
            <a:ext cx="3209135" cy="2385325"/>
          </a:xfrm>
          <a:prstGeom prst="rect">
            <a:avLst/>
          </a:prstGeom>
          <a:noFill/>
          <a:ln>
            <a:noFill/>
          </a:ln>
        </p:spPr>
      </p:pic>
      <p:grpSp>
        <p:nvGrpSpPr>
          <p:cNvPr id="1024" name="Google Shape;1024;g29e745b8efd_1_2268"/>
          <p:cNvGrpSpPr/>
          <p:nvPr/>
        </p:nvGrpSpPr>
        <p:grpSpPr>
          <a:xfrm>
            <a:off x="179050" y="2099612"/>
            <a:ext cx="2173200" cy="4664931"/>
            <a:chOff x="1450867" y="2790724"/>
            <a:chExt cx="2173200" cy="3933000"/>
          </a:xfrm>
        </p:grpSpPr>
        <p:sp>
          <p:nvSpPr>
            <p:cNvPr id="1025" name="Google Shape;1025;g29e745b8efd_1_2268"/>
            <p:cNvSpPr/>
            <p:nvPr/>
          </p:nvSpPr>
          <p:spPr>
            <a:xfrm>
              <a:off x="1450867" y="2790724"/>
              <a:ext cx="2173200" cy="3933000"/>
            </a:xfrm>
            <a:prstGeom prst="roundRect">
              <a:avLst>
                <a:gd fmla="val 505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1026" name="Google Shape;1026;g29e745b8efd_1_2268"/>
            <p:cNvSpPr/>
            <p:nvPr/>
          </p:nvSpPr>
          <p:spPr>
            <a:xfrm>
              <a:off x="1543465" y="3109891"/>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27" name="Google Shape;1027;g29e745b8efd_1_2268"/>
            <p:cNvSpPr/>
            <p:nvPr/>
          </p:nvSpPr>
          <p:spPr>
            <a:xfrm>
              <a:off x="1589841" y="3438609"/>
              <a:ext cx="1886700" cy="420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Épicas</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Historias de usuario</a:t>
              </a:r>
              <a:endParaRPr b="0" i="0" sz="1400" u="none" cap="none" strike="noStrike">
                <a:solidFill>
                  <a:srgbClr val="000000"/>
                </a:solidFill>
                <a:latin typeface="Arial"/>
                <a:ea typeface="Arial"/>
                <a:cs typeface="Arial"/>
                <a:sym typeface="Arial"/>
              </a:endParaRPr>
            </a:p>
          </p:txBody>
        </p:sp>
        <p:sp>
          <p:nvSpPr>
            <p:cNvPr id="1028" name="Google Shape;1028;g29e745b8efd_1_2268"/>
            <p:cNvSpPr txBox="1"/>
            <p:nvPr/>
          </p:nvSpPr>
          <p:spPr>
            <a:xfrm>
              <a:off x="1589841" y="3151831"/>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Backlog</a:t>
              </a:r>
              <a:endParaRPr b="0" i="0" sz="1400" u="none" cap="none" strike="noStrike">
                <a:solidFill>
                  <a:srgbClr val="000000"/>
                </a:solidFill>
                <a:latin typeface="Arial"/>
                <a:ea typeface="Arial"/>
                <a:cs typeface="Arial"/>
                <a:sym typeface="Arial"/>
              </a:endParaRPr>
            </a:p>
          </p:txBody>
        </p:sp>
        <p:sp>
          <p:nvSpPr>
            <p:cNvPr id="1029" name="Google Shape;1029;g29e745b8efd_1_2268"/>
            <p:cNvSpPr/>
            <p:nvPr/>
          </p:nvSpPr>
          <p:spPr>
            <a:xfrm>
              <a:off x="1543467" y="4259652"/>
              <a:ext cx="1985400" cy="1308300"/>
            </a:xfrm>
            <a:prstGeom prst="roundRect">
              <a:avLst>
                <a:gd fmla="val 8227"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30" name="Google Shape;1030;g29e745b8efd_1_2268"/>
            <p:cNvSpPr txBox="1"/>
            <p:nvPr/>
          </p:nvSpPr>
          <p:spPr>
            <a:xfrm>
              <a:off x="1579940" y="4304333"/>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Discovery Models</a:t>
              </a:r>
              <a:endParaRPr b="1" i="0" sz="1400" u="none" cap="none" strike="noStrike">
                <a:solidFill>
                  <a:srgbClr val="FFFFFF"/>
                </a:solidFill>
                <a:latin typeface="Open Sans"/>
                <a:ea typeface="Open Sans"/>
                <a:cs typeface="Open Sans"/>
                <a:sym typeface="Open Sans"/>
              </a:endParaRPr>
            </a:p>
          </p:txBody>
        </p:sp>
        <p:sp>
          <p:nvSpPr>
            <p:cNvPr id="1031" name="Google Shape;1031;g29e745b8efd_1_2268"/>
            <p:cNvSpPr/>
            <p:nvPr/>
          </p:nvSpPr>
          <p:spPr>
            <a:xfrm>
              <a:off x="1601157" y="4579516"/>
              <a:ext cx="1870200" cy="8757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Diagrama de Dependencias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ontológico</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de Dominios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Camino de Arquitectura</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Contratos conceptuales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Catálogo de Componentes</a:t>
              </a:r>
              <a:endParaRPr b="0" i="0" sz="1400" u="none" cap="none" strike="noStrike">
                <a:solidFill>
                  <a:srgbClr val="000000"/>
                </a:solidFill>
                <a:latin typeface="Arial"/>
                <a:ea typeface="Arial"/>
                <a:cs typeface="Arial"/>
                <a:sym typeface="Arial"/>
              </a:endParaRPr>
            </a:p>
          </p:txBody>
        </p:sp>
        <p:sp>
          <p:nvSpPr>
            <p:cNvPr id="1032" name="Google Shape;1032;g29e745b8efd_1_2268"/>
            <p:cNvSpPr/>
            <p:nvPr/>
          </p:nvSpPr>
          <p:spPr>
            <a:xfrm>
              <a:off x="1524709" y="5719797"/>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33" name="Google Shape;1033;g29e745b8efd_1_2268"/>
            <p:cNvSpPr/>
            <p:nvPr/>
          </p:nvSpPr>
          <p:spPr>
            <a:xfrm>
              <a:off x="1571085" y="6081650"/>
              <a:ext cx="1886700" cy="4149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Plan de ciclos productivos y release</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Indicadores</a:t>
              </a:r>
              <a:endParaRPr b="0" i="0" sz="900" u="none" cap="none" strike="noStrike">
                <a:solidFill>
                  <a:srgbClr val="000000"/>
                </a:solidFill>
                <a:latin typeface="Open Sans"/>
                <a:ea typeface="Open Sans"/>
                <a:cs typeface="Open Sans"/>
                <a:sym typeface="Open Sans"/>
              </a:endParaRPr>
            </a:p>
          </p:txBody>
        </p:sp>
        <p:sp>
          <p:nvSpPr>
            <p:cNvPr id="1034" name="Google Shape;1034;g29e745b8efd_1_2268"/>
            <p:cNvSpPr txBox="1"/>
            <p:nvPr/>
          </p:nvSpPr>
          <p:spPr>
            <a:xfrm>
              <a:off x="1571085" y="5761737"/>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Seguimiento</a:t>
              </a:r>
              <a:endParaRPr b="0" i="0" sz="1400" u="none" cap="none" strike="noStrike">
                <a:solidFill>
                  <a:srgbClr val="000000"/>
                </a:solidFill>
                <a:latin typeface="Arial"/>
                <a:ea typeface="Arial"/>
                <a:cs typeface="Arial"/>
                <a:sym typeface="Arial"/>
              </a:endParaRPr>
            </a:p>
          </p:txBody>
        </p:sp>
      </p:grpSp>
      <p:pic>
        <p:nvPicPr>
          <p:cNvPr id="1035" name="Google Shape;1035;g29e745b8efd_1_2268"/>
          <p:cNvPicPr preferRelativeResize="0"/>
          <p:nvPr/>
        </p:nvPicPr>
        <p:blipFill rotWithShape="1">
          <a:blip r:embed="rId4">
            <a:alphaModFix/>
          </a:blip>
          <a:srcRect b="27662" l="0" r="0" t="0"/>
          <a:stretch/>
        </p:blipFill>
        <p:spPr>
          <a:xfrm>
            <a:off x="4023950" y="270575"/>
            <a:ext cx="1822187" cy="626650"/>
          </a:xfrm>
          <a:prstGeom prst="rect">
            <a:avLst/>
          </a:prstGeom>
          <a:noFill/>
          <a:ln>
            <a:noFill/>
          </a:ln>
        </p:spPr>
      </p:pic>
      <p:pic>
        <p:nvPicPr>
          <p:cNvPr id="1036" name="Google Shape;1036;g29e745b8efd_1_2268"/>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29e745b8efd_1_2290"/>
          <p:cNvSpPr txBox="1"/>
          <p:nvPr/>
        </p:nvSpPr>
        <p:spPr>
          <a:xfrm>
            <a:off x="2561125" y="1127525"/>
            <a:ext cx="10446300" cy="646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1" i="0" lang="es-CO" sz="1300" u="none" cap="none" strike="noStrike">
                <a:solidFill>
                  <a:srgbClr val="434343"/>
                </a:solidFill>
                <a:latin typeface="Open Sans"/>
                <a:ea typeface="Open Sans"/>
                <a:cs typeface="Open Sans"/>
                <a:sym typeface="Open Sans"/>
              </a:rPr>
              <a:t> </a:t>
            </a:r>
            <a:r>
              <a:rPr b="1" i="0" lang="es-CO" sz="1300" u="none" cap="none" strike="noStrike">
                <a:solidFill>
                  <a:srgbClr val="205F82"/>
                </a:solidFill>
                <a:latin typeface="Open Sans"/>
                <a:ea typeface="Open Sans"/>
                <a:cs typeface="Open Sans"/>
                <a:sym typeface="Open Sans"/>
              </a:rPr>
              <a:t>    </a:t>
            </a:r>
            <a:r>
              <a:rPr b="1" i="0" lang="es-CO" sz="1300" u="sng" cap="none" strike="noStrike">
                <a:solidFill>
                  <a:srgbClr val="205F82"/>
                </a:solidFill>
                <a:latin typeface="Open Sans"/>
                <a:ea typeface="Open Sans"/>
                <a:cs typeface="Open Sans"/>
                <a:sym typeface="Open Sans"/>
              </a:rPr>
              <a:t>Modelo Ontológico</a:t>
            </a:r>
            <a:r>
              <a:rPr b="0" i="0" lang="es-CO" sz="1300" u="none" cap="none" strike="noStrike">
                <a:solidFill>
                  <a:srgbClr val="205F82"/>
                </a:solidFill>
                <a:latin typeface="Open Sans"/>
                <a:ea typeface="Open Sans"/>
                <a:cs typeface="Open Sans"/>
                <a:sym typeface="Open Sans"/>
              </a:rPr>
              <a:t>:</a:t>
            </a:r>
            <a:r>
              <a:rPr b="0" i="0" lang="es-CO" sz="1300" u="none" cap="none" strike="noStrike">
                <a:solidFill>
                  <a:srgbClr val="434343"/>
                </a:solidFill>
                <a:latin typeface="Open Sans"/>
                <a:ea typeface="Open Sans"/>
                <a:cs typeface="Open Sans"/>
                <a:sym typeface="Open Sans"/>
              </a:rPr>
              <a:t> una ontología es una definición formal de tipos, propiedades, y relaciones entre entidades que fundamentalmente existen para un contexto en particular:</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1042" name="Google Shape;1042;g29e745b8efd_1_2290"/>
          <p:cNvSpPr txBox="1"/>
          <p:nvPr/>
        </p:nvSpPr>
        <p:spPr>
          <a:xfrm>
            <a:off x="2561125" y="4158275"/>
            <a:ext cx="9115800" cy="2629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modelo ontológico </a:t>
            </a:r>
            <a:r>
              <a:rPr b="1" i="0" lang="es-CO" sz="1300" u="none" cap="none" strike="noStrike">
                <a:solidFill>
                  <a:srgbClr val="205F82"/>
                </a:solidFill>
                <a:latin typeface="Open Sans"/>
                <a:ea typeface="Open Sans"/>
                <a:cs typeface="Open Sans"/>
                <a:sym typeface="Open Sans"/>
              </a:rPr>
              <a:t>tiene gran relevancia por los siguientes motivos</a:t>
            </a:r>
            <a:r>
              <a:rPr b="0" i="0" lang="es-CO" sz="1300" u="none" cap="none" strike="noStrike">
                <a:solidFill>
                  <a:srgbClr val="434343"/>
                </a:solidFill>
                <a:latin typeface="Open Sans"/>
                <a:ea typeface="Open Sans"/>
                <a:cs typeface="Open Sans"/>
                <a:sym typeface="Open Sans"/>
              </a:rPr>
              <a:t>:</a:t>
            </a:r>
            <a:endParaRPr b="0" i="0" sz="1300" u="none" cap="none" strike="noStrike">
              <a:solidFill>
                <a:srgbClr val="434343"/>
              </a:solidFill>
              <a:latin typeface="Open Sans"/>
              <a:ea typeface="Open Sans"/>
              <a:cs typeface="Open Sans"/>
              <a:sym typeface="Open Sans"/>
            </a:endParaRPr>
          </a:p>
          <a:p>
            <a:pPr indent="-311150" lvl="0" marL="914400" marR="0" rtl="0" algn="l">
              <a:lnSpc>
                <a:spcPct val="115000"/>
              </a:lnSpc>
              <a:spcBef>
                <a:spcPts val="120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Permite homologar los conceptos de negocio para lograr un entendimiento común de los mismos y sus relaciones.</a:t>
            </a:r>
            <a:endParaRPr b="0" i="0" sz="1300" u="none" cap="none" strike="noStrike">
              <a:solidFill>
                <a:srgbClr val="434343"/>
              </a:solidFill>
              <a:latin typeface="Open Sans"/>
              <a:ea typeface="Open Sans"/>
              <a:cs typeface="Open Sans"/>
              <a:sym typeface="Open Sans"/>
            </a:endParaRPr>
          </a:p>
          <a:p>
            <a:pPr indent="-311150" lvl="0" marL="914400" marR="0" rtl="0" algn="l">
              <a:lnSpc>
                <a:spcPct val="115000"/>
              </a:lnSpc>
              <a:spcBef>
                <a:spcPts val="0"/>
              </a:spcBef>
              <a:spcAft>
                <a:spcPts val="0"/>
              </a:spcAft>
              <a:buClr>
                <a:srgbClr val="434343"/>
              </a:buClr>
              <a:buSzPts val="1300"/>
              <a:buFont typeface="Open Sans"/>
              <a:buChar char="●"/>
            </a:pPr>
            <a:r>
              <a:rPr b="0" i="0" lang="es-CO" sz="1300" u="none" cap="none" strike="noStrike">
                <a:solidFill>
                  <a:srgbClr val="434343"/>
                </a:solidFill>
                <a:latin typeface="Open Sans"/>
                <a:ea typeface="Open Sans"/>
                <a:cs typeface="Open Sans"/>
                <a:sym typeface="Open Sans"/>
              </a:rPr>
              <a:t>Constituye la base para mapear sus elementos a modelos estándares de industrias, por ejemplo, BIAN en Banca, Acord en Seguros, tmForum en Telcos y empresas de servicios, entre otros.</a:t>
            </a:r>
            <a:endParaRPr b="0" i="0" sz="1300" u="none" cap="none" strike="noStrike">
              <a:solidFill>
                <a:srgbClr val="434343"/>
              </a:solidFill>
              <a:latin typeface="Open Sans"/>
              <a:ea typeface="Open Sans"/>
              <a:cs typeface="Open Sans"/>
              <a:sym typeface="Open Sans"/>
            </a:endParaRPr>
          </a:p>
          <a:p>
            <a:pPr indent="-317500" lvl="0" marL="914400" marR="0" rtl="0" algn="l">
              <a:lnSpc>
                <a:spcPct val="115000"/>
              </a:lnSpc>
              <a:spcBef>
                <a:spcPts val="0"/>
              </a:spcBef>
              <a:spcAft>
                <a:spcPts val="0"/>
              </a:spcAft>
              <a:buClr>
                <a:srgbClr val="434343"/>
              </a:buClr>
              <a:buSzPts val="1400"/>
              <a:buFont typeface="Arial"/>
              <a:buChar char="●"/>
            </a:pPr>
            <a:r>
              <a:rPr b="0" i="0" lang="es-CO" sz="1300" u="none" cap="none" strike="noStrike">
                <a:solidFill>
                  <a:srgbClr val="434343"/>
                </a:solidFill>
                <a:latin typeface="Open Sans"/>
                <a:ea typeface="Open Sans"/>
                <a:cs typeface="Open Sans"/>
                <a:sym typeface="Open Sans"/>
              </a:rPr>
              <a:t>Constituye la base para la identificación de dominios de negocio habilitando el enfoque para un diseño robusto de API y microservicios</a:t>
            </a:r>
            <a:r>
              <a:rPr b="0" i="0" lang="es-CO" sz="1100" u="none" cap="none" strike="noStrike">
                <a:solidFill>
                  <a:srgbClr val="434343"/>
                </a:solidFill>
                <a:latin typeface="Arial"/>
                <a:ea typeface="Arial"/>
                <a:cs typeface="Arial"/>
                <a:sym typeface="Arial"/>
              </a:rPr>
              <a:t>.</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1" i="0" sz="1300" u="sng"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1043" name="Google Shape;1043;g29e745b8efd_1_2290"/>
          <p:cNvSpPr txBox="1"/>
          <p:nvPr/>
        </p:nvSpPr>
        <p:spPr>
          <a:xfrm>
            <a:off x="6888975" y="1849050"/>
            <a:ext cx="4872900" cy="2629500"/>
          </a:xfrm>
          <a:prstGeom prst="rect">
            <a:avLst/>
          </a:prstGeom>
          <a:noFill/>
          <a:ln>
            <a:noFill/>
          </a:ln>
        </p:spPr>
        <p:txBody>
          <a:bodyPr anchorCtr="0" anchor="t" bIns="121900" lIns="121900" spcFirstLastPara="1" rIns="121900" wrap="square" tIns="121900">
            <a:noAutofit/>
          </a:bodyPr>
          <a:lstStyle/>
          <a:p>
            <a:pPr indent="0" lvl="0" marL="22860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El </a:t>
            </a:r>
            <a:r>
              <a:rPr b="1" i="0" lang="es-CO" sz="1300" u="none" cap="none" strike="noStrike">
                <a:solidFill>
                  <a:srgbClr val="205F82"/>
                </a:solidFill>
                <a:latin typeface="Open Sans"/>
                <a:ea typeface="Open Sans"/>
                <a:cs typeface="Open Sans"/>
                <a:sym typeface="Open Sans"/>
              </a:rPr>
              <a:t>Modelo Ontológico</a:t>
            </a:r>
            <a:r>
              <a:rPr b="1" i="0" lang="es-CO" sz="1300" u="none" cap="none" strike="noStrike">
                <a:solidFill>
                  <a:srgbClr val="434343"/>
                </a:solidFill>
                <a:latin typeface="Open Sans"/>
                <a:ea typeface="Open Sans"/>
                <a:cs typeface="Open Sans"/>
                <a:sym typeface="Open Sans"/>
              </a:rPr>
              <a:t> </a:t>
            </a:r>
            <a:r>
              <a:rPr b="0" i="0" lang="es-CO" sz="1300" u="none" cap="none" strike="noStrike">
                <a:solidFill>
                  <a:srgbClr val="434343"/>
                </a:solidFill>
                <a:latin typeface="Open Sans"/>
                <a:ea typeface="Open Sans"/>
                <a:cs typeface="Open Sans"/>
                <a:sym typeface="Open Sans"/>
              </a:rPr>
              <a:t>recoge la información sobre los Conceptos de Negocio, sus propiedades y las relaciones entre ellos. Desarrolla y relaciona las estructuras de datos que se intercambian en contexto de determinado en el marco de la Arquitectura Empresarial.</a:t>
            </a:r>
            <a:endParaRPr b="0" i="0" sz="1300" u="none" cap="none" strike="noStrike">
              <a:solidFill>
                <a:srgbClr val="434343"/>
              </a:solidFill>
              <a:latin typeface="Open Sans"/>
              <a:ea typeface="Open Sans"/>
              <a:cs typeface="Open Sans"/>
              <a:sym typeface="Open Sans"/>
            </a:endParaRPr>
          </a:p>
          <a:p>
            <a:pPr indent="0" lvl="0" marL="228600" marR="0" rtl="0" algn="l">
              <a:lnSpc>
                <a:spcPct val="115000"/>
              </a:lnSpc>
              <a:spcBef>
                <a:spcPts val="1200"/>
              </a:spcBef>
              <a:spcAft>
                <a:spcPts val="0"/>
              </a:spcAft>
              <a:buClr>
                <a:schemeClr val="dk1"/>
              </a:buClr>
              <a:buSzPts val="1100"/>
              <a:buFont typeface="Arial"/>
              <a:buNone/>
            </a:pPr>
            <a:r>
              <a:rPr b="0" i="0" lang="es-CO" sz="1300" u="none" cap="none" strike="noStrike">
                <a:solidFill>
                  <a:srgbClr val="434343"/>
                </a:solidFill>
                <a:latin typeface="Open Sans"/>
                <a:ea typeface="Open Sans"/>
                <a:cs typeface="Open Sans"/>
                <a:sym typeface="Open Sans"/>
              </a:rPr>
              <a:t>Finalmente dará lugar al Modelo de Datos Integral y visión 360º de los Conceptos de Negocio (Clientes, Productos, …).</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pic>
        <p:nvPicPr>
          <p:cNvPr id="1044" name="Google Shape;1044;g29e745b8efd_1_2290"/>
          <p:cNvPicPr preferRelativeResize="0"/>
          <p:nvPr/>
        </p:nvPicPr>
        <p:blipFill rotWithShape="1">
          <a:blip r:embed="rId3">
            <a:alphaModFix/>
          </a:blip>
          <a:srcRect b="0" l="0" r="0" t="0"/>
          <a:stretch/>
        </p:blipFill>
        <p:spPr>
          <a:xfrm>
            <a:off x="3345400" y="1772938"/>
            <a:ext cx="2666728" cy="2385325"/>
          </a:xfrm>
          <a:prstGeom prst="rect">
            <a:avLst/>
          </a:prstGeom>
          <a:noFill/>
          <a:ln>
            <a:noFill/>
          </a:ln>
        </p:spPr>
      </p:pic>
      <p:sp>
        <p:nvSpPr>
          <p:cNvPr id="1045" name="Google Shape;1045;g29e745b8efd_1_2290"/>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sp>
        <p:nvSpPr>
          <p:cNvPr id="1046" name="Google Shape;1046;g29e745b8efd_1_2290"/>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Discovery </a:t>
            </a:r>
            <a:endParaRPr b="0" i="0" sz="3600" u="none" cap="none" strike="noStrike">
              <a:solidFill>
                <a:srgbClr val="377AF4"/>
              </a:solidFill>
              <a:latin typeface="Roboto"/>
              <a:ea typeface="Roboto"/>
              <a:cs typeface="Roboto"/>
              <a:sym typeface="Roboto"/>
            </a:endParaRPr>
          </a:p>
        </p:txBody>
      </p:sp>
      <p:grpSp>
        <p:nvGrpSpPr>
          <p:cNvPr id="1047" name="Google Shape;1047;g29e745b8efd_1_2290"/>
          <p:cNvGrpSpPr/>
          <p:nvPr/>
        </p:nvGrpSpPr>
        <p:grpSpPr>
          <a:xfrm>
            <a:off x="179050" y="2099612"/>
            <a:ext cx="2173200" cy="4664931"/>
            <a:chOff x="1450867" y="2790724"/>
            <a:chExt cx="2173200" cy="3933000"/>
          </a:xfrm>
        </p:grpSpPr>
        <p:sp>
          <p:nvSpPr>
            <p:cNvPr id="1048" name="Google Shape;1048;g29e745b8efd_1_2290"/>
            <p:cNvSpPr/>
            <p:nvPr/>
          </p:nvSpPr>
          <p:spPr>
            <a:xfrm>
              <a:off x="1450867" y="2790724"/>
              <a:ext cx="2173200" cy="3933000"/>
            </a:xfrm>
            <a:prstGeom prst="roundRect">
              <a:avLst>
                <a:gd fmla="val 505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1049" name="Google Shape;1049;g29e745b8efd_1_2290"/>
            <p:cNvSpPr/>
            <p:nvPr/>
          </p:nvSpPr>
          <p:spPr>
            <a:xfrm>
              <a:off x="1543465" y="3109891"/>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50" name="Google Shape;1050;g29e745b8efd_1_2290"/>
            <p:cNvSpPr/>
            <p:nvPr/>
          </p:nvSpPr>
          <p:spPr>
            <a:xfrm>
              <a:off x="1589841" y="3438609"/>
              <a:ext cx="1886700" cy="420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Épicas</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Historias de usuario</a:t>
              </a:r>
              <a:endParaRPr b="0" i="0" sz="1400" u="none" cap="none" strike="noStrike">
                <a:solidFill>
                  <a:srgbClr val="000000"/>
                </a:solidFill>
                <a:latin typeface="Arial"/>
                <a:ea typeface="Arial"/>
                <a:cs typeface="Arial"/>
                <a:sym typeface="Arial"/>
              </a:endParaRPr>
            </a:p>
          </p:txBody>
        </p:sp>
        <p:sp>
          <p:nvSpPr>
            <p:cNvPr id="1051" name="Google Shape;1051;g29e745b8efd_1_2290"/>
            <p:cNvSpPr txBox="1"/>
            <p:nvPr/>
          </p:nvSpPr>
          <p:spPr>
            <a:xfrm>
              <a:off x="1589841" y="3151831"/>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Backlog</a:t>
              </a:r>
              <a:endParaRPr b="0" i="0" sz="1400" u="none" cap="none" strike="noStrike">
                <a:solidFill>
                  <a:srgbClr val="000000"/>
                </a:solidFill>
                <a:latin typeface="Arial"/>
                <a:ea typeface="Arial"/>
                <a:cs typeface="Arial"/>
                <a:sym typeface="Arial"/>
              </a:endParaRPr>
            </a:p>
          </p:txBody>
        </p:sp>
        <p:sp>
          <p:nvSpPr>
            <p:cNvPr id="1052" name="Google Shape;1052;g29e745b8efd_1_2290"/>
            <p:cNvSpPr/>
            <p:nvPr/>
          </p:nvSpPr>
          <p:spPr>
            <a:xfrm>
              <a:off x="1543467" y="4259652"/>
              <a:ext cx="1985400" cy="1308300"/>
            </a:xfrm>
            <a:prstGeom prst="roundRect">
              <a:avLst>
                <a:gd fmla="val 8227"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53" name="Google Shape;1053;g29e745b8efd_1_2290"/>
            <p:cNvSpPr txBox="1"/>
            <p:nvPr/>
          </p:nvSpPr>
          <p:spPr>
            <a:xfrm>
              <a:off x="1579940" y="4304333"/>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Discovery Models</a:t>
              </a:r>
              <a:endParaRPr b="1" i="0" sz="1400" u="none" cap="none" strike="noStrike">
                <a:solidFill>
                  <a:srgbClr val="FFFFFF"/>
                </a:solidFill>
                <a:latin typeface="Open Sans"/>
                <a:ea typeface="Open Sans"/>
                <a:cs typeface="Open Sans"/>
                <a:sym typeface="Open Sans"/>
              </a:endParaRPr>
            </a:p>
          </p:txBody>
        </p:sp>
        <p:sp>
          <p:nvSpPr>
            <p:cNvPr id="1054" name="Google Shape;1054;g29e745b8efd_1_2290"/>
            <p:cNvSpPr/>
            <p:nvPr/>
          </p:nvSpPr>
          <p:spPr>
            <a:xfrm>
              <a:off x="1601157" y="4579516"/>
              <a:ext cx="1870200" cy="8757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Diagrama de Dependencias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ontológico</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de Dominios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Camino de Arquitectura</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Contratos conceptuales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Catálogo de Componentes</a:t>
              </a:r>
              <a:endParaRPr b="0" i="0" sz="1400" u="none" cap="none" strike="noStrike">
                <a:solidFill>
                  <a:srgbClr val="000000"/>
                </a:solidFill>
                <a:latin typeface="Arial"/>
                <a:ea typeface="Arial"/>
                <a:cs typeface="Arial"/>
                <a:sym typeface="Arial"/>
              </a:endParaRPr>
            </a:p>
          </p:txBody>
        </p:sp>
        <p:sp>
          <p:nvSpPr>
            <p:cNvPr id="1055" name="Google Shape;1055;g29e745b8efd_1_2290"/>
            <p:cNvSpPr/>
            <p:nvPr/>
          </p:nvSpPr>
          <p:spPr>
            <a:xfrm>
              <a:off x="1524709" y="5719797"/>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56" name="Google Shape;1056;g29e745b8efd_1_2290"/>
            <p:cNvSpPr/>
            <p:nvPr/>
          </p:nvSpPr>
          <p:spPr>
            <a:xfrm>
              <a:off x="1571085" y="6081650"/>
              <a:ext cx="1886700" cy="4149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Plan de ciclos productivos y release</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Indicadores</a:t>
              </a:r>
              <a:endParaRPr b="0" i="0" sz="900" u="none" cap="none" strike="noStrike">
                <a:solidFill>
                  <a:srgbClr val="000000"/>
                </a:solidFill>
                <a:latin typeface="Open Sans"/>
                <a:ea typeface="Open Sans"/>
                <a:cs typeface="Open Sans"/>
                <a:sym typeface="Open Sans"/>
              </a:endParaRPr>
            </a:p>
          </p:txBody>
        </p:sp>
        <p:sp>
          <p:nvSpPr>
            <p:cNvPr id="1057" name="Google Shape;1057;g29e745b8efd_1_2290"/>
            <p:cNvSpPr txBox="1"/>
            <p:nvPr/>
          </p:nvSpPr>
          <p:spPr>
            <a:xfrm>
              <a:off x="1571085" y="5761737"/>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Seguimiento</a:t>
              </a:r>
              <a:endParaRPr b="0" i="0" sz="1400" u="none" cap="none" strike="noStrike">
                <a:solidFill>
                  <a:srgbClr val="000000"/>
                </a:solidFill>
                <a:latin typeface="Arial"/>
                <a:ea typeface="Arial"/>
                <a:cs typeface="Arial"/>
                <a:sym typeface="Arial"/>
              </a:endParaRPr>
            </a:p>
          </p:txBody>
        </p:sp>
      </p:grpSp>
      <p:pic>
        <p:nvPicPr>
          <p:cNvPr id="1058" name="Google Shape;1058;g29e745b8efd_1_2290"/>
          <p:cNvPicPr preferRelativeResize="0"/>
          <p:nvPr/>
        </p:nvPicPr>
        <p:blipFill rotWithShape="1">
          <a:blip r:embed="rId4">
            <a:alphaModFix/>
          </a:blip>
          <a:srcRect b="27662" l="0" r="0" t="0"/>
          <a:stretch/>
        </p:blipFill>
        <p:spPr>
          <a:xfrm>
            <a:off x="4023950" y="270575"/>
            <a:ext cx="1822187" cy="626650"/>
          </a:xfrm>
          <a:prstGeom prst="rect">
            <a:avLst/>
          </a:prstGeom>
          <a:noFill/>
          <a:ln>
            <a:noFill/>
          </a:ln>
        </p:spPr>
      </p:pic>
      <p:pic>
        <p:nvPicPr>
          <p:cNvPr id="1059" name="Google Shape;1059;g29e745b8efd_1_2290"/>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pic>
        <p:nvPicPr>
          <p:cNvPr id="1060" name="Google Shape;1060;g29e745b8efd_1_2290"/>
          <p:cNvPicPr preferRelativeResize="0"/>
          <p:nvPr/>
        </p:nvPicPr>
        <p:blipFill rotWithShape="1">
          <a:blip r:embed="rId6">
            <a:alphaModFix/>
          </a:blip>
          <a:srcRect b="0" l="0" r="0" t="0"/>
          <a:stretch/>
        </p:blipFill>
        <p:spPr>
          <a:xfrm>
            <a:off x="9791353" y="6293327"/>
            <a:ext cx="2209799" cy="4402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g29e745b8efd_1_2313"/>
          <p:cNvSpPr txBox="1"/>
          <p:nvPr/>
        </p:nvSpPr>
        <p:spPr>
          <a:xfrm>
            <a:off x="2561125" y="1584725"/>
            <a:ext cx="10446300" cy="646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1" i="0" lang="es-CO" sz="1300" u="sng" cap="none" strike="noStrike">
                <a:solidFill>
                  <a:srgbClr val="434343"/>
                </a:solidFill>
                <a:latin typeface="Open Sans"/>
                <a:ea typeface="Open Sans"/>
                <a:cs typeface="Open Sans"/>
                <a:sym typeface="Open Sans"/>
              </a:rPr>
              <a:t>Otros modelos de descubrimiento</a:t>
            </a:r>
            <a:r>
              <a:rPr b="0" i="0" lang="es-CO" sz="1300" u="none" cap="none" strike="noStrike">
                <a:solidFill>
                  <a:srgbClr val="434343"/>
                </a:solidFill>
                <a:latin typeface="Open Sans"/>
                <a:ea typeface="Open Sans"/>
                <a:cs typeface="Open Sans"/>
                <a:sym typeface="Open Sans"/>
              </a:rPr>
              <a:t> que se pueden generarse en el Sprint 0 dependiendo de la naturaleza de la iniciativa:</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1066" name="Google Shape;1066;g29e745b8efd_1_2313"/>
          <p:cNvSpPr txBox="1"/>
          <p:nvPr/>
        </p:nvSpPr>
        <p:spPr>
          <a:xfrm>
            <a:off x="2403325" y="1903475"/>
            <a:ext cx="9115800" cy="3933000"/>
          </a:xfrm>
          <a:prstGeom prst="rect">
            <a:avLst/>
          </a:prstGeom>
          <a:noFill/>
          <a:ln>
            <a:noFill/>
          </a:ln>
        </p:spPr>
        <p:txBody>
          <a:bodyPr anchorCtr="0" anchor="t" bIns="121900" lIns="121900" spcFirstLastPara="1" rIns="121900" wrap="square" tIns="121900">
            <a:noAutofit/>
          </a:bodyPr>
          <a:lstStyle/>
          <a:p>
            <a:pPr indent="-304800" lvl="0" marL="914400" marR="0" rtl="0" algn="l">
              <a:lnSpc>
                <a:spcPct val="115000"/>
              </a:lnSpc>
              <a:spcBef>
                <a:spcPts val="1200"/>
              </a:spcBef>
              <a:spcAft>
                <a:spcPts val="0"/>
              </a:spcAft>
              <a:buClr>
                <a:srgbClr val="000000"/>
              </a:buClr>
              <a:buSzPts val="1200"/>
              <a:buFont typeface="Arial"/>
              <a:buChar char="●"/>
            </a:pPr>
            <a:r>
              <a:rPr b="1" i="1" lang="es-CO" sz="1400" u="none" cap="none" strike="noStrike">
                <a:solidFill>
                  <a:srgbClr val="205F82"/>
                </a:solidFill>
                <a:latin typeface="Open Sans"/>
                <a:ea typeface="Open Sans"/>
                <a:cs typeface="Open Sans"/>
                <a:sym typeface="Open Sans"/>
              </a:rPr>
              <a:t>Modelo de dominios de negocio:</a:t>
            </a:r>
            <a:r>
              <a:rPr b="0" i="1" lang="es-CO" sz="1400" u="none" cap="none" strike="noStrike">
                <a:solidFill>
                  <a:srgbClr val="575757"/>
                </a:solidFill>
                <a:latin typeface="Open Sans"/>
                <a:ea typeface="Open Sans"/>
                <a:cs typeface="Open Sans"/>
                <a:sym typeface="Open Sans"/>
              </a:rPr>
              <a:t> </a:t>
            </a:r>
            <a:r>
              <a:rPr b="0" i="0" lang="es-CO" sz="1400" u="none" cap="none" strike="noStrike">
                <a:solidFill>
                  <a:srgbClr val="575757"/>
                </a:solidFill>
                <a:latin typeface="Open Sans"/>
                <a:ea typeface="Open Sans"/>
                <a:cs typeface="Open Sans"/>
                <a:sym typeface="Open Sans"/>
              </a:rPr>
              <a:t>que se realiza a partir del modelo ontológico y permite agrupar los elementos que comparten un contexto común, facilitando la gestión del modelo de información subyacente.</a:t>
            </a:r>
            <a:endParaRPr b="0" i="0" sz="1400" u="none" cap="none" strike="noStrike">
              <a:solidFill>
                <a:srgbClr val="575757"/>
              </a:solidFill>
              <a:latin typeface="Open Sans"/>
              <a:ea typeface="Open Sans"/>
              <a:cs typeface="Open Sans"/>
              <a:sym typeface="Open Sans"/>
            </a:endParaRPr>
          </a:p>
          <a:p>
            <a:pPr indent="-304800" lvl="0" marL="914400" marR="0" rtl="0" algn="l">
              <a:lnSpc>
                <a:spcPct val="115000"/>
              </a:lnSpc>
              <a:spcBef>
                <a:spcPts val="0"/>
              </a:spcBef>
              <a:spcAft>
                <a:spcPts val="0"/>
              </a:spcAft>
              <a:buClr>
                <a:srgbClr val="000000"/>
              </a:buClr>
              <a:buSzPts val="1200"/>
              <a:buFont typeface="Arial"/>
              <a:buChar char="●"/>
            </a:pPr>
            <a:r>
              <a:rPr b="1" i="1" lang="es-CO" sz="1400" u="none" cap="none" strike="noStrike">
                <a:solidFill>
                  <a:srgbClr val="205F82"/>
                </a:solidFill>
                <a:latin typeface="Open Sans"/>
                <a:ea typeface="Open Sans"/>
                <a:cs typeface="Open Sans"/>
                <a:sym typeface="Open Sans"/>
              </a:rPr>
              <a:t>Camino de arquitectura</a:t>
            </a:r>
            <a:r>
              <a:rPr b="1" i="0" lang="es-CO" sz="1400" u="none" cap="none" strike="noStrike">
                <a:solidFill>
                  <a:srgbClr val="205F82"/>
                </a:solidFill>
                <a:latin typeface="Open Sans"/>
                <a:ea typeface="Open Sans"/>
                <a:cs typeface="Open Sans"/>
                <a:sym typeface="Open Sans"/>
              </a:rPr>
              <a:t>: </a:t>
            </a:r>
            <a:r>
              <a:rPr b="0" i="0" lang="es-CO" sz="1400" u="none" cap="none" strike="noStrike">
                <a:solidFill>
                  <a:srgbClr val="575757"/>
                </a:solidFill>
                <a:latin typeface="Open Sans"/>
                <a:ea typeface="Open Sans"/>
                <a:cs typeface="Open Sans"/>
                <a:sym typeface="Open Sans"/>
              </a:rPr>
              <a:t>define un camino de arquitectura que sirve de marco de trabajo para los equipos y permite la escalación de las soluciones que se insertan en un modelo de arquitectura empresarial.</a:t>
            </a:r>
            <a:endParaRPr b="0" i="0" sz="1400" u="none" cap="none" strike="noStrike">
              <a:solidFill>
                <a:srgbClr val="575757"/>
              </a:solidFill>
              <a:latin typeface="Open Sans"/>
              <a:ea typeface="Open Sans"/>
              <a:cs typeface="Open Sans"/>
              <a:sym typeface="Open Sans"/>
            </a:endParaRPr>
          </a:p>
          <a:p>
            <a:pPr indent="-304800" lvl="0" marL="914400" marR="0" rtl="0" algn="l">
              <a:lnSpc>
                <a:spcPct val="115000"/>
              </a:lnSpc>
              <a:spcBef>
                <a:spcPts val="0"/>
              </a:spcBef>
              <a:spcAft>
                <a:spcPts val="0"/>
              </a:spcAft>
              <a:buClr>
                <a:srgbClr val="000000"/>
              </a:buClr>
              <a:buSzPts val="1200"/>
              <a:buFont typeface="Arial"/>
              <a:buChar char="●"/>
            </a:pPr>
            <a:r>
              <a:rPr b="1" i="1" lang="es-CO" sz="1400" u="none" cap="none" strike="noStrike">
                <a:solidFill>
                  <a:srgbClr val="205F82"/>
                </a:solidFill>
                <a:latin typeface="Open Sans"/>
                <a:ea typeface="Open Sans"/>
                <a:cs typeface="Open Sans"/>
                <a:sym typeface="Open Sans"/>
              </a:rPr>
              <a:t>Contratos conceptuales:</a:t>
            </a:r>
            <a:r>
              <a:rPr b="1" i="0" lang="es-CO" sz="1400" u="none" cap="none" strike="noStrike">
                <a:solidFill>
                  <a:srgbClr val="205F82"/>
                </a:solidFill>
                <a:latin typeface="Open Sans"/>
                <a:ea typeface="Open Sans"/>
                <a:cs typeface="Open Sans"/>
                <a:sym typeface="Open Sans"/>
              </a:rPr>
              <a:t>  </a:t>
            </a:r>
            <a:r>
              <a:rPr b="0" i="0" lang="es-CO" sz="1400" u="none" cap="none" strike="noStrike">
                <a:solidFill>
                  <a:srgbClr val="575757"/>
                </a:solidFill>
                <a:latin typeface="Open Sans"/>
                <a:ea typeface="Open Sans"/>
                <a:cs typeface="Open Sans"/>
                <a:sym typeface="Open Sans"/>
              </a:rPr>
              <a:t> se elaboran contratos de alto nivel que especifican los elementos descubiertos en el diagrama de dependencia constituyendo un insumo importante para la implementación.</a:t>
            </a:r>
            <a:endParaRPr b="0" i="0" sz="1400" u="none" cap="none" strike="noStrike">
              <a:solidFill>
                <a:srgbClr val="B91B26"/>
              </a:solidFill>
              <a:latin typeface="Open Sans"/>
              <a:ea typeface="Open Sans"/>
              <a:cs typeface="Open Sans"/>
              <a:sym typeface="Open Sans"/>
            </a:endParaRPr>
          </a:p>
          <a:p>
            <a:pPr indent="-317500" lvl="0" marL="914400" marR="0" rtl="0" algn="l">
              <a:lnSpc>
                <a:spcPct val="115000"/>
              </a:lnSpc>
              <a:spcBef>
                <a:spcPts val="0"/>
              </a:spcBef>
              <a:spcAft>
                <a:spcPts val="0"/>
              </a:spcAft>
              <a:buClr>
                <a:srgbClr val="000000"/>
              </a:buClr>
              <a:buSzPts val="1400"/>
              <a:buFont typeface="Open Sans"/>
              <a:buChar char="●"/>
            </a:pPr>
            <a:r>
              <a:rPr b="1" i="1" lang="es-CO" sz="1400" u="none" cap="none" strike="noStrike">
                <a:solidFill>
                  <a:srgbClr val="205F82"/>
                </a:solidFill>
                <a:latin typeface="Open Sans"/>
                <a:ea typeface="Open Sans"/>
                <a:cs typeface="Open Sans"/>
                <a:sym typeface="Open Sans"/>
              </a:rPr>
              <a:t>Catálogo de componentes:</a:t>
            </a:r>
            <a:r>
              <a:rPr b="1" i="0" lang="es-CO" sz="1400" u="none" cap="none" strike="noStrike">
                <a:solidFill>
                  <a:srgbClr val="205F82"/>
                </a:solidFill>
                <a:latin typeface="Open Sans"/>
                <a:ea typeface="Open Sans"/>
                <a:cs typeface="Open Sans"/>
                <a:sym typeface="Open Sans"/>
              </a:rPr>
              <a:t> </a:t>
            </a:r>
            <a:r>
              <a:rPr b="0" i="0" lang="es-CO" sz="1400" u="none" cap="none" strike="noStrike">
                <a:solidFill>
                  <a:srgbClr val="575757"/>
                </a:solidFill>
                <a:latin typeface="Open Sans"/>
                <a:ea typeface="Open Sans"/>
                <a:cs typeface="Open Sans"/>
                <a:sym typeface="Open Sans"/>
              </a:rPr>
              <a:t>catálogo donde se listan los elementos que conforman la solución a desarrollar (servicios, API, microservicios, reglas, procesos, entre otros).</a:t>
            </a:r>
            <a:endParaRPr b="0" i="0" sz="1400" u="none" cap="none" strike="noStrike">
              <a:solidFill>
                <a:srgbClr val="FF0000"/>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575757"/>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400"/>
              <a:buFont typeface="Arial"/>
              <a:buNone/>
            </a:pPr>
            <a:r>
              <a:t/>
            </a:r>
            <a:endParaRPr b="1" i="0" sz="1400" u="sng" cap="none" strike="noStrike">
              <a:solidFill>
                <a:srgbClr val="575757"/>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575757"/>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575757"/>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575757"/>
              </a:solidFill>
              <a:latin typeface="Open Sans"/>
              <a:ea typeface="Open Sans"/>
              <a:cs typeface="Open Sans"/>
              <a:sym typeface="Open Sans"/>
            </a:endParaRPr>
          </a:p>
        </p:txBody>
      </p:sp>
      <p:sp>
        <p:nvSpPr>
          <p:cNvPr id="1067" name="Google Shape;1067;g29e745b8efd_1_2313"/>
          <p:cNvSpPr txBox="1"/>
          <p:nvPr/>
        </p:nvSpPr>
        <p:spPr>
          <a:xfrm>
            <a:off x="2403325" y="5379275"/>
            <a:ext cx="9625500" cy="646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300"/>
              <a:buFont typeface="Arial"/>
              <a:buNone/>
            </a:pPr>
            <a:r>
              <a:rPr b="0" i="0" lang="es-CO" sz="1300" u="none" cap="none" strike="noStrike">
                <a:solidFill>
                  <a:srgbClr val="434343"/>
                </a:solidFill>
                <a:latin typeface="Open Sans"/>
                <a:ea typeface="Open Sans"/>
                <a:cs typeface="Open Sans"/>
                <a:sym typeface="Open Sans"/>
              </a:rPr>
              <a:t>En lo que respecta al </a:t>
            </a:r>
            <a:r>
              <a:rPr b="1" i="0" lang="es-CO" sz="1600" u="sng" cap="none" strike="noStrike">
                <a:solidFill>
                  <a:srgbClr val="205F82"/>
                </a:solidFill>
                <a:latin typeface="Open Sans"/>
                <a:ea typeface="Open Sans"/>
                <a:cs typeface="Open Sans"/>
                <a:sym typeface="Open Sans"/>
              </a:rPr>
              <a:t>Seguimiento</a:t>
            </a:r>
            <a:r>
              <a:rPr b="0" i="0" lang="es-CO" sz="1300" u="none" cap="none" strike="noStrike">
                <a:solidFill>
                  <a:srgbClr val="434343"/>
                </a:solidFill>
                <a:latin typeface="Open Sans"/>
                <a:ea typeface="Open Sans"/>
                <a:cs typeface="Open Sans"/>
                <a:sym typeface="Open Sans"/>
              </a:rPr>
              <a:t>, se elabora un plan de ciclos productivos y releases de ejecución con una estimación referencial de los perfiles y esfuerzos requeridos, así como las herramientas de trabajo e indicadores que permiten visualizar el avance de las brigadas.</a:t>
            </a:r>
            <a:endParaRPr b="0" i="0" sz="11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1" i="0" sz="1300" u="sng"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rgbClr val="434343"/>
              </a:solidFill>
              <a:latin typeface="Open Sans"/>
              <a:ea typeface="Open Sans"/>
              <a:cs typeface="Open Sans"/>
              <a:sym typeface="Open Sans"/>
            </a:endParaRPr>
          </a:p>
        </p:txBody>
      </p:sp>
      <p:sp>
        <p:nvSpPr>
          <p:cNvPr id="1068" name="Google Shape;1068;g29e745b8efd_1_2313"/>
          <p:cNvSpPr txBox="1"/>
          <p:nvPr/>
        </p:nvSpPr>
        <p:spPr>
          <a:xfrm>
            <a:off x="318626" y="260650"/>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Componentes de</a:t>
            </a:r>
            <a:r>
              <a:rPr b="0" i="0" lang="es-CO" sz="3600" u="none" cap="none" strike="noStrike">
                <a:solidFill>
                  <a:srgbClr val="377AF4"/>
                </a:solidFill>
                <a:latin typeface="Roboto"/>
                <a:ea typeface="Roboto"/>
                <a:cs typeface="Roboto"/>
                <a:sym typeface="Roboto"/>
              </a:rPr>
              <a:t> </a:t>
            </a:r>
            <a:endParaRPr b="0" i="0" sz="3600" u="none" cap="none" strike="noStrike">
              <a:solidFill>
                <a:srgbClr val="377AF4"/>
              </a:solidFill>
              <a:latin typeface="Roboto"/>
              <a:ea typeface="Roboto"/>
              <a:cs typeface="Roboto"/>
              <a:sym typeface="Roboto"/>
            </a:endParaRPr>
          </a:p>
        </p:txBody>
      </p:sp>
      <p:sp>
        <p:nvSpPr>
          <p:cNvPr id="1069" name="Google Shape;1069;g29e745b8efd_1_2313"/>
          <p:cNvSpPr txBox="1"/>
          <p:nvPr/>
        </p:nvSpPr>
        <p:spPr>
          <a:xfrm>
            <a:off x="6012126" y="260638"/>
            <a:ext cx="7983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377AF4"/>
                </a:solidFill>
                <a:latin typeface="Roboto"/>
                <a:ea typeface="Roboto"/>
                <a:cs typeface="Roboto"/>
                <a:sym typeface="Roboto"/>
              </a:rPr>
              <a:t>: </a:t>
            </a:r>
            <a:r>
              <a:rPr b="0" i="0" lang="es-CO" sz="3600" u="none" cap="none" strike="noStrike">
                <a:solidFill>
                  <a:srgbClr val="377AF4"/>
                </a:solidFill>
                <a:latin typeface="Roboto"/>
                <a:ea typeface="Roboto"/>
                <a:cs typeface="Roboto"/>
                <a:sym typeface="Roboto"/>
              </a:rPr>
              <a:t>Discovery </a:t>
            </a:r>
            <a:endParaRPr b="0" i="0" sz="3600" u="none" cap="none" strike="noStrike">
              <a:solidFill>
                <a:srgbClr val="377AF4"/>
              </a:solidFill>
              <a:latin typeface="Roboto"/>
              <a:ea typeface="Roboto"/>
              <a:cs typeface="Roboto"/>
              <a:sym typeface="Roboto"/>
            </a:endParaRPr>
          </a:p>
        </p:txBody>
      </p:sp>
      <p:grpSp>
        <p:nvGrpSpPr>
          <p:cNvPr id="1070" name="Google Shape;1070;g29e745b8efd_1_2313"/>
          <p:cNvGrpSpPr/>
          <p:nvPr/>
        </p:nvGrpSpPr>
        <p:grpSpPr>
          <a:xfrm>
            <a:off x="179050" y="2099612"/>
            <a:ext cx="2173200" cy="4664931"/>
            <a:chOff x="1450867" y="2790724"/>
            <a:chExt cx="2173200" cy="3933000"/>
          </a:xfrm>
        </p:grpSpPr>
        <p:sp>
          <p:nvSpPr>
            <p:cNvPr id="1071" name="Google Shape;1071;g29e745b8efd_1_2313"/>
            <p:cNvSpPr/>
            <p:nvPr/>
          </p:nvSpPr>
          <p:spPr>
            <a:xfrm>
              <a:off x="1450867" y="2790724"/>
              <a:ext cx="2173200" cy="3933000"/>
            </a:xfrm>
            <a:prstGeom prst="roundRect">
              <a:avLst>
                <a:gd fmla="val 5050" name="adj"/>
              </a:avLst>
            </a:prstGeom>
            <a:solidFill>
              <a:srgbClr val="B5E1FC"/>
            </a:solidFill>
            <a:ln cap="flat" cmpd="sng" w="25400">
              <a:solidFill>
                <a:srgbClr val="0067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
          <p:nvSpPr>
            <p:cNvPr id="1072" name="Google Shape;1072;g29e745b8efd_1_2313"/>
            <p:cNvSpPr/>
            <p:nvPr/>
          </p:nvSpPr>
          <p:spPr>
            <a:xfrm>
              <a:off x="1543465" y="3109891"/>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73" name="Google Shape;1073;g29e745b8efd_1_2313"/>
            <p:cNvSpPr/>
            <p:nvPr/>
          </p:nvSpPr>
          <p:spPr>
            <a:xfrm>
              <a:off x="1589841" y="3438609"/>
              <a:ext cx="1886700" cy="4200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Épicas</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Historias de usuario</a:t>
              </a:r>
              <a:endParaRPr b="0" i="0" sz="1400" u="none" cap="none" strike="noStrike">
                <a:solidFill>
                  <a:srgbClr val="000000"/>
                </a:solidFill>
                <a:latin typeface="Arial"/>
                <a:ea typeface="Arial"/>
                <a:cs typeface="Arial"/>
                <a:sym typeface="Arial"/>
              </a:endParaRPr>
            </a:p>
          </p:txBody>
        </p:sp>
        <p:sp>
          <p:nvSpPr>
            <p:cNvPr id="1074" name="Google Shape;1074;g29e745b8efd_1_2313"/>
            <p:cNvSpPr txBox="1"/>
            <p:nvPr/>
          </p:nvSpPr>
          <p:spPr>
            <a:xfrm>
              <a:off x="1589841" y="3151831"/>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Backlog</a:t>
              </a:r>
              <a:endParaRPr b="0" i="0" sz="1400" u="none" cap="none" strike="noStrike">
                <a:solidFill>
                  <a:srgbClr val="000000"/>
                </a:solidFill>
                <a:latin typeface="Arial"/>
                <a:ea typeface="Arial"/>
                <a:cs typeface="Arial"/>
                <a:sym typeface="Arial"/>
              </a:endParaRPr>
            </a:p>
          </p:txBody>
        </p:sp>
        <p:sp>
          <p:nvSpPr>
            <p:cNvPr id="1075" name="Google Shape;1075;g29e745b8efd_1_2313"/>
            <p:cNvSpPr/>
            <p:nvPr/>
          </p:nvSpPr>
          <p:spPr>
            <a:xfrm>
              <a:off x="1543467" y="4259652"/>
              <a:ext cx="1985400" cy="1308300"/>
            </a:xfrm>
            <a:prstGeom prst="roundRect">
              <a:avLst>
                <a:gd fmla="val 8227"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76" name="Google Shape;1076;g29e745b8efd_1_2313"/>
            <p:cNvSpPr txBox="1"/>
            <p:nvPr/>
          </p:nvSpPr>
          <p:spPr>
            <a:xfrm>
              <a:off x="1579940" y="4304333"/>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Discovery Models</a:t>
              </a:r>
              <a:endParaRPr b="1" i="0" sz="1400" u="none" cap="none" strike="noStrike">
                <a:solidFill>
                  <a:srgbClr val="FFFFFF"/>
                </a:solidFill>
                <a:latin typeface="Open Sans"/>
                <a:ea typeface="Open Sans"/>
                <a:cs typeface="Open Sans"/>
                <a:sym typeface="Open Sans"/>
              </a:endParaRPr>
            </a:p>
          </p:txBody>
        </p:sp>
        <p:sp>
          <p:nvSpPr>
            <p:cNvPr id="1077" name="Google Shape;1077;g29e745b8efd_1_2313"/>
            <p:cNvSpPr/>
            <p:nvPr/>
          </p:nvSpPr>
          <p:spPr>
            <a:xfrm>
              <a:off x="1601157" y="4579516"/>
              <a:ext cx="1870200" cy="8757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Diagrama de Dependencias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ontológico</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Modelo de Dominios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Camino de Arquitectura</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Contratos conceptuales</a:t>
              </a:r>
              <a:endParaRPr b="0" i="0" sz="1400" u="none" cap="none" strike="noStrike">
                <a:solidFill>
                  <a:srgbClr val="000000"/>
                </a:solidFill>
                <a:latin typeface="Arial"/>
                <a:ea typeface="Arial"/>
                <a:cs typeface="Arial"/>
                <a:sym typeface="Arial"/>
              </a:endParaRPr>
            </a:p>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Catálogo de Componentes</a:t>
              </a:r>
              <a:endParaRPr b="0" i="0" sz="1400" u="none" cap="none" strike="noStrike">
                <a:solidFill>
                  <a:srgbClr val="000000"/>
                </a:solidFill>
                <a:latin typeface="Arial"/>
                <a:ea typeface="Arial"/>
                <a:cs typeface="Arial"/>
                <a:sym typeface="Arial"/>
              </a:endParaRPr>
            </a:p>
          </p:txBody>
        </p:sp>
        <p:sp>
          <p:nvSpPr>
            <p:cNvPr id="1078" name="Google Shape;1078;g29e745b8efd_1_2313"/>
            <p:cNvSpPr/>
            <p:nvPr/>
          </p:nvSpPr>
          <p:spPr>
            <a:xfrm>
              <a:off x="1524709" y="5719797"/>
              <a:ext cx="1985400" cy="862200"/>
            </a:xfrm>
            <a:prstGeom prst="roundRect">
              <a:avLst>
                <a:gd fmla="val 9316" name="adj"/>
              </a:avLst>
            </a:prstGeom>
            <a:solidFill>
              <a:srgbClr val="027E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1079" name="Google Shape;1079;g29e745b8efd_1_2313"/>
            <p:cNvSpPr/>
            <p:nvPr/>
          </p:nvSpPr>
          <p:spPr>
            <a:xfrm>
              <a:off x="1571085" y="6081650"/>
              <a:ext cx="1886700" cy="414900"/>
            </a:xfrm>
            <a:prstGeom prst="round2SameRect">
              <a:avLst>
                <a:gd fmla="val 12098" name="adj1"/>
                <a:gd fmla="val 15893" name="adj2"/>
              </a:avLst>
            </a:prstGeom>
            <a:solidFill>
              <a:schemeClr val="lt1"/>
            </a:solidFill>
            <a:ln>
              <a:noFill/>
            </a:ln>
          </p:spPr>
          <p:txBody>
            <a:bodyPr anchorCtr="0" anchor="ctr" bIns="45700" lIns="91425" spcFirstLastPara="1" rIns="91425" wrap="square" tIns="45700">
              <a:noAutofit/>
            </a:bodyPr>
            <a:lstStyle/>
            <a:p>
              <a:pPr indent="-88900" lvl="0" marL="88900" marR="0" rtl="0" algn="l">
                <a:lnSpc>
                  <a:spcPct val="100000"/>
                </a:lnSpc>
                <a:spcBef>
                  <a:spcPts val="0"/>
                </a:spcBef>
                <a:spcAft>
                  <a:spcPts val="0"/>
                </a:spcAft>
                <a:buClr>
                  <a:srgbClr val="000000"/>
                </a:buClr>
                <a:buSzPts val="900"/>
                <a:buFont typeface="Arial"/>
                <a:buChar char="•"/>
              </a:pPr>
              <a:r>
                <a:rPr b="0" i="0" lang="es-CO" sz="900" u="none" cap="none" strike="noStrike">
                  <a:solidFill>
                    <a:srgbClr val="000000"/>
                  </a:solidFill>
                  <a:latin typeface="Open Sans"/>
                  <a:ea typeface="Open Sans"/>
                  <a:cs typeface="Open Sans"/>
                  <a:sym typeface="Open Sans"/>
                </a:rPr>
                <a:t>Plan de ciclos productivos y release</a:t>
              </a:r>
              <a:endParaRPr b="0" i="0" sz="900" u="none" cap="none" strike="noStrike">
                <a:solidFill>
                  <a:srgbClr val="000000"/>
                </a:solidFill>
                <a:latin typeface="Open Sans"/>
                <a:ea typeface="Open Sans"/>
                <a:cs typeface="Open Sans"/>
                <a:sym typeface="Open Sans"/>
              </a:endParaRPr>
            </a:p>
            <a:p>
              <a:pPr indent="-88900" lvl="0" marL="88900" marR="0" rtl="0" algn="l">
                <a:lnSpc>
                  <a:spcPct val="100000"/>
                </a:lnSpc>
                <a:spcBef>
                  <a:spcPts val="0"/>
                </a:spcBef>
                <a:spcAft>
                  <a:spcPts val="0"/>
                </a:spcAft>
                <a:buClr>
                  <a:srgbClr val="000000"/>
                </a:buClr>
                <a:buSzPts val="900"/>
                <a:buFont typeface="Open Sans"/>
                <a:buChar char="•"/>
              </a:pPr>
              <a:r>
                <a:rPr b="0" i="0" lang="es-CO" sz="900" u="none" cap="none" strike="noStrike">
                  <a:solidFill>
                    <a:srgbClr val="000000"/>
                  </a:solidFill>
                  <a:latin typeface="Open Sans"/>
                  <a:ea typeface="Open Sans"/>
                  <a:cs typeface="Open Sans"/>
                  <a:sym typeface="Open Sans"/>
                </a:rPr>
                <a:t>Indicadores</a:t>
              </a:r>
              <a:endParaRPr b="0" i="0" sz="900" u="none" cap="none" strike="noStrike">
                <a:solidFill>
                  <a:srgbClr val="000000"/>
                </a:solidFill>
                <a:latin typeface="Open Sans"/>
                <a:ea typeface="Open Sans"/>
                <a:cs typeface="Open Sans"/>
                <a:sym typeface="Open Sans"/>
              </a:endParaRPr>
            </a:p>
          </p:txBody>
        </p:sp>
        <p:sp>
          <p:nvSpPr>
            <p:cNvPr id="1080" name="Google Shape;1080;g29e745b8efd_1_2313"/>
            <p:cNvSpPr txBox="1"/>
            <p:nvPr/>
          </p:nvSpPr>
          <p:spPr>
            <a:xfrm>
              <a:off x="1571085" y="5761737"/>
              <a:ext cx="1876500" cy="25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Open Sans"/>
                  <a:ea typeface="Open Sans"/>
                  <a:cs typeface="Open Sans"/>
                  <a:sym typeface="Open Sans"/>
                </a:rPr>
                <a:t>Seguimiento</a:t>
              </a:r>
              <a:endParaRPr b="0" i="0" sz="1400" u="none" cap="none" strike="noStrike">
                <a:solidFill>
                  <a:srgbClr val="000000"/>
                </a:solidFill>
                <a:latin typeface="Arial"/>
                <a:ea typeface="Arial"/>
                <a:cs typeface="Arial"/>
                <a:sym typeface="Arial"/>
              </a:endParaRPr>
            </a:p>
          </p:txBody>
        </p:sp>
      </p:grpSp>
      <p:pic>
        <p:nvPicPr>
          <p:cNvPr id="1081" name="Google Shape;1081;g29e745b8efd_1_2313"/>
          <p:cNvPicPr preferRelativeResize="0"/>
          <p:nvPr/>
        </p:nvPicPr>
        <p:blipFill rotWithShape="1">
          <a:blip r:embed="rId3">
            <a:alphaModFix/>
          </a:blip>
          <a:srcRect b="27662" l="0" r="0" t="0"/>
          <a:stretch/>
        </p:blipFill>
        <p:spPr>
          <a:xfrm>
            <a:off x="4023950" y="270575"/>
            <a:ext cx="1822187" cy="626650"/>
          </a:xfrm>
          <a:prstGeom prst="rect">
            <a:avLst/>
          </a:prstGeom>
          <a:noFill/>
          <a:ln>
            <a:noFill/>
          </a:ln>
        </p:spPr>
      </p:pic>
      <p:pic>
        <p:nvPicPr>
          <p:cNvPr id="1082" name="Google Shape;1082;g29e745b8efd_1_2313"/>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pic>
        <p:nvPicPr>
          <p:cNvPr id="1083" name="Google Shape;1083;g29e745b8efd_1_2313"/>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7" name="Shape 1087"/>
        <p:cNvGrpSpPr/>
        <p:nvPr/>
      </p:nvGrpSpPr>
      <p:grpSpPr>
        <a:xfrm>
          <a:off x="0" y="0"/>
          <a:ext cx="0" cy="0"/>
          <a:chOff x="0" y="0"/>
          <a:chExt cx="0" cy="0"/>
        </a:xfrm>
      </p:grpSpPr>
      <p:sp>
        <p:nvSpPr>
          <p:cNvPr id="1088" name="Google Shape;1088;g29e745b8efd_1_1324"/>
          <p:cNvSpPr/>
          <p:nvPr/>
        </p:nvSpPr>
        <p:spPr>
          <a:xfrm>
            <a:off x="838200" y="2045443"/>
            <a:ext cx="2628900" cy="3691254"/>
          </a:xfrm>
          <a:custGeom>
            <a:rect b="b" l="l" r="r" t="t"/>
            <a:pathLst>
              <a:path extrusionOk="0" h="3691254" w="2628900">
                <a:moveTo>
                  <a:pt x="2628900" y="0"/>
                </a:moveTo>
                <a:lnTo>
                  <a:pt x="0" y="0"/>
                </a:lnTo>
                <a:lnTo>
                  <a:pt x="0" y="3691128"/>
                </a:lnTo>
                <a:lnTo>
                  <a:pt x="2628900" y="3691128"/>
                </a:lnTo>
                <a:lnTo>
                  <a:pt x="2628900" y="0"/>
                </a:lnTo>
                <a:close/>
              </a:path>
            </a:pathLst>
          </a:custGeom>
          <a:solidFill>
            <a:srgbClr val="2A6AA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9" name="Google Shape;1089;g29e745b8efd_1_1324"/>
          <p:cNvSpPr txBox="1"/>
          <p:nvPr/>
        </p:nvSpPr>
        <p:spPr>
          <a:xfrm>
            <a:off x="1099819" y="2204064"/>
            <a:ext cx="2103900" cy="997200"/>
          </a:xfrm>
          <a:prstGeom prst="rect">
            <a:avLst/>
          </a:prstGeom>
          <a:noFill/>
          <a:ln>
            <a:noFill/>
          </a:ln>
        </p:spPr>
        <p:txBody>
          <a:bodyPr anchorCtr="0" anchor="t" bIns="0" lIns="0" spcFirstLastPara="1" rIns="0" wrap="square" tIns="12075">
            <a:spAutoFit/>
          </a:bodyPr>
          <a:lstStyle/>
          <a:p>
            <a:pPr indent="0" lvl="0" marL="12700" marR="0" rtl="0" algn="just">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Fase inicial del Proyecto,  similar a la de un  levantamiento inicial de  requerimientos.</a:t>
            </a:r>
            <a:endParaRPr b="0" i="0" sz="1600" u="none" cap="none" strike="noStrike">
              <a:solidFill>
                <a:srgbClr val="000000"/>
              </a:solidFill>
              <a:latin typeface="Calibri"/>
              <a:ea typeface="Calibri"/>
              <a:cs typeface="Calibri"/>
              <a:sym typeface="Calibri"/>
            </a:endParaRPr>
          </a:p>
        </p:txBody>
      </p:sp>
      <p:sp>
        <p:nvSpPr>
          <p:cNvPr id="1090" name="Google Shape;1090;g29e745b8efd_1_1324"/>
          <p:cNvSpPr/>
          <p:nvPr/>
        </p:nvSpPr>
        <p:spPr>
          <a:xfrm>
            <a:off x="3467100" y="2045443"/>
            <a:ext cx="2627629" cy="3691254"/>
          </a:xfrm>
          <a:custGeom>
            <a:rect b="b" l="l" r="r" t="t"/>
            <a:pathLst>
              <a:path extrusionOk="0" h="3691254" w="2627629">
                <a:moveTo>
                  <a:pt x="2627376" y="0"/>
                </a:moveTo>
                <a:lnTo>
                  <a:pt x="0" y="0"/>
                </a:lnTo>
                <a:lnTo>
                  <a:pt x="0" y="3691128"/>
                </a:lnTo>
                <a:lnTo>
                  <a:pt x="2627376" y="3691128"/>
                </a:lnTo>
                <a:lnTo>
                  <a:pt x="2627376" y="0"/>
                </a:lnTo>
                <a:close/>
              </a:path>
            </a:pathLst>
          </a:custGeom>
          <a:solidFill>
            <a:srgbClr val="49B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1" name="Google Shape;1091;g29e745b8efd_1_1324"/>
          <p:cNvSpPr txBox="1"/>
          <p:nvPr/>
        </p:nvSpPr>
        <p:spPr>
          <a:xfrm>
            <a:off x="3728465" y="2204064"/>
            <a:ext cx="2103900" cy="750900"/>
          </a:xfrm>
          <a:prstGeom prst="rect">
            <a:avLst/>
          </a:prstGeom>
          <a:noFill/>
          <a:ln>
            <a:noFill/>
          </a:ln>
        </p:spPr>
        <p:txBody>
          <a:bodyPr anchorCtr="0" anchor="t" bIns="0" lIns="0" spcFirstLastPara="1" rIns="0" wrap="square" tIns="12075">
            <a:spAutoFit/>
          </a:bodyPr>
          <a:lstStyle/>
          <a:p>
            <a:pPr indent="0" lvl="0" marL="12700" marR="0" rtl="0" algn="l">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La duración depende de la naturaleza del proyecto.</a:t>
            </a:r>
            <a:endParaRPr b="0" i="0" sz="1600" u="none" cap="none" strike="noStrike">
              <a:solidFill>
                <a:srgbClr val="000000"/>
              </a:solidFill>
              <a:latin typeface="Calibri"/>
              <a:ea typeface="Calibri"/>
              <a:cs typeface="Calibri"/>
              <a:sym typeface="Calibri"/>
            </a:endParaRPr>
          </a:p>
        </p:txBody>
      </p:sp>
      <p:sp>
        <p:nvSpPr>
          <p:cNvPr id="1092" name="Google Shape;1092;g29e745b8efd_1_1324"/>
          <p:cNvSpPr/>
          <p:nvPr/>
        </p:nvSpPr>
        <p:spPr>
          <a:xfrm>
            <a:off x="6094476" y="2045443"/>
            <a:ext cx="2628900" cy="3691254"/>
          </a:xfrm>
          <a:custGeom>
            <a:rect b="b" l="l" r="r" t="t"/>
            <a:pathLst>
              <a:path extrusionOk="0" h="3691254" w="2628900">
                <a:moveTo>
                  <a:pt x="2628900" y="0"/>
                </a:moveTo>
                <a:lnTo>
                  <a:pt x="0" y="0"/>
                </a:lnTo>
                <a:lnTo>
                  <a:pt x="0" y="3691128"/>
                </a:lnTo>
                <a:lnTo>
                  <a:pt x="2628900" y="3691128"/>
                </a:lnTo>
                <a:lnTo>
                  <a:pt x="2628900" y="0"/>
                </a:lnTo>
                <a:close/>
              </a:path>
            </a:pathLst>
          </a:custGeom>
          <a:solidFill>
            <a:srgbClr val="F795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3" name="Google Shape;1093;g29e745b8efd_1_1324"/>
          <p:cNvSpPr txBox="1"/>
          <p:nvPr/>
        </p:nvSpPr>
        <p:spPr>
          <a:xfrm>
            <a:off x="6356731" y="2204064"/>
            <a:ext cx="2104500" cy="997200"/>
          </a:xfrm>
          <a:prstGeom prst="rect">
            <a:avLst/>
          </a:prstGeom>
          <a:noFill/>
          <a:ln>
            <a:noFill/>
          </a:ln>
        </p:spPr>
        <p:txBody>
          <a:bodyPr anchorCtr="0" anchor="t" bIns="0" lIns="0" spcFirstLastPara="1" rIns="0" wrap="square" tIns="12075">
            <a:spAutoFit/>
          </a:bodyPr>
          <a:lstStyle/>
          <a:p>
            <a:pPr indent="0" lvl="0" marL="12700" marR="0" rtl="0" algn="just">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Lograr tener una  especificación inicial lo  suficientemente robusta  (sin llegar al detalle</a:t>
            </a:r>
            <a:endParaRPr b="0" i="0" sz="1600" u="none" cap="none" strike="noStrike">
              <a:solidFill>
                <a:srgbClr val="000000"/>
              </a:solidFill>
              <a:latin typeface="Calibri"/>
              <a:ea typeface="Calibri"/>
              <a:cs typeface="Calibri"/>
              <a:sym typeface="Calibri"/>
            </a:endParaRPr>
          </a:p>
        </p:txBody>
      </p:sp>
      <p:sp>
        <p:nvSpPr>
          <p:cNvPr id="1094" name="Google Shape;1094;g29e745b8efd_1_1324"/>
          <p:cNvSpPr txBox="1"/>
          <p:nvPr/>
        </p:nvSpPr>
        <p:spPr>
          <a:xfrm>
            <a:off x="6356731" y="3179680"/>
            <a:ext cx="2105100" cy="997200"/>
          </a:xfrm>
          <a:prstGeom prst="rect">
            <a:avLst/>
          </a:prstGeom>
          <a:noFill/>
          <a:ln>
            <a:noFill/>
          </a:ln>
        </p:spPr>
        <p:txBody>
          <a:bodyPr anchorCtr="0" anchor="t" bIns="0" lIns="0" spcFirstLastPara="1" rIns="0" wrap="square" tIns="12075">
            <a:spAutoFit/>
          </a:bodyPr>
          <a:lstStyle/>
          <a:p>
            <a:pPr indent="0" lvl="0" marL="12700" marR="0" rtl="0" algn="just">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exhaustivo) que permita  planificar la fase de  ejecución lo más cercano  posible a la realidad.</a:t>
            </a:r>
            <a:endParaRPr b="0" i="0" sz="1600" u="none" cap="none" strike="noStrike">
              <a:solidFill>
                <a:srgbClr val="000000"/>
              </a:solidFill>
              <a:latin typeface="Calibri"/>
              <a:ea typeface="Calibri"/>
              <a:cs typeface="Calibri"/>
              <a:sym typeface="Calibri"/>
            </a:endParaRPr>
          </a:p>
        </p:txBody>
      </p:sp>
      <p:sp>
        <p:nvSpPr>
          <p:cNvPr id="1095" name="Google Shape;1095;g29e745b8efd_1_1324"/>
          <p:cNvSpPr/>
          <p:nvPr/>
        </p:nvSpPr>
        <p:spPr>
          <a:xfrm>
            <a:off x="839724" y="925301"/>
            <a:ext cx="2627629" cy="1120139"/>
          </a:xfrm>
          <a:custGeom>
            <a:rect b="b" l="l" r="r" t="t"/>
            <a:pathLst>
              <a:path extrusionOk="0" h="1120139" w="2627629">
                <a:moveTo>
                  <a:pt x="2627376" y="0"/>
                </a:moveTo>
                <a:lnTo>
                  <a:pt x="0" y="0"/>
                </a:lnTo>
                <a:lnTo>
                  <a:pt x="0" y="1120139"/>
                </a:lnTo>
                <a:lnTo>
                  <a:pt x="2627376" y="1120139"/>
                </a:lnTo>
                <a:lnTo>
                  <a:pt x="2627376" y="0"/>
                </a:lnTo>
                <a:close/>
              </a:path>
            </a:pathLst>
          </a:custGeom>
          <a:solidFill>
            <a:srgbClr val="00659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6" name="Google Shape;1096;g29e745b8efd_1_1324"/>
          <p:cNvSpPr txBox="1"/>
          <p:nvPr/>
        </p:nvSpPr>
        <p:spPr>
          <a:xfrm>
            <a:off x="1272287" y="1270107"/>
            <a:ext cx="1761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s-CO" sz="2400" u="none" cap="none" strike="noStrike">
                <a:solidFill>
                  <a:srgbClr val="FFFFFF"/>
                </a:solidFill>
                <a:latin typeface="Calibri"/>
                <a:ea typeface="Calibri"/>
                <a:cs typeface="Calibri"/>
                <a:sym typeface="Calibri"/>
              </a:rPr>
              <a:t>01 - ¿QUÉ ES?</a:t>
            </a:r>
            <a:endParaRPr b="0" i="0" sz="2400" u="none" cap="none" strike="noStrike">
              <a:solidFill>
                <a:srgbClr val="000000"/>
              </a:solidFill>
              <a:latin typeface="Calibri"/>
              <a:ea typeface="Calibri"/>
              <a:cs typeface="Calibri"/>
              <a:sym typeface="Calibri"/>
            </a:endParaRPr>
          </a:p>
        </p:txBody>
      </p:sp>
      <p:sp>
        <p:nvSpPr>
          <p:cNvPr id="1097" name="Google Shape;1097;g29e745b8efd_1_1324"/>
          <p:cNvSpPr/>
          <p:nvPr/>
        </p:nvSpPr>
        <p:spPr>
          <a:xfrm>
            <a:off x="3467100" y="925301"/>
            <a:ext cx="2628900" cy="1120139"/>
          </a:xfrm>
          <a:custGeom>
            <a:rect b="b" l="l" r="r" t="t"/>
            <a:pathLst>
              <a:path extrusionOk="0" h="1120139" w="2628900">
                <a:moveTo>
                  <a:pt x="2628900" y="0"/>
                </a:moveTo>
                <a:lnTo>
                  <a:pt x="0" y="0"/>
                </a:lnTo>
                <a:lnTo>
                  <a:pt x="0" y="1120139"/>
                </a:lnTo>
                <a:lnTo>
                  <a:pt x="2628900" y="1120139"/>
                </a:lnTo>
                <a:lnTo>
                  <a:pt x="2628900" y="0"/>
                </a:lnTo>
                <a:close/>
              </a:path>
            </a:pathLst>
          </a:custGeom>
          <a:solidFill>
            <a:srgbClr val="00B0F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8" name="Google Shape;1098;g29e745b8efd_1_1324"/>
          <p:cNvSpPr txBox="1"/>
          <p:nvPr/>
        </p:nvSpPr>
        <p:spPr>
          <a:xfrm>
            <a:off x="3803141" y="1270107"/>
            <a:ext cx="19575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s-CO" sz="2400" u="none" cap="none" strike="noStrike">
                <a:solidFill>
                  <a:srgbClr val="FFFFFF"/>
                </a:solidFill>
                <a:latin typeface="Calibri"/>
                <a:ea typeface="Calibri"/>
                <a:cs typeface="Calibri"/>
                <a:sym typeface="Calibri"/>
              </a:rPr>
              <a:t>02 - DURACIÓN</a:t>
            </a:r>
            <a:endParaRPr b="0" i="0" sz="2400" u="none" cap="none" strike="noStrike">
              <a:solidFill>
                <a:srgbClr val="000000"/>
              </a:solidFill>
              <a:latin typeface="Calibri"/>
              <a:ea typeface="Calibri"/>
              <a:cs typeface="Calibri"/>
              <a:sym typeface="Calibri"/>
            </a:endParaRPr>
          </a:p>
        </p:txBody>
      </p:sp>
      <p:sp>
        <p:nvSpPr>
          <p:cNvPr id="1099" name="Google Shape;1099;g29e745b8efd_1_1324"/>
          <p:cNvSpPr/>
          <p:nvPr/>
        </p:nvSpPr>
        <p:spPr>
          <a:xfrm>
            <a:off x="6096000" y="925301"/>
            <a:ext cx="2627629" cy="1120139"/>
          </a:xfrm>
          <a:custGeom>
            <a:rect b="b" l="l" r="r" t="t"/>
            <a:pathLst>
              <a:path extrusionOk="0" h="1120139" w="2627629">
                <a:moveTo>
                  <a:pt x="2627376" y="0"/>
                </a:moveTo>
                <a:lnTo>
                  <a:pt x="0" y="0"/>
                </a:lnTo>
                <a:lnTo>
                  <a:pt x="0" y="1120139"/>
                </a:lnTo>
                <a:lnTo>
                  <a:pt x="2627376" y="1120139"/>
                </a:lnTo>
                <a:lnTo>
                  <a:pt x="2627376" y="0"/>
                </a:lnTo>
                <a:close/>
              </a:path>
            </a:pathLst>
          </a:custGeom>
          <a:solidFill>
            <a:srgbClr val="E36C0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0" name="Google Shape;1100;g29e745b8efd_1_1324"/>
          <p:cNvSpPr txBox="1"/>
          <p:nvPr/>
        </p:nvSpPr>
        <p:spPr>
          <a:xfrm>
            <a:off x="6509384" y="1270107"/>
            <a:ext cx="18015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s-CO" sz="2400" u="none" cap="none" strike="noStrike">
                <a:solidFill>
                  <a:srgbClr val="FFFFFF"/>
                </a:solidFill>
                <a:latin typeface="Calibri"/>
                <a:ea typeface="Calibri"/>
                <a:cs typeface="Calibri"/>
                <a:sym typeface="Calibri"/>
              </a:rPr>
              <a:t>03 - OBJETIVO</a:t>
            </a:r>
            <a:endParaRPr b="0" i="0" sz="2400" u="none" cap="none" strike="noStrike">
              <a:solidFill>
                <a:srgbClr val="000000"/>
              </a:solidFill>
              <a:latin typeface="Calibri"/>
              <a:ea typeface="Calibri"/>
              <a:cs typeface="Calibri"/>
              <a:sym typeface="Calibri"/>
            </a:endParaRPr>
          </a:p>
        </p:txBody>
      </p:sp>
      <p:sp>
        <p:nvSpPr>
          <p:cNvPr id="1101" name="Google Shape;1101;g29e745b8efd_1_1324"/>
          <p:cNvSpPr/>
          <p:nvPr/>
        </p:nvSpPr>
        <p:spPr>
          <a:xfrm>
            <a:off x="8723376" y="2045443"/>
            <a:ext cx="2627629" cy="3691254"/>
          </a:xfrm>
          <a:custGeom>
            <a:rect b="b" l="l" r="r" t="t"/>
            <a:pathLst>
              <a:path extrusionOk="0" h="3691254" w="2627629">
                <a:moveTo>
                  <a:pt x="2627376" y="0"/>
                </a:moveTo>
                <a:lnTo>
                  <a:pt x="0" y="0"/>
                </a:lnTo>
                <a:lnTo>
                  <a:pt x="0" y="3691128"/>
                </a:lnTo>
                <a:lnTo>
                  <a:pt x="2627376" y="3691128"/>
                </a:lnTo>
                <a:lnTo>
                  <a:pt x="2627376" y="0"/>
                </a:lnTo>
                <a:close/>
              </a:path>
            </a:pathLst>
          </a:custGeom>
          <a:solidFill>
            <a:srgbClr val="4AACC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2" name="Google Shape;1102;g29e745b8efd_1_1324"/>
          <p:cNvSpPr txBox="1"/>
          <p:nvPr/>
        </p:nvSpPr>
        <p:spPr>
          <a:xfrm>
            <a:off x="8985251" y="2204064"/>
            <a:ext cx="1926000" cy="1243500"/>
          </a:xfrm>
          <a:prstGeom prst="rect">
            <a:avLst/>
          </a:prstGeom>
          <a:noFill/>
          <a:ln>
            <a:noFill/>
          </a:ln>
        </p:spPr>
        <p:txBody>
          <a:bodyPr anchorCtr="0" anchor="t" bIns="0" lIns="0" spcFirstLastPara="1" rIns="0" wrap="square" tIns="1207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a:p>
            <a:pPr indent="-292100" lvl="0" marL="304800" marR="0" rtl="0" algn="l">
              <a:lnSpc>
                <a:spcPct val="100000"/>
              </a:lnSpc>
              <a:spcBef>
                <a:spcPts val="0"/>
              </a:spcBef>
              <a:spcAft>
                <a:spcPts val="0"/>
              </a:spcAft>
              <a:buClr>
                <a:srgbClr val="FFFFFF"/>
              </a:buClr>
              <a:buSzPts val="1600"/>
              <a:buFont typeface="Arial"/>
              <a:buChar char="•"/>
            </a:pPr>
            <a:r>
              <a:rPr b="0" i="0" lang="es-CO" sz="1600" u="none" cap="none" strike="noStrike">
                <a:solidFill>
                  <a:srgbClr val="FFFFFF"/>
                </a:solidFill>
                <a:latin typeface="Calibri"/>
                <a:ea typeface="Calibri"/>
                <a:cs typeface="Calibri"/>
                <a:sym typeface="Calibri"/>
              </a:rPr>
              <a:t>Backlog inicial</a:t>
            </a:r>
            <a:endParaRPr b="0" i="0" sz="1600" u="none" cap="none" strike="noStrike">
              <a:solidFill>
                <a:srgbClr val="000000"/>
              </a:solidFill>
              <a:latin typeface="Calibri"/>
              <a:ea typeface="Calibri"/>
              <a:cs typeface="Calibri"/>
              <a:sym typeface="Calibri"/>
            </a:endParaRPr>
          </a:p>
          <a:p>
            <a:pPr indent="-292100" lvl="0" marL="304800" marR="0" rtl="0" algn="l">
              <a:lnSpc>
                <a:spcPct val="100000"/>
              </a:lnSpc>
              <a:spcBef>
                <a:spcPts val="0"/>
              </a:spcBef>
              <a:spcAft>
                <a:spcPts val="0"/>
              </a:spcAft>
              <a:buClr>
                <a:srgbClr val="FFFFFF"/>
              </a:buClr>
              <a:buSzPts val="1600"/>
              <a:buFont typeface="Arial"/>
              <a:buChar char="•"/>
            </a:pPr>
            <a:r>
              <a:rPr b="0" i="0" lang="es-CO" sz="1600" u="none" cap="none" strike="noStrike">
                <a:solidFill>
                  <a:srgbClr val="FFFFFF"/>
                </a:solidFill>
                <a:latin typeface="Calibri"/>
                <a:ea typeface="Calibri"/>
                <a:cs typeface="Calibri"/>
                <a:sym typeface="Calibri"/>
              </a:rPr>
              <a:t>Modelos de descubrimiento</a:t>
            </a:r>
            <a:endParaRPr b="0" i="0" sz="1600" u="none" cap="none" strike="noStrike">
              <a:solidFill>
                <a:srgbClr val="000000"/>
              </a:solidFill>
              <a:latin typeface="Calibri"/>
              <a:ea typeface="Calibri"/>
              <a:cs typeface="Calibri"/>
              <a:sym typeface="Calibri"/>
            </a:endParaRPr>
          </a:p>
          <a:p>
            <a:pPr indent="-292100" lvl="0" marL="304800" marR="0" rtl="0" algn="l">
              <a:lnSpc>
                <a:spcPct val="100000"/>
              </a:lnSpc>
              <a:spcBef>
                <a:spcPts val="0"/>
              </a:spcBef>
              <a:spcAft>
                <a:spcPts val="0"/>
              </a:spcAft>
              <a:buClr>
                <a:srgbClr val="FFFFFF"/>
              </a:buClr>
              <a:buSzPts val="1600"/>
              <a:buFont typeface="Arial"/>
              <a:buChar char="•"/>
            </a:pPr>
            <a:r>
              <a:rPr b="0" i="0" lang="es-CO" sz="1600" u="none" cap="none" strike="noStrike">
                <a:solidFill>
                  <a:srgbClr val="FFFFFF"/>
                </a:solidFill>
                <a:latin typeface="Calibri"/>
                <a:ea typeface="Calibri"/>
                <a:cs typeface="Calibri"/>
                <a:sym typeface="Calibri"/>
              </a:rPr>
              <a:t>Seguimiento.</a:t>
            </a:r>
            <a:endParaRPr b="0" i="0" sz="1600" u="none" cap="none" strike="noStrike">
              <a:solidFill>
                <a:srgbClr val="000000"/>
              </a:solidFill>
              <a:latin typeface="Calibri"/>
              <a:ea typeface="Calibri"/>
              <a:cs typeface="Calibri"/>
              <a:sym typeface="Calibri"/>
            </a:endParaRPr>
          </a:p>
        </p:txBody>
      </p:sp>
      <p:sp>
        <p:nvSpPr>
          <p:cNvPr id="1103" name="Google Shape;1103;g29e745b8efd_1_1324"/>
          <p:cNvSpPr/>
          <p:nvPr/>
        </p:nvSpPr>
        <p:spPr>
          <a:xfrm>
            <a:off x="8723376" y="925301"/>
            <a:ext cx="2628900" cy="1120139"/>
          </a:xfrm>
          <a:custGeom>
            <a:rect b="b" l="l" r="r" t="t"/>
            <a:pathLst>
              <a:path extrusionOk="0" h="1120139" w="2628900">
                <a:moveTo>
                  <a:pt x="2628900" y="0"/>
                </a:moveTo>
                <a:lnTo>
                  <a:pt x="0" y="0"/>
                </a:lnTo>
                <a:lnTo>
                  <a:pt x="0" y="1120139"/>
                </a:lnTo>
                <a:lnTo>
                  <a:pt x="2628900" y="1120139"/>
                </a:lnTo>
                <a:lnTo>
                  <a:pt x="2628900" y="0"/>
                </a:lnTo>
                <a:close/>
              </a:path>
            </a:pathLst>
          </a:custGeom>
          <a:solidFill>
            <a:srgbClr val="30859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4" name="Google Shape;1104;g29e745b8efd_1_1324"/>
          <p:cNvSpPr txBox="1"/>
          <p:nvPr/>
        </p:nvSpPr>
        <p:spPr>
          <a:xfrm>
            <a:off x="8813600" y="1310211"/>
            <a:ext cx="2628900" cy="366300"/>
          </a:xfrm>
          <a:prstGeom prst="rect">
            <a:avLst/>
          </a:prstGeom>
          <a:noFill/>
          <a:ln>
            <a:noFill/>
          </a:ln>
        </p:spPr>
        <p:txBody>
          <a:bodyPr anchorCtr="0" anchor="t" bIns="0" lIns="0" spcFirstLastPara="1" rIns="0" wrap="square" tIns="12075">
            <a:spAutoFit/>
          </a:bodyPr>
          <a:lstStyle/>
          <a:p>
            <a:pPr indent="0" lvl="0" marL="12700" marR="0" rtl="0" algn="l">
              <a:lnSpc>
                <a:spcPct val="100000"/>
              </a:lnSpc>
              <a:spcBef>
                <a:spcPts val="0"/>
              </a:spcBef>
              <a:spcAft>
                <a:spcPts val="0"/>
              </a:spcAft>
              <a:buClr>
                <a:srgbClr val="000000"/>
              </a:buClr>
              <a:buSzPts val="2300"/>
              <a:buFont typeface="Arial"/>
              <a:buNone/>
            </a:pPr>
            <a:r>
              <a:rPr b="1" i="0" lang="es-CO" sz="2300" u="none" cap="none" strike="noStrike">
                <a:solidFill>
                  <a:srgbClr val="FFFFFF"/>
                </a:solidFill>
                <a:latin typeface="Calibri"/>
                <a:ea typeface="Calibri"/>
                <a:cs typeface="Calibri"/>
                <a:sym typeface="Calibri"/>
              </a:rPr>
              <a:t>04 - ¿SE COMPONE?</a:t>
            </a:r>
            <a:endParaRPr b="0" i="0" sz="2300" u="none" cap="none" strike="noStrike">
              <a:solidFill>
                <a:srgbClr val="000000"/>
              </a:solidFill>
              <a:latin typeface="Calibri"/>
              <a:ea typeface="Calibri"/>
              <a:cs typeface="Calibri"/>
              <a:sym typeface="Calibri"/>
            </a:endParaRPr>
          </a:p>
        </p:txBody>
      </p:sp>
      <p:grpSp>
        <p:nvGrpSpPr>
          <p:cNvPr id="1105" name="Google Shape;1105;g29e745b8efd_1_1324"/>
          <p:cNvGrpSpPr/>
          <p:nvPr/>
        </p:nvGrpSpPr>
        <p:grpSpPr>
          <a:xfrm>
            <a:off x="1690309" y="4256007"/>
            <a:ext cx="8816654" cy="1852810"/>
            <a:chOff x="1690310" y="4600194"/>
            <a:chExt cx="8816654" cy="1852810"/>
          </a:xfrm>
        </p:grpSpPr>
        <p:sp>
          <p:nvSpPr>
            <p:cNvPr id="1106" name="Google Shape;1106;g29e745b8efd_1_1324"/>
            <p:cNvSpPr/>
            <p:nvPr/>
          </p:nvSpPr>
          <p:spPr>
            <a:xfrm>
              <a:off x="1690310" y="4681728"/>
              <a:ext cx="845819" cy="1481454"/>
            </a:xfrm>
            <a:custGeom>
              <a:rect b="b" l="l" r="r" t="t"/>
              <a:pathLst>
                <a:path extrusionOk="0" h="1481454" w="845819">
                  <a:moveTo>
                    <a:pt x="645092" y="0"/>
                  </a:moveTo>
                  <a:lnTo>
                    <a:pt x="638615" y="0"/>
                  </a:lnTo>
                  <a:lnTo>
                    <a:pt x="601110" y="7619"/>
                  </a:lnTo>
                  <a:lnTo>
                    <a:pt x="570607" y="28384"/>
                  </a:lnTo>
                  <a:lnTo>
                    <a:pt x="550104" y="59150"/>
                  </a:lnTo>
                  <a:lnTo>
                    <a:pt x="542603" y="96774"/>
                  </a:lnTo>
                  <a:lnTo>
                    <a:pt x="528887" y="648970"/>
                  </a:lnTo>
                  <a:lnTo>
                    <a:pt x="489390" y="631444"/>
                  </a:lnTo>
                  <a:lnTo>
                    <a:pt x="417579" y="622518"/>
                  </a:lnTo>
                  <a:lnTo>
                    <a:pt x="364105" y="638048"/>
                  </a:lnTo>
                  <a:lnTo>
                    <a:pt x="330727" y="660340"/>
                  </a:lnTo>
                  <a:lnTo>
                    <a:pt x="319210" y="671703"/>
                  </a:lnTo>
                  <a:lnTo>
                    <a:pt x="332799" y="769620"/>
                  </a:lnTo>
                  <a:lnTo>
                    <a:pt x="332545" y="769620"/>
                  </a:lnTo>
                  <a:lnTo>
                    <a:pt x="318321" y="671322"/>
                  </a:lnTo>
                  <a:lnTo>
                    <a:pt x="276284" y="657352"/>
                  </a:lnTo>
                  <a:lnTo>
                    <a:pt x="276411" y="657860"/>
                  </a:lnTo>
                  <a:lnTo>
                    <a:pt x="216086" y="660146"/>
                  </a:lnTo>
                  <a:lnTo>
                    <a:pt x="183604" y="676026"/>
                  </a:lnTo>
                  <a:lnTo>
                    <a:pt x="161301" y="696229"/>
                  </a:lnTo>
                  <a:lnTo>
                    <a:pt x="148453" y="713599"/>
                  </a:lnTo>
                  <a:lnTo>
                    <a:pt x="144331" y="720979"/>
                  </a:lnTo>
                  <a:lnTo>
                    <a:pt x="150300" y="767334"/>
                  </a:lnTo>
                  <a:lnTo>
                    <a:pt x="144331" y="721106"/>
                  </a:lnTo>
                  <a:lnTo>
                    <a:pt x="144077" y="720979"/>
                  </a:lnTo>
                  <a:lnTo>
                    <a:pt x="144077" y="720471"/>
                  </a:lnTo>
                  <a:lnTo>
                    <a:pt x="133219" y="717216"/>
                  </a:lnTo>
                  <a:lnTo>
                    <a:pt x="122836" y="714819"/>
                  </a:lnTo>
                  <a:lnTo>
                    <a:pt x="113073" y="713184"/>
                  </a:lnTo>
                  <a:lnTo>
                    <a:pt x="104072" y="712216"/>
                  </a:lnTo>
                  <a:lnTo>
                    <a:pt x="64093" y="716863"/>
                  </a:lnTo>
                  <a:lnTo>
                    <a:pt x="36460" y="732821"/>
                  </a:lnTo>
                  <a:lnTo>
                    <a:pt x="19044" y="753685"/>
                  </a:lnTo>
                  <a:lnTo>
                    <a:pt x="9711" y="773049"/>
                  </a:lnTo>
                  <a:lnTo>
                    <a:pt x="6155" y="784987"/>
                  </a:lnTo>
                  <a:lnTo>
                    <a:pt x="5901" y="784987"/>
                  </a:lnTo>
                  <a:lnTo>
                    <a:pt x="3409" y="810498"/>
                  </a:lnTo>
                  <a:lnTo>
                    <a:pt x="1454" y="839583"/>
                  </a:lnTo>
                  <a:lnTo>
                    <a:pt x="59" y="877062"/>
                  </a:lnTo>
                  <a:lnTo>
                    <a:pt x="0" y="921537"/>
                  </a:lnTo>
                  <a:lnTo>
                    <a:pt x="2059" y="970008"/>
                  </a:lnTo>
                  <a:lnTo>
                    <a:pt x="7024" y="1021234"/>
                  </a:lnTo>
                  <a:lnTo>
                    <a:pt x="15680" y="1073340"/>
                  </a:lnTo>
                  <a:lnTo>
                    <a:pt x="15934" y="1073442"/>
                  </a:lnTo>
                  <a:lnTo>
                    <a:pt x="42223" y="1162900"/>
                  </a:lnTo>
                  <a:lnTo>
                    <a:pt x="62130" y="1203209"/>
                  </a:lnTo>
                  <a:lnTo>
                    <a:pt x="87181" y="1238669"/>
                  </a:lnTo>
                  <a:lnTo>
                    <a:pt x="151463" y="1309593"/>
                  </a:lnTo>
                  <a:lnTo>
                    <a:pt x="198528" y="1354443"/>
                  </a:lnTo>
                  <a:lnTo>
                    <a:pt x="237295" y="1384693"/>
                  </a:lnTo>
                  <a:lnTo>
                    <a:pt x="237295" y="1481328"/>
                  </a:lnTo>
                  <a:lnTo>
                    <a:pt x="651442" y="1481328"/>
                  </a:lnTo>
                  <a:lnTo>
                    <a:pt x="651442" y="1369885"/>
                  </a:lnTo>
                  <a:lnTo>
                    <a:pt x="836227" y="1095883"/>
                  </a:lnTo>
                  <a:lnTo>
                    <a:pt x="843182" y="1081578"/>
                  </a:lnTo>
                  <a:lnTo>
                    <a:pt x="845673" y="1066349"/>
                  </a:lnTo>
                  <a:lnTo>
                    <a:pt x="843853" y="1051120"/>
                  </a:lnTo>
                  <a:lnTo>
                    <a:pt x="837878" y="1036815"/>
                  </a:lnTo>
                  <a:lnTo>
                    <a:pt x="757995" y="901573"/>
                  </a:lnTo>
                  <a:lnTo>
                    <a:pt x="734627" y="90297"/>
                  </a:lnTo>
                  <a:lnTo>
                    <a:pt x="710894" y="32829"/>
                  </a:lnTo>
                  <a:lnTo>
                    <a:pt x="658300" y="2413"/>
                  </a:lnTo>
                  <a:lnTo>
                    <a:pt x="651696" y="762"/>
                  </a:lnTo>
                  <a:lnTo>
                    <a:pt x="645092" y="0"/>
                  </a:lnTo>
                  <a:close/>
                </a:path>
              </a:pathLst>
            </a:custGeom>
            <a:solidFill>
              <a:srgbClr val="F9B19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7" name="Google Shape;1107;g29e745b8efd_1_1324"/>
            <p:cNvSpPr/>
            <p:nvPr/>
          </p:nvSpPr>
          <p:spPr>
            <a:xfrm>
              <a:off x="1690310" y="4681728"/>
              <a:ext cx="845819" cy="1481454"/>
            </a:xfrm>
            <a:custGeom>
              <a:rect b="b" l="l" r="r" t="t"/>
              <a:pathLst>
                <a:path extrusionOk="0" h="1481454" w="845819">
                  <a:moveTo>
                    <a:pt x="638615" y="0"/>
                  </a:moveTo>
                  <a:lnTo>
                    <a:pt x="645092" y="0"/>
                  </a:lnTo>
                  <a:lnTo>
                    <a:pt x="651696" y="762"/>
                  </a:lnTo>
                  <a:lnTo>
                    <a:pt x="710894" y="32829"/>
                  </a:lnTo>
                  <a:lnTo>
                    <a:pt x="734627" y="90297"/>
                  </a:lnTo>
                  <a:lnTo>
                    <a:pt x="756725" y="854710"/>
                  </a:lnTo>
                  <a:lnTo>
                    <a:pt x="757995" y="901573"/>
                  </a:lnTo>
                  <a:lnTo>
                    <a:pt x="837878" y="1036815"/>
                  </a:lnTo>
                  <a:lnTo>
                    <a:pt x="843853" y="1051120"/>
                  </a:lnTo>
                  <a:lnTo>
                    <a:pt x="845673" y="1066349"/>
                  </a:lnTo>
                  <a:lnTo>
                    <a:pt x="843182" y="1081578"/>
                  </a:lnTo>
                  <a:lnTo>
                    <a:pt x="836227" y="1095883"/>
                  </a:lnTo>
                  <a:lnTo>
                    <a:pt x="651442" y="1369885"/>
                  </a:lnTo>
                  <a:lnTo>
                    <a:pt x="651442" y="1481328"/>
                  </a:lnTo>
                  <a:lnTo>
                    <a:pt x="237295" y="1481328"/>
                  </a:lnTo>
                  <a:lnTo>
                    <a:pt x="237295" y="1384693"/>
                  </a:lnTo>
                  <a:lnTo>
                    <a:pt x="227449" y="1377913"/>
                  </a:lnTo>
                  <a:lnTo>
                    <a:pt x="151463" y="1309593"/>
                  </a:lnTo>
                  <a:lnTo>
                    <a:pt x="87181" y="1238669"/>
                  </a:lnTo>
                  <a:lnTo>
                    <a:pt x="62130" y="1203209"/>
                  </a:lnTo>
                  <a:lnTo>
                    <a:pt x="42223" y="1162900"/>
                  </a:lnTo>
                  <a:lnTo>
                    <a:pt x="15934" y="1073442"/>
                  </a:lnTo>
                  <a:lnTo>
                    <a:pt x="15680" y="1073340"/>
                  </a:lnTo>
                  <a:lnTo>
                    <a:pt x="7024" y="1021234"/>
                  </a:lnTo>
                  <a:lnTo>
                    <a:pt x="2059" y="970008"/>
                  </a:lnTo>
                  <a:lnTo>
                    <a:pt x="0" y="921537"/>
                  </a:lnTo>
                  <a:lnTo>
                    <a:pt x="59" y="877697"/>
                  </a:lnTo>
                  <a:lnTo>
                    <a:pt x="59" y="877443"/>
                  </a:lnTo>
                  <a:lnTo>
                    <a:pt x="59" y="877062"/>
                  </a:lnTo>
                  <a:lnTo>
                    <a:pt x="1454" y="839583"/>
                  </a:lnTo>
                  <a:lnTo>
                    <a:pt x="3409" y="810498"/>
                  </a:lnTo>
                  <a:lnTo>
                    <a:pt x="5149" y="791676"/>
                  </a:lnTo>
                  <a:lnTo>
                    <a:pt x="5901" y="784987"/>
                  </a:lnTo>
                  <a:lnTo>
                    <a:pt x="6155" y="784987"/>
                  </a:lnTo>
                  <a:lnTo>
                    <a:pt x="9711" y="773049"/>
                  </a:lnTo>
                  <a:lnTo>
                    <a:pt x="19044" y="753685"/>
                  </a:lnTo>
                  <a:lnTo>
                    <a:pt x="36460" y="732821"/>
                  </a:lnTo>
                  <a:lnTo>
                    <a:pt x="64093" y="716863"/>
                  </a:lnTo>
                  <a:lnTo>
                    <a:pt x="104072" y="712216"/>
                  </a:lnTo>
                  <a:lnTo>
                    <a:pt x="113073" y="713184"/>
                  </a:lnTo>
                  <a:lnTo>
                    <a:pt x="122836" y="714819"/>
                  </a:lnTo>
                  <a:lnTo>
                    <a:pt x="133219" y="717216"/>
                  </a:lnTo>
                  <a:lnTo>
                    <a:pt x="144077" y="720471"/>
                  </a:lnTo>
                  <a:lnTo>
                    <a:pt x="144077" y="720979"/>
                  </a:lnTo>
                  <a:lnTo>
                    <a:pt x="144331" y="721106"/>
                  </a:lnTo>
                  <a:lnTo>
                    <a:pt x="150300" y="767334"/>
                  </a:lnTo>
                  <a:lnTo>
                    <a:pt x="144331" y="720979"/>
                  </a:lnTo>
                  <a:lnTo>
                    <a:pt x="148453" y="713599"/>
                  </a:lnTo>
                  <a:lnTo>
                    <a:pt x="161301" y="696229"/>
                  </a:lnTo>
                  <a:lnTo>
                    <a:pt x="183604" y="676026"/>
                  </a:lnTo>
                  <a:lnTo>
                    <a:pt x="216086" y="660146"/>
                  </a:lnTo>
                  <a:lnTo>
                    <a:pt x="276411" y="657860"/>
                  </a:lnTo>
                  <a:lnTo>
                    <a:pt x="276284" y="657352"/>
                  </a:lnTo>
                  <a:lnTo>
                    <a:pt x="318321" y="671322"/>
                  </a:lnTo>
                  <a:lnTo>
                    <a:pt x="318448" y="671703"/>
                  </a:lnTo>
                  <a:lnTo>
                    <a:pt x="318448" y="671830"/>
                  </a:lnTo>
                  <a:lnTo>
                    <a:pt x="332545" y="769620"/>
                  </a:lnTo>
                  <a:lnTo>
                    <a:pt x="332799" y="769620"/>
                  </a:lnTo>
                  <a:lnTo>
                    <a:pt x="319210" y="671703"/>
                  </a:lnTo>
                  <a:lnTo>
                    <a:pt x="330727" y="660340"/>
                  </a:lnTo>
                  <a:lnTo>
                    <a:pt x="364105" y="638048"/>
                  </a:lnTo>
                  <a:lnTo>
                    <a:pt x="417579" y="622518"/>
                  </a:lnTo>
                  <a:lnTo>
                    <a:pt x="489390" y="631444"/>
                  </a:lnTo>
                  <a:lnTo>
                    <a:pt x="528887" y="648970"/>
                  </a:lnTo>
                  <a:lnTo>
                    <a:pt x="542603" y="96774"/>
                  </a:lnTo>
                  <a:lnTo>
                    <a:pt x="550104" y="59150"/>
                  </a:lnTo>
                  <a:lnTo>
                    <a:pt x="570607" y="28384"/>
                  </a:lnTo>
                  <a:lnTo>
                    <a:pt x="601110" y="7619"/>
                  </a:lnTo>
                  <a:lnTo>
                    <a:pt x="638615" y="0"/>
                  </a:lnTo>
                  <a:close/>
                </a:path>
              </a:pathLst>
            </a:custGeom>
            <a:noFill/>
            <a:ln cap="flat" cmpd="sng" w="140200">
              <a:solidFill>
                <a:srgbClr val="EFEDE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8" name="Google Shape;1108;g29e745b8efd_1_1324"/>
            <p:cNvSpPr/>
            <p:nvPr/>
          </p:nvSpPr>
          <p:spPr>
            <a:xfrm>
              <a:off x="1695545" y="4681728"/>
              <a:ext cx="767714" cy="1771014"/>
            </a:xfrm>
            <a:custGeom>
              <a:rect b="b" l="l" r="r" t="t"/>
              <a:pathLst>
                <a:path extrusionOk="0" h="1771014" w="767714">
                  <a:moveTo>
                    <a:pt x="64928" y="765683"/>
                  </a:moveTo>
                  <a:lnTo>
                    <a:pt x="5873" y="784606"/>
                  </a:lnTo>
                  <a:lnTo>
                    <a:pt x="3365" y="810085"/>
                  </a:lnTo>
                  <a:lnTo>
                    <a:pt x="0" y="876531"/>
                  </a:lnTo>
                  <a:lnTo>
                    <a:pt x="2016" y="968957"/>
                  </a:lnTo>
                  <a:lnTo>
                    <a:pt x="15652" y="1072375"/>
                  </a:lnTo>
                  <a:lnTo>
                    <a:pt x="26804" y="1118425"/>
                  </a:lnTo>
                  <a:lnTo>
                    <a:pt x="42100" y="1162246"/>
                  </a:lnTo>
                  <a:lnTo>
                    <a:pt x="62015" y="1202534"/>
                  </a:lnTo>
                  <a:lnTo>
                    <a:pt x="87026" y="1237983"/>
                  </a:lnTo>
                  <a:lnTo>
                    <a:pt x="151362" y="1308861"/>
                  </a:lnTo>
                  <a:lnTo>
                    <a:pt x="198421" y="1353685"/>
                  </a:lnTo>
                  <a:lnTo>
                    <a:pt x="237140" y="1383919"/>
                  </a:lnTo>
                  <a:lnTo>
                    <a:pt x="237140" y="1770888"/>
                  </a:lnTo>
                  <a:lnTo>
                    <a:pt x="433355" y="1770888"/>
                  </a:lnTo>
                  <a:lnTo>
                    <a:pt x="740949" y="1054328"/>
                  </a:lnTo>
                  <a:lnTo>
                    <a:pt x="762201" y="1054328"/>
                  </a:lnTo>
                  <a:lnTo>
                    <a:pt x="760634" y="1008418"/>
                  </a:lnTo>
                  <a:lnTo>
                    <a:pt x="767238" y="993660"/>
                  </a:lnTo>
                  <a:lnTo>
                    <a:pt x="765587" y="988745"/>
                  </a:lnTo>
                  <a:lnTo>
                    <a:pt x="759872" y="973988"/>
                  </a:lnTo>
                  <a:lnTo>
                    <a:pt x="758983" y="943648"/>
                  </a:lnTo>
                  <a:lnTo>
                    <a:pt x="756570" y="854329"/>
                  </a:lnTo>
                  <a:lnTo>
                    <a:pt x="754128" y="769874"/>
                  </a:lnTo>
                  <a:lnTo>
                    <a:pt x="380015" y="769874"/>
                  </a:lnTo>
                  <a:lnTo>
                    <a:pt x="64928" y="765683"/>
                  </a:lnTo>
                  <a:close/>
                </a:path>
                <a:path extrusionOk="0" h="1771014" w="767714">
                  <a:moveTo>
                    <a:pt x="762201" y="1054328"/>
                  </a:moveTo>
                  <a:lnTo>
                    <a:pt x="740949" y="1054328"/>
                  </a:lnTo>
                  <a:lnTo>
                    <a:pt x="762285" y="1056792"/>
                  </a:lnTo>
                  <a:lnTo>
                    <a:pt x="762201" y="1054328"/>
                  </a:lnTo>
                  <a:close/>
                </a:path>
                <a:path extrusionOk="0" h="1771014" w="767714">
                  <a:moveTo>
                    <a:pt x="644937" y="0"/>
                  </a:moveTo>
                  <a:lnTo>
                    <a:pt x="638460" y="0"/>
                  </a:lnTo>
                  <a:lnTo>
                    <a:pt x="600956" y="7619"/>
                  </a:lnTo>
                  <a:lnTo>
                    <a:pt x="570452" y="28384"/>
                  </a:lnTo>
                  <a:lnTo>
                    <a:pt x="549949" y="59150"/>
                  </a:lnTo>
                  <a:lnTo>
                    <a:pt x="542448" y="96774"/>
                  </a:lnTo>
                  <a:lnTo>
                    <a:pt x="528478" y="659130"/>
                  </a:lnTo>
                  <a:lnTo>
                    <a:pt x="375824" y="728091"/>
                  </a:lnTo>
                  <a:lnTo>
                    <a:pt x="380015" y="769874"/>
                  </a:lnTo>
                  <a:lnTo>
                    <a:pt x="754128" y="769874"/>
                  </a:lnTo>
                  <a:lnTo>
                    <a:pt x="734472" y="90170"/>
                  </a:lnTo>
                  <a:lnTo>
                    <a:pt x="710739" y="32813"/>
                  </a:lnTo>
                  <a:lnTo>
                    <a:pt x="658145" y="2413"/>
                  </a:lnTo>
                  <a:lnTo>
                    <a:pt x="651541" y="762"/>
                  </a:lnTo>
                  <a:lnTo>
                    <a:pt x="644937" y="0"/>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9" name="Google Shape;1109;g29e745b8efd_1_1324"/>
            <p:cNvSpPr/>
            <p:nvPr/>
          </p:nvSpPr>
          <p:spPr>
            <a:xfrm>
              <a:off x="1695545" y="5369052"/>
              <a:ext cx="767714" cy="781050"/>
            </a:xfrm>
            <a:custGeom>
              <a:rect b="b" l="l" r="r" t="t"/>
              <a:pathLst>
                <a:path extrusionOk="0" h="781050" w="767714">
                  <a:moveTo>
                    <a:pt x="468534" y="0"/>
                  </a:moveTo>
                  <a:lnTo>
                    <a:pt x="375824" y="41783"/>
                  </a:lnTo>
                  <a:lnTo>
                    <a:pt x="380015" y="83566"/>
                  </a:lnTo>
                  <a:lnTo>
                    <a:pt x="64928" y="79502"/>
                  </a:lnTo>
                  <a:lnTo>
                    <a:pt x="5873" y="98298"/>
                  </a:lnTo>
                  <a:lnTo>
                    <a:pt x="3365" y="123768"/>
                  </a:lnTo>
                  <a:lnTo>
                    <a:pt x="0" y="190188"/>
                  </a:lnTo>
                  <a:lnTo>
                    <a:pt x="2016" y="282574"/>
                  </a:lnTo>
                  <a:lnTo>
                    <a:pt x="15652" y="385940"/>
                  </a:lnTo>
                  <a:lnTo>
                    <a:pt x="57239" y="417331"/>
                  </a:lnTo>
                  <a:lnTo>
                    <a:pt x="126222" y="447189"/>
                  </a:lnTo>
                  <a:lnTo>
                    <a:pt x="172523" y="458469"/>
                  </a:lnTo>
                  <a:lnTo>
                    <a:pt x="227518" y="465678"/>
                  </a:lnTo>
                  <a:lnTo>
                    <a:pt x="291820" y="467587"/>
                  </a:lnTo>
                  <a:lnTo>
                    <a:pt x="366045" y="462965"/>
                  </a:lnTo>
                  <a:lnTo>
                    <a:pt x="355109" y="481875"/>
                  </a:lnTo>
                  <a:lnTo>
                    <a:pt x="336470" y="535582"/>
                  </a:lnTo>
                  <a:lnTo>
                    <a:pt x="331380" y="619558"/>
                  </a:lnTo>
                  <a:lnTo>
                    <a:pt x="361092" y="729272"/>
                  </a:lnTo>
                  <a:lnTo>
                    <a:pt x="384980" y="760205"/>
                  </a:lnTo>
                  <a:lnTo>
                    <a:pt x="420524" y="776742"/>
                  </a:lnTo>
                  <a:lnTo>
                    <a:pt x="465206" y="781008"/>
                  </a:lnTo>
                  <a:lnTo>
                    <a:pt x="516508" y="775128"/>
                  </a:lnTo>
                  <a:lnTo>
                    <a:pt x="571912" y="761225"/>
                  </a:lnTo>
                  <a:lnTo>
                    <a:pt x="740949" y="367919"/>
                  </a:lnTo>
                  <a:lnTo>
                    <a:pt x="762285" y="370370"/>
                  </a:lnTo>
                  <a:lnTo>
                    <a:pt x="760634" y="322021"/>
                  </a:lnTo>
                  <a:lnTo>
                    <a:pt x="767238" y="307276"/>
                  </a:lnTo>
                  <a:lnTo>
                    <a:pt x="759872" y="287616"/>
                  </a:lnTo>
                  <a:lnTo>
                    <a:pt x="758983" y="257289"/>
                  </a:lnTo>
                  <a:lnTo>
                    <a:pt x="578516" y="272046"/>
                  </a:lnTo>
                  <a:lnTo>
                    <a:pt x="449738" y="209804"/>
                  </a:lnTo>
                  <a:lnTo>
                    <a:pt x="468534" y="0"/>
                  </a:lnTo>
                  <a:close/>
                </a:path>
              </a:pathLst>
            </a:custGeom>
            <a:solidFill>
              <a:srgbClr val="D48B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0" name="Google Shape;1110;g29e745b8efd_1_1324"/>
            <p:cNvSpPr/>
            <p:nvPr/>
          </p:nvSpPr>
          <p:spPr>
            <a:xfrm>
              <a:off x="1702308" y="5304739"/>
              <a:ext cx="535305" cy="473075"/>
            </a:xfrm>
            <a:custGeom>
              <a:rect b="b" l="l" r="r" t="t"/>
              <a:pathLst>
                <a:path extrusionOk="0" h="473075" w="535305">
                  <a:moveTo>
                    <a:pt x="177546" y="415137"/>
                  </a:moveTo>
                  <a:lnTo>
                    <a:pt x="137033" y="98094"/>
                  </a:lnTo>
                  <a:lnTo>
                    <a:pt x="97282" y="89839"/>
                  </a:lnTo>
                  <a:lnTo>
                    <a:pt x="47193" y="98831"/>
                  </a:lnTo>
                  <a:lnTo>
                    <a:pt x="17627" y="124155"/>
                  </a:lnTo>
                  <a:lnTo>
                    <a:pt x="3568" y="150545"/>
                  </a:lnTo>
                  <a:lnTo>
                    <a:pt x="0" y="162737"/>
                  </a:lnTo>
                  <a:lnTo>
                    <a:pt x="7899" y="248678"/>
                  </a:lnTo>
                  <a:lnTo>
                    <a:pt x="14795" y="317169"/>
                  </a:lnTo>
                  <a:lnTo>
                    <a:pt x="21856" y="370065"/>
                  </a:lnTo>
                  <a:lnTo>
                    <a:pt x="30276" y="409206"/>
                  </a:lnTo>
                  <a:lnTo>
                    <a:pt x="55968" y="453605"/>
                  </a:lnTo>
                  <a:lnTo>
                    <a:pt x="101346" y="465124"/>
                  </a:lnTo>
                  <a:lnTo>
                    <a:pt x="115989" y="464540"/>
                  </a:lnTo>
                  <a:lnTo>
                    <a:pt x="165544" y="444182"/>
                  </a:lnTo>
                  <a:lnTo>
                    <a:pt x="177546" y="415137"/>
                  </a:lnTo>
                  <a:close/>
                </a:path>
                <a:path extrusionOk="0" h="473075" w="535305">
                  <a:moveTo>
                    <a:pt x="358140" y="375589"/>
                  </a:moveTo>
                  <a:lnTo>
                    <a:pt x="311277" y="48945"/>
                  </a:lnTo>
                  <a:lnTo>
                    <a:pt x="269367" y="35102"/>
                  </a:lnTo>
                  <a:lnTo>
                    <a:pt x="208889" y="37338"/>
                  </a:lnTo>
                  <a:lnTo>
                    <a:pt x="167868" y="59842"/>
                  </a:lnTo>
                  <a:lnTo>
                    <a:pt x="144538" y="85725"/>
                  </a:lnTo>
                  <a:lnTo>
                    <a:pt x="137160" y="98094"/>
                  </a:lnTo>
                  <a:lnTo>
                    <a:pt x="178181" y="414883"/>
                  </a:lnTo>
                  <a:lnTo>
                    <a:pt x="195491" y="445681"/>
                  </a:lnTo>
                  <a:lnTo>
                    <a:pt x="220319" y="464820"/>
                  </a:lnTo>
                  <a:lnTo>
                    <a:pt x="252844" y="472909"/>
                  </a:lnTo>
                  <a:lnTo>
                    <a:pt x="293243" y="470547"/>
                  </a:lnTo>
                  <a:lnTo>
                    <a:pt x="335153" y="446798"/>
                  </a:lnTo>
                  <a:lnTo>
                    <a:pt x="355257" y="400456"/>
                  </a:lnTo>
                  <a:lnTo>
                    <a:pt x="358140" y="375589"/>
                  </a:lnTo>
                  <a:close/>
                </a:path>
                <a:path extrusionOk="0" h="473075" w="535305">
                  <a:moveTo>
                    <a:pt x="534924" y="377151"/>
                  </a:moveTo>
                  <a:lnTo>
                    <a:pt x="531622" y="262305"/>
                  </a:lnTo>
                  <a:lnTo>
                    <a:pt x="530860" y="240207"/>
                  </a:lnTo>
                  <a:lnTo>
                    <a:pt x="525145" y="27863"/>
                  </a:lnTo>
                  <a:lnTo>
                    <a:pt x="482600" y="8940"/>
                  </a:lnTo>
                  <a:lnTo>
                    <a:pt x="410781" y="0"/>
                  </a:lnTo>
                  <a:lnTo>
                    <a:pt x="357314" y="15481"/>
                  </a:lnTo>
                  <a:lnTo>
                    <a:pt x="323926" y="37731"/>
                  </a:lnTo>
                  <a:lnTo>
                    <a:pt x="312420" y="49072"/>
                  </a:lnTo>
                  <a:lnTo>
                    <a:pt x="342646" y="266496"/>
                  </a:lnTo>
                  <a:lnTo>
                    <a:pt x="359029" y="376326"/>
                  </a:lnTo>
                  <a:lnTo>
                    <a:pt x="359029" y="386168"/>
                  </a:lnTo>
                  <a:lnTo>
                    <a:pt x="382346" y="444906"/>
                  </a:lnTo>
                  <a:lnTo>
                    <a:pt x="437515" y="461606"/>
                  </a:lnTo>
                  <a:lnTo>
                    <a:pt x="449186" y="459930"/>
                  </a:lnTo>
                  <a:lnTo>
                    <a:pt x="489597" y="443471"/>
                  </a:lnTo>
                  <a:lnTo>
                    <a:pt x="517664" y="416242"/>
                  </a:lnTo>
                  <a:lnTo>
                    <a:pt x="533565" y="382803"/>
                  </a:lnTo>
                  <a:lnTo>
                    <a:pt x="534924" y="377151"/>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1" name="Google Shape;1111;g29e745b8efd_1_1324"/>
            <p:cNvSpPr/>
            <p:nvPr/>
          </p:nvSpPr>
          <p:spPr>
            <a:xfrm>
              <a:off x="1799844" y="5314188"/>
              <a:ext cx="650875" cy="452754"/>
            </a:xfrm>
            <a:custGeom>
              <a:rect b="b" l="l" r="r" t="t"/>
              <a:pathLst>
                <a:path extrusionOk="0" h="452754" w="650875">
                  <a:moveTo>
                    <a:pt x="80010" y="404888"/>
                  </a:moveTo>
                  <a:lnTo>
                    <a:pt x="39624" y="88900"/>
                  </a:lnTo>
                  <a:lnTo>
                    <a:pt x="0" y="80772"/>
                  </a:lnTo>
                  <a:lnTo>
                    <a:pt x="50927" y="446532"/>
                  </a:lnTo>
                  <a:lnTo>
                    <a:pt x="68059" y="433832"/>
                  </a:lnTo>
                  <a:lnTo>
                    <a:pt x="76657" y="420204"/>
                  </a:lnTo>
                  <a:lnTo>
                    <a:pt x="79654" y="409333"/>
                  </a:lnTo>
                  <a:lnTo>
                    <a:pt x="80010" y="404888"/>
                  </a:lnTo>
                  <a:close/>
                </a:path>
                <a:path extrusionOk="0" h="452754" w="650875">
                  <a:moveTo>
                    <a:pt x="260604" y="365950"/>
                  </a:moveTo>
                  <a:lnTo>
                    <a:pt x="213995" y="38354"/>
                  </a:lnTo>
                  <a:lnTo>
                    <a:pt x="172212" y="24384"/>
                  </a:lnTo>
                  <a:lnTo>
                    <a:pt x="237744" y="437388"/>
                  </a:lnTo>
                  <a:lnTo>
                    <a:pt x="250952" y="414108"/>
                  </a:lnTo>
                  <a:lnTo>
                    <a:pt x="257746" y="390893"/>
                  </a:lnTo>
                  <a:lnTo>
                    <a:pt x="260235" y="373075"/>
                  </a:lnTo>
                  <a:lnTo>
                    <a:pt x="260604" y="365950"/>
                  </a:lnTo>
                  <a:close/>
                </a:path>
                <a:path extrusionOk="0" h="452754" w="650875">
                  <a:moveTo>
                    <a:pt x="650748" y="267208"/>
                  </a:moveTo>
                  <a:lnTo>
                    <a:pt x="648843" y="256921"/>
                  </a:lnTo>
                  <a:lnTo>
                    <a:pt x="642708" y="243624"/>
                  </a:lnTo>
                  <a:lnTo>
                    <a:pt x="629958" y="231419"/>
                  </a:lnTo>
                  <a:lnTo>
                    <a:pt x="625932" y="230124"/>
                  </a:lnTo>
                  <a:lnTo>
                    <a:pt x="608203" y="224409"/>
                  </a:lnTo>
                  <a:lnTo>
                    <a:pt x="605028" y="223520"/>
                  </a:lnTo>
                  <a:lnTo>
                    <a:pt x="597662" y="223520"/>
                  </a:lnTo>
                  <a:lnTo>
                    <a:pt x="568490" y="225056"/>
                  </a:lnTo>
                  <a:lnTo>
                    <a:pt x="532015" y="227495"/>
                  </a:lnTo>
                  <a:lnTo>
                    <a:pt x="487260" y="229603"/>
                  </a:lnTo>
                  <a:lnTo>
                    <a:pt x="433425" y="230124"/>
                  </a:lnTo>
                  <a:lnTo>
                    <a:pt x="427355" y="18796"/>
                  </a:lnTo>
                  <a:lnTo>
                    <a:pt x="415810" y="13004"/>
                  </a:lnTo>
                  <a:lnTo>
                    <a:pt x="404787" y="7874"/>
                  </a:lnTo>
                  <a:lnTo>
                    <a:pt x="394220" y="3517"/>
                  </a:lnTo>
                  <a:lnTo>
                    <a:pt x="384048" y="0"/>
                  </a:lnTo>
                  <a:lnTo>
                    <a:pt x="393458" y="229298"/>
                  </a:lnTo>
                  <a:lnTo>
                    <a:pt x="381495" y="228727"/>
                  </a:lnTo>
                  <a:lnTo>
                    <a:pt x="349770" y="226860"/>
                  </a:lnTo>
                  <a:lnTo>
                    <a:pt x="315874" y="224383"/>
                  </a:lnTo>
                  <a:lnTo>
                    <a:pt x="279654" y="221107"/>
                  </a:lnTo>
                  <a:lnTo>
                    <a:pt x="271322" y="221348"/>
                  </a:lnTo>
                  <a:lnTo>
                    <a:pt x="263855" y="224193"/>
                  </a:lnTo>
                  <a:lnTo>
                    <a:pt x="257733" y="229184"/>
                  </a:lnTo>
                  <a:lnTo>
                    <a:pt x="253492" y="235839"/>
                  </a:lnTo>
                  <a:lnTo>
                    <a:pt x="251079" y="241681"/>
                  </a:lnTo>
                  <a:lnTo>
                    <a:pt x="247777" y="248285"/>
                  </a:lnTo>
                  <a:lnTo>
                    <a:pt x="245364" y="256413"/>
                  </a:lnTo>
                  <a:lnTo>
                    <a:pt x="261747" y="366636"/>
                  </a:lnTo>
                  <a:lnTo>
                    <a:pt x="261747" y="376504"/>
                  </a:lnTo>
                  <a:lnTo>
                    <a:pt x="285000" y="435406"/>
                  </a:lnTo>
                  <a:lnTo>
                    <a:pt x="340233" y="452145"/>
                  </a:lnTo>
                  <a:lnTo>
                    <a:pt x="351840" y="450469"/>
                  </a:lnTo>
                  <a:lnTo>
                    <a:pt x="362331" y="447941"/>
                  </a:lnTo>
                  <a:lnTo>
                    <a:pt x="371767" y="444639"/>
                  </a:lnTo>
                  <a:lnTo>
                    <a:pt x="380238" y="440639"/>
                  </a:lnTo>
                  <a:lnTo>
                    <a:pt x="383540" y="441452"/>
                  </a:lnTo>
                  <a:lnTo>
                    <a:pt x="386715" y="442277"/>
                  </a:lnTo>
                  <a:lnTo>
                    <a:pt x="390017" y="443103"/>
                  </a:lnTo>
                  <a:lnTo>
                    <a:pt x="394296" y="440639"/>
                  </a:lnTo>
                  <a:lnTo>
                    <a:pt x="395732" y="439813"/>
                  </a:lnTo>
                  <a:lnTo>
                    <a:pt x="424434" y="407543"/>
                  </a:lnTo>
                  <a:lnTo>
                    <a:pt x="434213" y="387184"/>
                  </a:lnTo>
                  <a:lnTo>
                    <a:pt x="447484" y="409752"/>
                  </a:lnTo>
                  <a:lnTo>
                    <a:pt x="461441" y="427075"/>
                  </a:lnTo>
                  <a:lnTo>
                    <a:pt x="475894" y="439458"/>
                  </a:lnTo>
                  <a:lnTo>
                    <a:pt x="490601" y="447217"/>
                  </a:lnTo>
                  <a:lnTo>
                    <a:pt x="528929" y="420712"/>
                  </a:lnTo>
                  <a:lnTo>
                    <a:pt x="562838" y="389966"/>
                  </a:lnTo>
                  <a:lnTo>
                    <a:pt x="591870" y="357835"/>
                  </a:lnTo>
                  <a:lnTo>
                    <a:pt x="615569" y="327164"/>
                  </a:lnTo>
                  <a:lnTo>
                    <a:pt x="641731" y="286753"/>
                  </a:lnTo>
                  <a:lnTo>
                    <a:pt x="650748" y="270383"/>
                  </a:lnTo>
                  <a:lnTo>
                    <a:pt x="650748" y="267208"/>
                  </a:lnTo>
                  <a:close/>
                </a:path>
              </a:pathLst>
            </a:custGeom>
            <a:solidFill>
              <a:srgbClr val="D48B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2" name="Google Shape;1112;g29e745b8efd_1_1324"/>
            <p:cNvSpPr/>
            <p:nvPr/>
          </p:nvSpPr>
          <p:spPr>
            <a:xfrm>
              <a:off x="2048255" y="5549400"/>
              <a:ext cx="492760" cy="903604"/>
            </a:xfrm>
            <a:custGeom>
              <a:rect b="b" l="l" r="r" t="t"/>
              <a:pathLst>
                <a:path extrusionOk="0" h="903604" w="492760">
                  <a:moveTo>
                    <a:pt x="359148" y="0"/>
                  </a:moveTo>
                  <a:lnTo>
                    <a:pt x="342011" y="500"/>
                  </a:lnTo>
                  <a:lnTo>
                    <a:pt x="313037" y="6060"/>
                  </a:lnTo>
                  <a:lnTo>
                    <a:pt x="277002" y="11168"/>
                  </a:lnTo>
                  <a:lnTo>
                    <a:pt x="234515" y="15037"/>
                  </a:lnTo>
                  <a:lnTo>
                    <a:pt x="186181" y="16883"/>
                  </a:lnTo>
                  <a:lnTo>
                    <a:pt x="154501" y="16402"/>
                  </a:lnTo>
                  <a:lnTo>
                    <a:pt x="121046" y="14851"/>
                  </a:lnTo>
                  <a:lnTo>
                    <a:pt x="85901" y="12061"/>
                  </a:lnTo>
                  <a:lnTo>
                    <a:pt x="49149" y="7866"/>
                  </a:lnTo>
                  <a:lnTo>
                    <a:pt x="38562" y="8796"/>
                  </a:lnTo>
                  <a:lnTo>
                    <a:pt x="29511" y="13501"/>
                  </a:lnTo>
                  <a:lnTo>
                    <a:pt x="22913" y="21135"/>
                  </a:lnTo>
                  <a:lnTo>
                    <a:pt x="19685" y="30853"/>
                  </a:lnTo>
                  <a:lnTo>
                    <a:pt x="17572" y="63924"/>
                  </a:lnTo>
                  <a:lnTo>
                    <a:pt x="22598" y="103408"/>
                  </a:lnTo>
                  <a:lnTo>
                    <a:pt x="39920" y="143722"/>
                  </a:lnTo>
                  <a:lnTo>
                    <a:pt x="74695" y="179280"/>
                  </a:lnTo>
                  <a:lnTo>
                    <a:pt x="132080" y="204500"/>
                  </a:lnTo>
                  <a:lnTo>
                    <a:pt x="178816" y="212691"/>
                  </a:lnTo>
                  <a:lnTo>
                    <a:pt x="153644" y="221138"/>
                  </a:lnTo>
                  <a:lnTo>
                    <a:pt x="96789" y="251393"/>
                  </a:lnTo>
                  <a:lnTo>
                    <a:pt x="36244" y="310830"/>
                  </a:lnTo>
                  <a:lnTo>
                    <a:pt x="0" y="406823"/>
                  </a:lnTo>
                  <a:lnTo>
                    <a:pt x="0" y="903216"/>
                  </a:lnTo>
                  <a:lnTo>
                    <a:pt x="298450" y="903216"/>
                  </a:lnTo>
                  <a:lnTo>
                    <a:pt x="298450" y="501845"/>
                  </a:lnTo>
                  <a:lnTo>
                    <a:pt x="482981" y="228249"/>
                  </a:lnTo>
                  <a:lnTo>
                    <a:pt x="489936" y="213965"/>
                  </a:lnTo>
                  <a:lnTo>
                    <a:pt x="492426" y="198759"/>
                  </a:lnTo>
                  <a:lnTo>
                    <a:pt x="490606" y="183554"/>
                  </a:lnTo>
                  <a:lnTo>
                    <a:pt x="484631" y="169270"/>
                  </a:lnTo>
                  <a:lnTo>
                    <a:pt x="403479" y="31615"/>
                  </a:lnTo>
                  <a:lnTo>
                    <a:pt x="400938" y="26789"/>
                  </a:lnTo>
                  <a:lnTo>
                    <a:pt x="389802" y="13430"/>
                  </a:lnTo>
                  <a:lnTo>
                    <a:pt x="375475" y="4405"/>
                  </a:lnTo>
                  <a:lnTo>
                    <a:pt x="359148" y="0"/>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3" name="Google Shape;1113;g29e745b8efd_1_1324"/>
            <p:cNvSpPr/>
            <p:nvPr/>
          </p:nvSpPr>
          <p:spPr>
            <a:xfrm>
              <a:off x="4325100" y="4613148"/>
              <a:ext cx="905510" cy="1559560"/>
            </a:xfrm>
            <a:custGeom>
              <a:rect b="b" l="l" r="r" t="t"/>
              <a:pathLst>
                <a:path extrusionOk="0" h="1559560" w="905510">
                  <a:moveTo>
                    <a:pt x="315098" y="0"/>
                  </a:moveTo>
                  <a:lnTo>
                    <a:pt x="311796" y="0"/>
                  </a:lnTo>
                  <a:lnTo>
                    <a:pt x="307732" y="762"/>
                  </a:lnTo>
                  <a:lnTo>
                    <a:pt x="304430" y="762"/>
                  </a:lnTo>
                  <a:lnTo>
                    <a:pt x="272730" y="11386"/>
                  </a:lnTo>
                  <a:lnTo>
                    <a:pt x="248376" y="32512"/>
                  </a:lnTo>
                  <a:lnTo>
                    <a:pt x="233761" y="61162"/>
                  </a:lnTo>
                  <a:lnTo>
                    <a:pt x="231278" y="94360"/>
                  </a:lnTo>
                  <a:lnTo>
                    <a:pt x="316749" y="725551"/>
                  </a:lnTo>
                  <a:lnTo>
                    <a:pt x="318273" y="739013"/>
                  </a:lnTo>
                  <a:lnTo>
                    <a:pt x="266330" y="723518"/>
                  </a:lnTo>
                  <a:lnTo>
                    <a:pt x="211266" y="729158"/>
                  </a:lnTo>
                  <a:lnTo>
                    <a:pt x="173954" y="751966"/>
                  </a:lnTo>
                  <a:lnTo>
                    <a:pt x="152763" y="776775"/>
                  </a:lnTo>
                  <a:lnTo>
                    <a:pt x="146061" y="788415"/>
                  </a:lnTo>
                  <a:lnTo>
                    <a:pt x="152157" y="835532"/>
                  </a:lnTo>
                  <a:lnTo>
                    <a:pt x="151776" y="835532"/>
                  </a:lnTo>
                  <a:lnTo>
                    <a:pt x="145553" y="788161"/>
                  </a:lnTo>
                  <a:lnTo>
                    <a:pt x="139838" y="785748"/>
                  </a:lnTo>
                  <a:lnTo>
                    <a:pt x="134885" y="784986"/>
                  </a:lnTo>
                  <a:lnTo>
                    <a:pt x="125868" y="782446"/>
                  </a:lnTo>
                  <a:lnTo>
                    <a:pt x="122566" y="782446"/>
                  </a:lnTo>
                  <a:lnTo>
                    <a:pt x="120153" y="781685"/>
                  </a:lnTo>
                  <a:lnTo>
                    <a:pt x="61581" y="785872"/>
                  </a:lnTo>
                  <a:lnTo>
                    <a:pt x="26951" y="811180"/>
                  </a:lnTo>
                  <a:lnTo>
                    <a:pt x="10443" y="839585"/>
                  </a:lnTo>
                  <a:lnTo>
                    <a:pt x="6234" y="853058"/>
                  </a:lnTo>
                  <a:lnTo>
                    <a:pt x="6361" y="853439"/>
                  </a:lnTo>
                  <a:lnTo>
                    <a:pt x="6107" y="853439"/>
                  </a:lnTo>
                  <a:lnTo>
                    <a:pt x="4548" y="868126"/>
                  </a:lnTo>
                  <a:lnTo>
                    <a:pt x="1631" y="907969"/>
                  </a:lnTo>
                  <a:lnTo>
                    <a:pt x="0" y="966645"/>
                  </a:lnTo>
                  <a:lnTo>
                    <a:pt x="2297" y="1037831"/>
                  </a:lnTo>
                  <a:lnTo>
                    <a:pt x="11187" y="1105128"/>
                  </a:lnTo>
                  <a:lnTo>
                    <a:pt x="13092" y="1123022"/>
                  </a:lnTo>
                  <a:lnTo>
                    <a:pt x="13981" y="1126197"/>
                  </a:lnTo>
                  <a:lnTo>
                    <a:pt x="16013" y="1141247"/>
                  </a:lnTo>
                  <a:lnTo>
                    <a:pt x="18553" y="1143190"/>
                  </a:lnTo>
                  <a:lnTo>
                    <a:pt x="39889" y="1222590"/>
                  </a:lnTo>
                  <a:lnTo>
                    <a:pt x="61162" y="1267658"/>
                  </a:lnTo>
                  <a:lnTo>
                    <a:pt x="88530" y="1307249"/>
                  </a:lnTo>
                  <a:lnTo>
                    <a:pt x="152747" y="1378117"/>
                  </a:lnTo>
                  <a:lnTo>
                    <a:pt x="199544" y="1422933"/>
                  </a:lnTo>
                  <a:lnTo>
                    <a:pt x="237882" y="1453159"/>
                  </a:lnTo>
                  <a:lnTo>
                    <a:pt x="237882" y="1559052"/>
                  </a:lnTo>
                  <a:lnTo>
                    <a:pt x="650378" y="1559052"/>
                  </a:lnTo>
                  <a:lnTo>
                    <a:pt x="650378" y="1438097"/>
                  </a:lnTo>
                  <a:lnTo>
                    <a:pt x="835798" y="1164094"/>
                  </a:lnTo>
                  <a:lnTo>
                    <a:pt x="842379" y="1149789"/>
                  </a:lnTo>
                  <a:lnTo>
                    <a:pt x="844911" y="1134560"/>
                  </a:lnTo>
                  <a:lnTo>
                    <a:pt x="843299" y="1119331"/>
                  </a:lnTo>
                  <a:lnTo>
                    <a:pt x="837449" y="1105027"/>
                  </a:lnTo>
                  <a:lnTo>
                    <a:pt x="752867" y="962279"/>
                  </a:lnTo>
                  <a:lnTo>
                    <a:pt x="751851" y="961389"/>
                  </a:lnTo>
                  <a:lnTo>
                    <a:pt x="903616" y="198627"/>
                  </a:lnTo>
                  <a:lnTo>
                    <a:pt x="905267" y="192912"/>
                  </a:lnTo>
                  <a:lnTo>
                    <a:pt x="905267" y="183006"/>
                  </a:lnTo>
                  <a:lnTo>
                    <a:pt x="889011" y="136144"/>
                  </a:lnTo>
                  <a:lnTo>
                    <a:pt x="846847" y="108331"/>
                  </a:lnTo>
                  <a:lnTo>
                    <a:pt x="817590" y="106237"/>
                  </a:lnTo>
                  <a:lnTo>
                    <a:pt x="790618" y="114919"/>
                  </a:lnTo>
                  <a:lnTo>
                    <a:pt x="768552" y="132816"/>
                  </a:lnTo>
                  <a:lnTo>
                    <a:pt x="754010" y="158369"/>
                  </a:lnTo>
                  <a:lnTo>
                    <a:pt x="574813" y="719073"/>
                  </a:lnTo>
                  <a:lnTo>
                    <a:pt x="564963" y="731220"/>
                  </a:lnTo>
                  <a:lnTo>
                    <a:pt x="550969" y="734615"/>
                  </a:lnTo>
                  <a:lnTo>
                    <a:pt x="537594" y="729414"/>
                  </a:lnTo>
                  <a:lnTo>
                    <a:pt x="529601" y="715771"/>
                  </a:lnTo>
                  <a:lnTo>
                    <a:pt x="397267" y="68071"/>
                  </a:lnTo>
                  <a:lnTo>
                    <a:pt x="386857" y="40826"/>
                  </a:lnTo>
                  <a:lnTo>
                    <a:pt x="368184" y="19272"/>
                  </a:lnTo>
                  <a:lnTo>
                    <a:pt x="343511" y="5099"/>
                  </a:lnTo>
                  <a:lnTo>
                    <a:pt x="315098" y="0"/>
                  </a:lnTo>
                  <a:close/>
                </a:path>
              </a:pathLst>
            </a:custGeom>
            <a:solidFill>
              <a:srgbClr val="F9B19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4" name="Google Shape;1114;g29e745b8efd_1_1324"/>
            <p:cNvSpPr/>
            <p:nvPr/>
          </p:nvSpPr>
          <p:spPr>
            <a:xfrm>
              <a:off x="4325100" y="4613148"/>
              <a:ext cx="905510" cy="1559560"/>
            </a:xfrm>
            <a:custGeom>
              <a:rect b="b" l="l" r="r" t="t"/>
              <a:pathLst>
                <a:path extrusionOk="0" h="1559560" w="905510">
                  <a:moveTo>
                    <a:pt x="315098" y="0"/>
                  </a:moveTo>
                  <a:lnTo>
                    <a:pt x="368184" y="19272"/>
                  </a:lnTo>
                  <a:lnTo>
                    <a:pt x="397267" y="68071"/>
                  </a:lnTo>
                  <a:lnTo>
                    <a:pt x="529601" y="715771"/>
                  </a:lnTo>
                  <a:lnTo>
                    <a:pt x="537594" y="729414"/>
                  </a:lnTo>
                  <a:lnTo>
                    <a:pt x="550969" y="734615"/>
                  </a:lnTo>
                  <a:lnTo>
                    <a:pt x="564963" y="731220"/>
                  </a:lnTo>
                  <a:lnTo>
                    <a:pt x="574813" y="719073"/>
                  </a:lnTo>
                  <a:lnTo>
                    <a:pt x="754010" y="158369"/>
                  </a:lnTo>
                  <a:lnTo>
                    <a:pt x="768552" y="132816"/>
                  </a:lnTo>
                  <a:lnTo>
                    <a:pt x="790618" y="114919"/>
                  </a:lnTo>
                  <a:lnTo>
                    <a:pt x="817590" y="106237"/>
                  </a:lnTo>
                  <a:lnTo>
                    <a:pt x="846847" y="108331"/>
                  </a:lnTo>
                  <a:lnTo>
                    <a:pt x="870549" y="118963"/>
                  </a:lnTo>
                  <a:lnTo>
                    <a:pt x="889011" y="136144"/>
                  </a:lnTo>
                  <a:lnTo>
                    <a:pt x="900997" y="158087"/>
                  </a:lnTo>
                  <a:lnTo>
                    <a:pt x="905267" y="183006"/>
                  </a:lnTo>
                  <a:lnTo>
                    <a:pt x="905267" y="187959"/>
                  </a:lnTo>
                  <a:lnTo>
                    <a:pt x="905267" y="192912"/>
                  </a:lnTo>
                  <a:lnTo>
                    <a:pt x="903616" y="198627"/>
                  </a:lnTo>
                  <a:lnTo>
                    <a:pt x="752359" y="958722"/>
                  </a:lnTo>
                  <a:lnTo>
                    <a:pt x="751851" y="961389"/>
                  </a:lnTo>
                  <a:lnTo>
                    <a:pt x="752867" y="962279"/>
                  </a:lnTo>
                  <a:lnTo>
                    <a:pt x="837449" y="1105027"/>
                  </a:lnTo>
                  <a:lnTo>
                    <a:pt x="843299" y="1119331"/>
                  </a:lnTo>
                  <a:lnTo>
                    <a:pt x="844911" y="1134560"/>
                  </a:lnTo>
                  <a:lnTo>
                    <a:pt x="842379" y="1149789"/>
                  </a:lnTo>
                  <a:lnTo>
                    <a:pt x="835798" y="1164094"/>
                  </a:lnTo>
                  <a:lnTo>
                    <a:pt x="650378" y="1438097"/>
                  </a:lnTo>
                  <a:lnTo>
                    <a:pt x="650378" y="1559052"/>
                  </a:lnTo>
                  <a:lnTo>
                    <a:pt x="237882" y="1559052"/>
                  </a:lnTo>
                  <a:lnTo>
                    <a:pt x="237882" y="1453159"/>
                  </a:lnTo>
                  <a:lnTo>
                    <a:pt x="228173" y="1446384"/>
                  </a:lnTo>
                  <a:lnTo>
                    <a:pt x="152747" y="1378117"/>
                  </a:lnTo>
                  <a:lnTo>
                    <a:pt x="88530" y="1307249"/>
                  </a:lnTo>
                  <a:lnTo>
                    <a:pt x="61162" y="1267658"/>
                  </a:lnTo>
                  <a:lnTo>
                    <a:pt x="39889" y="1222590"/>
                  </a:lnTo>
                  <a:lnTo>
                    <a:pt x="18553" y="1143190"/>
                  </a:lnTo>
                  <a:lnTo>
                    <a:pt x="16013" y="1141247"/>
                  </a:lnTo>
                  <a:lnTo>
                    <a:pt x="13981" y="1126197"/>
                  </a:lnTo>
                  <a:lnTo>
                    <a:pt x="13092" y="1123022"/>
                  </a:lnTo>
                  <a:lnTo>
                    <a:pt x="11187" y="1105128"/>
                  </a:lnTo>
                  <a:lnTo>
                    <a:pt x="2297" y="1037831"/>
                  </a:lnTo>
                  <a:lnTo>
                    <a:pt x="0" y="966645"/>
                  </a:lnTo>
                  <a:lnTo>
                    <a:pt x="1631" y="907969"/>
                  </a:lnTo>
                  <a:lnTo>
                    <a:pt x="4548" y="868126"/>
                  </a:lnTo>
                  <a:lnTo>
                    <a:pt x="6107" y="853439"/>
                  </a:lnTo>
                  <a:lnTo>
                    <a:pt x="6361" y="853439"/>
                  </a:lnTo>
                  <a:lnTo>
                    <a:pt x="6234" y="853058"/>
                  </a:lnTo>
                  <a:lnTo>
                    <a:pt x="10443" y="839585"/>
                  </a:lnTo>
                  <a:lnTo>
                    <a:pt x="26951" y="811180"/>
                  </a:lnTo>
                  <a:lnTo>
                    <a:pt x="61581" y="785872"/>
                  </a:lnTo>
                  <a:lnTo>
                    <a:pt x="120153" y="781685"/>
                  </a:lnTo>
                  <a:lnTo>
                    <a:pt x="122566" y="782446"/>
                  </a:lnTo>
                  <a:lnTo>
                    <a:pt x="125868" y="782446"/>
                  </a:lnTo>
                  <a:lnTo>
                    <a:pt x="129170" y="783335"/>
                  </a:lnTo>
                  <a:lnTo>
                    <a:pt x="134885" y="784986"/>
                  </a:lnTo>
                  <a:lnTo>
                    <a:pt x="139838" y="785748"/>
                  </a:lnTo>
                  <a:lnTo>
                    <a:pt x="145553" y="788161"/>
                  </a:lnTo>
                  <a:lnTo>
                    <a:pt x="145680" y="789177"/>
                  </a:lnTo>
                  <a:lnTo>
                    <a:pt x="145807" y="789304"/>
                  </a:lnTo>
                  <a:lnTo>
                    <a:pt x="151776" y="835532"/>
                  </a:lnTo>
                  <a:lnTo>
                    <a:pt x="152157" y="835532"/>
                  </a:lnTo>
                  <a:lnTo>
                    <a:pt x="146061" y="788415"/>
                  </a:lnTo>
                  <a:lnTo>
                    <a:pt x="152763" y="776775"/>
                  </a:lnTo>
                  <a:lnTo>
                    <a:pt x="173954" y="751966"/>
                  </a:lnTo>
                  <a:lnTo>
                    <a:pt x="211266" y="729158"/>
                  </a:lnTo>
                  <a:lnTo>
                    <a:pt x="266330" y="723518"/>
                  </a:lnTo>
                  <a:lnTo>
                    <a:pt x="318273" y="739013"/>
                  </a:lnTo>
                  <a:lnTo>
                    <a:pt x="316749" y="725551"/>
                  </a:lnTo>
                  <a:lnTo>
                    <a:pt x="231278" y="94360"/>
                  </a:lnTo>
                  <a:lnTo>
                    <a:pt x="233761" y="61162"/>
                  </a:lnTo>
                  <a:lnTo>
                    <a:pt x="248376" y="32512"/>
                  </a:lnTo>
                  <a:lnTo>
                    <a:pt x="272730" y="11386"/>
                  </a:lnTo>
                  <a:lnTo>
                    <a:pt x="304430" y="762"/>
                  </a:lnTo>
                  <a:lnTo>
                    <a:pt x="307732" y="762"/>
                  </a:lnTo>
                  <a:lnTo>
                    <a:pt x="311796" y="0"/>
                  </a:lnTo>
                  <a:lnTo>
                    <a:pt x="315098" y="0"/>
                  </a:lnTo>
                  <a:close/>
                </a:path>
              </a:pathLst>
            </a:custGeom>
            <a:noFill/>
            <a:ln cap="flat" cmpd="sng" w="140200">
              <a:solidFill>
                <a:srgbClr val="EFEDE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5" name="Google Shape;1115;g29e745b8efd_1_1324"/>
            <p:cNvSpPr/>
            <p:nvPr/>
          </p:nvSpPr>
          <p:spPr>
            <a:xfrm>
              <a:off x="4332401" y="4613148"/>
              <a:ext cx="904239" cy="1839595"/>
            </a:xfrm>
            <a:custGeom>
              <a:rect b="b" l="l" r="r" t="t"/>
              <a:pathLst>
                <a:path extrusionOk="0" h="1839595" w="904239">
                  <a:moveTo>
                    <a:pt x="904062" y="183007"/>
                  </a:moveTo>
                  <a:lnTo>
                    <a:pt x="887818" y="136105"/>
                  </a:lnTo>
                  <a:lnTo>
                    <a:pt x="845769" y="108331"/>
                  </a:lnTo>
                  <a:lnTo>
                    <a:pt x="816432" y="106222"/>
                  </a:lnTo>
                  <a:lnTo>
                    <a:pt x="789419" y="114871"/>
                  </a:lnTo>
                  <a:lnTo>
                    <a:pt x="767346" y="132765"/>
                  </a:lnTo>
                  <a:lnTo>
                    <a:pt x="752805" y="158369"/>
                  </a:lnTo>
                  <a:lnTo>
                    <a:pt x="573608" y="718693"/>
                  </a:lnTo>
                  <a:lnTo>
                    <a:pt x="563803" y="730923"/>
                  </a:lnTo>
                  <a:lnTo>
                    <a:pt x="549808" y="734339"/>
                  </a:lnTo>
                  <a:lnTo>
                    <a:pt x="536397" y="729107"/>
                  </a:lnTo>
                  <a:lnTo>
                    <a:pt x="528396" y="715391"/>
                  </a:lnTo>
                  <a:lnTo>
                    <a:pt x="396189" y="68072"/>
                  </a:lnTo>
                  <a:lnTo>
                    <a:pt x="385711" y="40830"/>
                  </a:lnTo>
                  <a:lnTo>
                    <a:pt x="367042" y="19278"/>
                  </a:lnTo>
                  <a:lnTo>
                    <a:pt x="342353" y="5105"/>
                  </a:lnTo>
                  <a:lnTo>
                    <a:pt x="313893" y="0"/>
                  </a:lnTo>
                  <a:lnTo>
                    <a:pt x="310718" y="0"/>
                  </a:lnTo>
                  <a:lnTo>
                    <a:pt x="306527" y="762"/>
                  </a:lnTo>
                  <a:lnTo>
                    <a:pt x="303225" y="762"/>
                  </a:lnTo>
                  <a:lnTo>
                    <a:pt x="271589" y="11391"/>
                  </a:lnTo>
                  <a:lnTo>
                    <a:pt x="247256" y="32512"/>
                  </a:lnTo>
                  <a:lnTo>
                    <a:pt x="232625" y="61163"/>
                  </a:lnTo>
                  <a:lnTo>
                    <a:pt x="230073" y="94361"/>
                  </a:lnTo>
                  <a:lnTo>
                    <a:pt x="315544" y="725297"/>
                  </a:lnTo>
                  <a:lnTo>
                    <a:pt x="317195" y="739267"/>
                  </a:lnTo>
                  <a:lnTo>
                    <a:pt x="331165" y="837692"/>
                  </a:lnTo>
                  <a:lnTo>
                    <a:pt x="331279" y="838454"/>
                  </a:lnTo>
                  <a:lnTo>
                    <a:pt x="120218" y="835152"/>
                  </a:lnTo>
                  <a:lnTo>
                    <a:pt x="65354" y="835152"/>
                  </a:lnTo>
                  <a:lnTo>
                    <a:pt x="5537" y="853948"/>
                  </a:lnTo>
                  <a:lnTo>
                    <a:pt x="3340" y="876388"/>
                  </a:lnTo>
                  <a:lnTo>
                    <a:pt x="1676" y="902017"/>
                  </a:lnTo>
                  <a:lnTo>
                    <a:pt x="584" y="935101"/>
                  </a:lnTo>
                  <a:lnTo>
                    <a:pt x="0" y="976287"/>
                  </a:lnTo>
                  <a:lnTo>
                    <a:pt x="1244" y="1022477"/>
                  </a:lnTo>
                  <a:lnTo>
                    <a:pt x="5016" y="1071930"/>
                  </a:lnTo>
                  <a:lnTo>
                    <a:pt x="12052" y="1122895"/>
                  </a:lnTo>
                  <a:lnTo>
                    <a:pt x="23088" y="1173632"/>
                  </a:lnTo>
                  <a:lnTo>
                    <a:pt x="38849" y="1222400"/>
                  </a:lnTo>
                  <a:lnTo>
                    <a:pt x="60058" y="1267434"/>
                  </a:lnTo>
                  <a:lnTo>
                    <a:pt x="87452" y="1306995"/>
                  </a:lnTo>
                  <a:lnTo>
                    <a:pt x="151511" y="1377823"/>
                  </a:lnTo>
                  <a:lnTo>
                    <a:pt x="198234" y="1422615"/>
                  </a:lnTo>
                  <a:lnTo>
                    <a:pt x="236550" y="1452816"/>
                  </a:lnTo>
                  <a:lnTo>
                    <a:pt x="236550" y="1839468"/>
                  </a:lnTo>
                  <a:lnTo>
                    <a:pt x="433273" y="1839468"/>
                  </a:lnTo>
                  <a:lnTo>
                    <a:pt x="766902" y="1062888"/>
                  </a:lnTo>
                  <a:lnTo>
                    <a:pt x="742632" y="1000772"/>
                  </a:lnTo>
                  <a:lnTo>
                    <a:pt x="743026" y="999324"/>
                  </a:lnTo>
                  <a:lnTo>
                    <a:pt x="751154" y="958342"/>
                  </a:lnTo>
                  <a:lnTo>
                    <a:pt x="795743" y="734339"/>
                  </a:lnTo>
                  <a:lnTo>
                    <a:pt x="902411" y="198501"/>
                  </a:lnTo>
                  <a:lnTo>
                    <a:pt x="904062" y="192786"/>
                  </a:lnTo>
                  <a:lnTo>
                    <a:pt x="904062" y="183007"/>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6" name="Google Shape;1116;g29e745b8efd_1_1324"/>
            <p:cNvSpPr/>
            <p:nvPr/>
          </p:nvSpPr>
          <p:spPr>
            <a:xfrm>
              <a:off x="4332001" y="5337048"/>
              <a:ext cx="767714" cy="813435"/>
            </a:xfrm>
            <a:custGeom>
              <a:rect b="b" l="l" r="r" t="t"/>
              <a:pathLst>
                <a:path extrusionOk="0" h="813435" w="767714">
                  <a:moveTo>
                    <a:pt x="700224" y="494614"/>
                  </a:moveTo>
                  <a:lnTo>
                    <a:pt x="366490" y="494614"/>
                  </a:lnTo>
                  <a:lnTo>
                    <a:pt x="355572" y="513545"/>
                  </a:lnTo>
                  <a:lnTo>
                    <a:pt x="336962" y="567315"/>
                  </a:lnTo>
                  <a:lnTo>
                    <a:pt x="331878" y="651383"/>
                  </a:lnTo>
                  <a:lnTo>
                    <a:pt x="361537" y="761212"/>
                  </a:lnTo>
                  <a:lnTo>
                    <a:pt x="385424" y="792176"/>
                  </a:lnTo>
                  <a:lnTo>
                    <a:pt x="420961" y="808730"/>
                  </a:lnTo>
                  <a:lnTo>
                    <a:pt x="465623" y="813000"/>
                  </a:lnTo>
                  <a:lnTo>
                    <a:pt x="516887" y="807112"/>
                  </a:lnTo>
                  <a:lnTo>
                    <a:pt x="572230" y="793191"/>
                  </a:lnTo>
                  <a:lnTo>
                    <a:pt x="700224" y="494614"/>
                  </a:lnTo>
                  <a:close/>
                </a:path>
                <a:path extrusionOk="0" h="813435" w="767714">
                  <a:moveTo>
                    <a:pt x="65754" y="110743"/>
                  </a:moveTo>
                  <a:lnTo>
                    <a:pt x="5810" y="129539"/>
                  </a:lnTo>
                  <a:lnTo>
                    <a:pt x="3321" y="155042"/>
                  </a:lnTo>
                  <a:lnTo>
                    <a:pt x="0" y="221543"/>
                  </a:lnTo>
                  <a:lnTo>
                    <a:pt x="2059" y="314036"/>
                  </a:lnTo>
                  <a:lnTo>
                    <a:pt x="15716" y="417512"/>
                  </a:lnTo>
                  <a:lnTo>
                    <a:pt x="57612" y="448940"/>
                  </a:lnTo>
                  <a:lnTo>
                    <a:pt x="126571" y="478828"/>
                  </a:lnTo>
                  <a:lnTo>
                    <a:pt x="172825" y="490118"/>
                  </a:lnTo>
                  <a:lnTo>
                    <a:pt x="227796" y="497333"/>
                  </a:lnTo>
                  <a:lnTo>
                    <a:pt x="292134" y="499241"/>
                  </a:lnTo>
                  <a:lnTo>
                    <a:pt x="366490" y="494614"/>
                  </a:lnTo>
                  <a:lnTo>
                    <a:pt x="700224" y="494614"/>
                  </a:lnTo>
                  <a:lnTo>
                    <a:pt x="741013" y="399465"/>
                  </a:lnTo>
                  <a:lnTo>
                    <a:pt x="762265" y="399465"/>
                  </a:lnTo>
                  <a:lnTo>
                    <a:pt x="760698" y="353529"/>
                  </a:lnTo>
                  <a:lnTo>
                    <a:pt x="767302" y="338772"/>
                  </a:lnTo>
                  <a:lnTo>
                    <a:pt x="759936" y="319087"/>
                  </a:lnTo>
                  <a:lnTo>
                    <a:pt x="759143" y="292011"/>
                  </a:lnTo>
                  <a:lnTo>
                    <a:pt x="714089" y="292011"/>
                  </a:lnTo>
                  <a:lnTo>
                    <a:pt x="728275" y="270890"/>
                  </a:lnTo>
                  <a:lnTo>
                    <a:pt x="738806" y="254007"/>
                  </a:lnTo>
                  <a:lnTo>
                    <a:pt x="745361" y="242813"/>
                  </a:lnTo>
                  <a:lnTo>
                    <a:pt x="747617" y="238759"/>
                  </a:lnTo>
                  <a:lnTo>
                    <a:pt x="747077" y="232273"/>
                  </a:lnTo>
                  <a:lnTo>
                    <a:pt x="742632" y="217630"/>
                  </a:lnTo>
                  <a:lnTo>
                    <a:pt x="730043" y="202058"/>
                  </a:lnTo>
                  <a:lnTo>
                    <a:pt x="720462" y="198500"/>
                  </a:lnTo>
                  <a:lnTo>
                    <a:pt x="510000" y="198500"/>
                  </a:lnTo>
                  <a:lnTo>
                    <a:pt x="480744" y="197092"/>
                  </a:lnTo>
                  <a:lnTo>
                    <a:pt x="449405" y="195230"/>
                  </a:lnTo>
                  <a:lnTo>
                    <a:pt x="415756" y="192750"/>
                  </a:lnTo>
                  <a:lnTo>
                    <a:pt x="388012" y="190245"/>
                  </a:lnTo>
                  <a:lnTo>
                    <a:pt x="368903" y="190245"/>
                  </a:lnTo>
                  <a:lnTo>
                    <a:pt x="368903" y="187070"/>
                  </a:lnTo>
                  <a:lnTo>
                    <a:pt x="367379" y="182879"/>
                  </a:lnTo>
                  <a:lnTo>
                    <a:pt x="366490" y="178053"/>
                  </a:lnTo>
                  <a:lnTo>
                    <a:pt x="366490" y="176402"/>
                  </a:lnTo>
                  <a:lnTo>
                    <a:pt x="363277" y="163560"/>
                  </a:lnTo>
                  <a:lnTo>
                    <a:pt x="355899" y="132683"/>
                  </a:lnTo>
                  <a:lnTo>
                    <a:pt x="351758" y="115696"/>
                  </a:lnTo>
                  <a:lnTo>
                    <a:pt x="351758" y="114045"/>
                  </a:lnTo>
                  <a:lnTo>
                    <a:pt x="351543" y="113156"/>
                  </a:lnTo>
                  <a:lnTo>
                    <a:pt x="271367" y="113156"/>
                  </a:lnTo>
                  <a:lnTo>
                    <a:pt x="65754" y="110743"/>
                  </a:lnTo>
                  <a:close/>
                </a:path>
                <a:path extrusionOk="0" h="813435" w="767714">
                  <a:moveTo>
                    <a:pt x="762265" y="399465"/>
                  </a:moveTo>
                  <a:lnTo>
                    <a:pt x="741013" y="399465"/>
                  </a:lnTo>
                  <a:lnTo>
                    <a:pt x="762349" y="401929"/>
                  </a:lnTo>
                  <a:lnTo>
                    <a:pt x="762265" y="399465"/>
                  </a:lnTo>
                  <a:close/>
                </a:path>
                <a:path extrusionOk="0" h="813435" w="767714">
                  <a:moveTo>
                    <a:pt x="759047" y="288734"/>
                  </a:moveTo>
                  <a:lnTo>
                    <a:pt x="714089" y="292011"/>
                  </a:lnTo>
                  <a:lnTo>
                    <a:pt x="759143" y="292011"/>
                  </a:lnTo>
                  <a:lnTo>
                    <a:pt x="759047" y="288734"/>
                  </a:lnTo>
                  <a:close/>
                </a:path>
                <a:path extrusionOk="0" h="813435" w="767714">
                  <a:moveTo>
                    <a:pt x="701770" y="191896"/>
                  </a:moveTo>
                  <a:lnTo>
                    <a:pt x="694404" y="191896"/>
                  </a:lnTo>
                  <a:lnTo>
                    <a:pt x="625522" y="196437"/>
                  </a:lnTo>
                  <a:lnTo>
                    <a:pt x="577728" y="198397"/>
                  </a:lnTo>
                  <a:lnTo>
                    <a:pt x="519779" y="198500"/>
                  </a:lnTo>
                  <a:lnTo>
                    <a:pt x="720462" y="198500"/>
                  </a:lnTo>
                  <a:lnTo>
                    <a:pt x="705072" y="192785"/>
                  </a:lnTo>
                  <a:lnTo>
                    <a:pt x="701770" y="191896"/>
                  </a:lnTo>
                  <a:close/>
                </a:path>
                <a:path extrusionOk="0" h="813435" w="767714">
                  <a:moveTo>
                    <a:pt x="376396" y="188721"/>
                  </a:moveTo>
                  <a:lnTo>
                    <a:pt x="372205" y="189483"/>
                  </a:lnTo>
                  <a:lnTo>
                    <a:pt x="368903" y="190245"/>
                  </a:lnTo>
                  <a:lnTo>
                    <a:pt x="388012" y="190245"/>
                  </a:lnTo>
                  <a:lnTo>
                    <a:pt x="379571" y="189483"/>
                  </a:lnTo>
                  <a:lnTo>
                    <a:pt x="376396" y="188721"/>
                  </a:lnTo>
                  <a:close/>
                </a:path>
                <a:path extrusionOk="0" h="813435" w="767714">
                  <a:moveTo>
                    <a:pt x="265652" y="0"/>
                  </a:moveTo>
                  <a:lnTo>
                    <a:pt x="271367" y="113156"/>
                  </a:lnTo>
                  <a:lnTo>
                    <a:pt x="351543" y="113156"/>
                  </a:lnTo>
                  <a:lnTo>
                    <a:pt x="331666" y="46216"/>
                  </a:lnTo>
                  <a:lnTo>
                    <a:pt x="304282" y="9715"/>
                  </a:lnTo>
                  <a:lnTo>
                    <a:pt x="265652" y="0"/>
                  </a:lnTo>
                  <a:close/>
                </a:path>
              </a:pathLst>
            </a:custGeom>
            <a:solidFill>
              <a:srgbClr val="D48B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7" name="Google Shape;1117;g29e745b8efd_1_1324"/>
            <p:cNvSpPr/>
            <p:nvPr/>
          </p:nvSpPr>
          <p:spPr>
            <a:xfrm>
              <a:off x="4337304" y="5337048"/>
              <a:ext cx="360045" cy="440689"/>
            </a:xfrm>
            <a:custGeom>
              <a:rect b="b" l="l" r="r" t="t"/>
              <a:pathLst>
                <a:path extrusionOk="0" h="440689" w="360045">
                  <a:moveTo>
                    <a:pt x="180594" y="382625"/>
                  </a:moveTo>
                  <a:lnTo>
                    <a:pt x="139446" y="64135"/>
                  </a:lnTo>
                  <a:lnTo>
                    <a:pt x="133731" y="61722"/>
                  </a:lnTo>
                  <a:lnTo>
                    <a:pt x="128778" y="60833"/>
                  </a:lnTo>
                  <a:lnTo>
                    <a:pt x="119761" y="58420"/>
                  </a:lnTo>
                  <a:lnTo>
                    <a:pt x="116586" y="58420"/>
                  </a:lnTo>
                  <a:lnTo>
                    <a:pt x="114046" y="57658"/>
                  </a:lnTo>
                  <a:lnTo>
                    <a:pt x="55397" y="61874"/>
                  </a:lnTo>
                  <a:lnTo>
                    <a:pt x="20726" y="87223"/>
                  </a:lnTo>
                  <a:lnTo>
                    <a:pt x="4203" y="115671"/>
                  </a:lnTo>
                  <a:lnTo>
                    <a:pt x="0" y="129159"/>
                  </a:lnTo>
                  <a:lnTo>
                    <a:pt x="8280" y="215455"/>
                  </a:lnTo>
                  <a:lnTo>
                    <a:pt x="15468" y="284238"/>
                  </a:lnTo>
                  <a:lnTo>
                    <a:pt x="22771" y="337350"/>
                  </a:lnTo>
                  <a:lnTo>
                    <a:pt x="31394" y="376656"/>
                  </a:lnTo>
                  <a:lnTo>
                    <a:pt x="57467" y="421246"/>
                  </a:lnTo>
                  <a:lnTo>
                    <a:pt x="103378" y="432816"/>
                  </a:lnTo>
                  <a:lnTo>
                    <a:pt x="117246" y="432358"/>
                  </a:lnTo>
                  <a:lnTo>
                    <a:pt x="155067" y="422122"/>
                  </a:lnTo>
                  <a:lnTo>
                    <a:pt x="180352" y="386334"/>
                  </a:lnTo>
                  <a:lnTo>
                    <a:pt x="180594" y="382625"/>
                  </a:lnTo>
                  <a:close/>
                </a:path>
                <a:path extrusionOk="0" h="440689" w="360045">
                  <a:moveTo>
                    <a:pt x="359664" y="343014"/>
                  </a:moveTo>
                  <a:lnTo>
                    <a:pt x="336677" y="181356"/>
                  </a:lnTo>
                  <a:lnTo>
                    <a:pt x="326898" y="114046"/>
                  </a:lnTo>
                  <a:lnTo>
                    <a:pt x="312928" y="15621"/>
                  </a:lnTo>
                  <a:lnTo>
                    <a:pt x="299123" y="9715"/>
                  </a:lnTo>
                  <a:lnTo>
                    <a:pt x="285851" y="5334"/>
                  </a:lnTo>
                  <a:lnTo>
                    <a:pt x="273037" y="2197"/>
                  </a:lnTo>
                  <a:lnTo>
                    <a:pt x="260604" y="0"/>
                  </a:lnTo>
                  <a:lnTo>
                    <a:pt x="205511" y="5626"/>
                  </a:lnTo>
                  <a:lnTo>
                    <a:pt x="168160" y="28384"/>
                  </a:lnTo>
                  <a:lnTo>
                    <a:pt x="146926" y="53149"/>
                  </a:lnTo>
                  <a:lnTo>
                    <a:pt x="140208" y="64770"/>
                  </a:lnTo>
                  <a:lnTo>
                    <a:pt x="181102" y="382409"/>
                  </a:lnTo>
                  <a:lnTo>
                    <a:pt x="198335" y="413296"/>
                  </a:lnTo>
                  <a:lnTo>
                    <a:pt x="223100" y="432473"/>
                  </a:lnTo>
                  <a:lnTo>
                    <a:pt x="255536" y="440575"/>
                  </a:lnTo>
                  <a:lnTo>
                    <a:pt x="295783" y="438213"/>
                  </a:lnTo>
                  <a:lnTo>
                    <a:pt x="331685" y="420014"/>
                  </a:lnTo>
                  <a:lnTo>
                    <a:pt x="350761" y="389801"/>
                  </a:lnTo>
                  <a:lnTo>
                    <a:pt x="358317" y="360210"/>
                  </a:lnTo>
                  <a:lnTo>
                    <a:pt x="359664" y="343014"/>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8" name="Google Shape;1118;g29e745b8efd_1_1324"/>
            <p:cNvSpPr/>
            <p:nvPr/>
          </p:nvSpPr>
          <p:spPr>
            <a:xfrm>
              <a:off x="4451603" y="5396484"/>
              <a:ext cx="66675" cy="360045"/>
            </a:xfrm>
            <a:custGeom>
              <a:rect b="b" l="l" r="r" t="t"/>
              <a:pathLst>
                <a:path extrusionOk="0" h="360045" w="66675">
                  <a:moveTo>
                    <a:pt x="0" y="0"/>
                  </a:moveTo>
                  <a:lnTo>
                    <a:pt x="44196" y="359663"/>
                  </a:lnTo>
                  <a:lnTo>
                    <a:pt x="57292" y="347707"/>
                  </a:lnTo>
                  <a:lnTo>
                    <a:pt x="63817" y="335754"/>
                  </a:lnTo>
                  <a:lnTo>
                    <a:pt x="66055" y="326561"/>
                  </a:lnTo>
                  <a:lnTo>
                    <a:pt x="66294" y="322884"/>
                  </a:lnTo>
                  <a:lnTo>
                    <a:pt x="25400" y="6476"/>
                  </a:lnTo>
                  <a:lnTo>
                    <a:pt x="19685" y="4063"/>
                  </a:lnTo>
                  <a:lnTo>
                    <a:pt x="14732" y="3301"/>
                  </a:lnTo>
                  <a:lnTo>
                    <a:pt x="5715" y="761"/>
                  </a:lnTo>
                  <a:lnTo>
                    <a:pt x="2412" y="761"/>
                  </a:lnTo>
                  <a:lnTo>
                    <a:pt x="0" y="0"/>
                  </a:lnTo>
                  <a:close/>
                </a:path>
              </a:pathLst>
            </a:custGeom>
            <a:solidFill>
              <a:srgbClr val="D48B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9" name="Google Shape;1119;g29e745b8efd_1_1324"/>
            <p:cNvSpPr/>
            <p:nvPr/>
          </p:nvSpPr>
          <p:spPr>
            <a:xfrm>
              <a:off x="4684775" y="5549400"/>
              <a:ext cx="492760" cy="903604"/>
            </a:xfrm>
            <a:custGeom>
              <a:rect b="b" l="l" r="r" t="t"/>
              <a:pathLst>
                <a:path extrusionOk="0" h="903604" w="492760">
                  <a:moveTo>
                    <a:pt x="359136" y="0"/>
                  </a:moveTo>
                  <a:lnTo>
                    <a:pt x="342011" y="500"/>
                  </a:lnTo>
                  <a:lnTo>
                    <a:pt x="310713" y="6002"/>
                  </a:lnTo>
                  <a:lnTo>
                    <a:pt x="271502" y="11158"/>
                  </a:lnTo>
                  <a:lnTo>
                    <a:pt x="225059" y="14946"/>
                  </a:lnTo>
                  <a:lnTo>
                    <a:pt x="172066" y="16342"/>
                  </a:lnTo>
                  <a:lnTo>
                    <a:pt x="113202" y="14323"/>
                  </a:lnTo>
                  <a:lnTo>
                    <a:pt x="49149" y="7866"/>
                  </a:lnTo>
                  <a:lnTo>
                    <a:pt x="38550" y="8796"/>
                  </a:lnTo>
                  <a:lnTo>
                    <a:pt x="29416" y="13501"/>
                  </a:lnTo>
                  <a:lnTo>
                    <a:pt x="22592" y="21135"/>
                  </a:lnTo>
                  <a:lnTo>
                    <a:pt x="18923" y="30853"/>
                  </a:lnTo>
                  <a:lnTo>
                    <a:pt x="17136" y="56611"/>
                  </a:lnTo>
                  <a:lnTo>
                    <a:pt x="19186" y="87100"/>
                  </a:lnTo>
                  <a:lnTo>
                    <a:pt x="45291" y="151088"/>
                  </a:lnTo>
                  <a:lnTo>
                    <a:pt x="74593" y="179001"/>
                  </a:lnTo>
                  <a:lnTo>
                    <a:pt x="118227" y="200466"/>
                  </a:lnTo>
                  <a:lnTo>
                    <a:pt x="178815" y="212691"/>
                  </a:lnTo>
                  <a:lnTo>
                    <a:pt x="153644" y="221138"/>
                  </a:lnTo>
                  <a:lnTo>
                    <a:pt x="96789" y="251393"/>
                  </a:lnTo>
                  <a:lnTo>
                    <a:pt x="36244" y="310830"/>
                  </a:lnTo>
                  <a:lnTo>
                    <a:pt x="0" y="406823"/>
                  </a:lnTo>
                  <a:lnTo>
                    <a:pt x="0" y="903216"/>
                  </a:lnTo>
                  <a:lnTo>
                    <a:pt x="297688" y="903216"/>
                  </a:lnTo>
                  <a:lnTo>
                    <a:pt x="297688" y="501845"/>
                  </a:lnTo>
                  <a:lnTo>
                    <a:pt x="482981" y="228249"/>
                  </a:lnTo>
                  <a:lnTo>
                    <a:pt x="489614" y="213965"/>
                  </a:lnTo>
                  <a:lnTo>
                    <a:pt x="492140" y="198759"/>
                  </a:lnTo>
                  <a:lnTo>
                    <a:pt x="490499" y="183554"/>
                  </a:lnTo>
                  <a:lnTo>
                    <a:pt x="484632" y="169270"/>
                  </a:lnTo>
                  <a:lnTo>
                    <a:pt x="400176" y="26789"/>
                  </a:lnTo>
                  <a:lnTo>
                    <a:pt x="389481" y="13430"/>
                  </a:lnTo>
                  <a:lnTo>
                    <a:pt x="375380" y="4405"/>
                  </a:lnTo>
                  <a:lnTo>
                    <a:pt x="359136" y="0"/>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0" name="Google Shape;1120;g29e745b8efd_1_1324"/>
            <p:cNvSpPr/>
            <p:nvPr/>
          </p:nvSpPr>
          <p:spPr>
            <a:xfrm>
              <a:off x="6863587" y="4600194"/>
              <a:ext cx="1125854" cy="1558289"/>
            </a:xfrm>
            <a:custGeom>
              <a:rect b="b" l="l" r="r" t="t"/>
              <a:pathLst>
                <a:path extrusionOk="0" h="1558289" w="1125854">
                  <a:moveTo>
                    <a:pt x="55879" y="335406"/>
                  </a:moveTo>
                  <a:lnTo>
                    <a:pt x="30271" y="345438"/>
                  </a:lnTo>
                  <a:lnTo>
                    <a:pt x="11318" y="363839"/>
                  </a:lnTo>
                  <a:lnTo>
                    <a:pt x="676" y="387931"/>
                  </a:lnTo>
                  <a:lnTo>
                    <a:pt x="0" y="415035"/>
                  </a:lnTo>
                  <a:lnTo>
                    <a:pt x="86232" y="873505"/>
                  </a:lnTo>
                  <a:lnTo>
                    <a:pt x="83993" y="899699"/>
                  </a:lnTo>
                  <a:lnTo>
                    <a:pt x="81946" y="937860"/>
                  </a:lnTo>
                  <a:lnTo>
                    <a:pt x="81228" y="985460"/>
                  </a:lnTo>
                  <a:lnTo>
                    <a:pt x="82987" y="1039717"/>
                  </a:lnTo>
                  <a:lnTo>
                    <a:pt x="88368" y="1097911"/>
                  </a:lnTo>
                  <a:lnTo>
                    <a:pt x="98519" y="1157325"/>
                  </a:lnTo>
                  <a:lnTo>
                    <a:pt x="114583" y="1215239"/>
                  </a:lnTo>
                  <a:lnTo>
                    <a:pt x="137707" y="1268935"/>
                  </a:lnTo>
                  <a:lnTo>
                    <a:pt x="169036" y="1315694"/>
                  </a:lnTo>
                  <a:lnTo>
                    <a:pt x="233318" y="1386482"/>
                  </a:lnTo>
                  <a:lnTo>
                    <a:pt x="280384" y="1431045"/>
                  </a:lnTo>
                  <a:lnTo>
                    <a:pt x="319150" y="1460880"/>
                  </a:lnTo>
                  <a:lnTo>
                    <a:pt x="319150" y="1558289"/>
                  </a:lnTo>
                  <a:lnTo>
                    <a:pt x="733170" y="1558289"/>
                  </a:lnTo>
                  <a:lnTo>
                    <a:pt x="733170" y="1446060"/>
                  </a:lnTo>
                  <a:lnTo>
                    <a:pt x="821689" y="1313980"/>
                  </a:lnTo>
                  <a:lnTo>
                    <a:pt x="847447" y="1285874"/>
                  </a:lnTo>
                  <a:lnTo>
                    <a:pt x="878581" y="1253556"/>
                  </a:lnTo>
                  <a:lnTo>
                    <a:pt x="913550" y="1219703"/>
                  </a:lnTo>
                  <a:lnTo>
                    <a:pt x="950811" y="1186992"/>
                  </a:lnTo>
                  <a:lnTo>
                    <a:pt x="988821" y="1158100"/>
                  </a:lnTo>
                  <a:lnTo>
                    <a:pt x="994453" y="1153474"/>
                  </a:lnTo>
                  <a:lnTo>
                    <a:pt x="999108" y="1148157"/>
                  </a:lnTo>
                  <a:lnTo>
                    <a:pt x="1002716" y="1142071"/>
                  </a:lnTo>
                  <a:lnTo>
                    <a:pt x="1005204" y="1135138"/>
                  </a:lnTo>
                  <a:lnTo>
                    <a:pt x="1016015" y="1102505"/>
                  </a:lnTo>
                  <a:lnTo>
                    <a:pt x="1032351" y="1057527"/>
                  </a:lnTo>
                  <a:lnTo>
                    <a:pt x="1053496" y="1006202"/>
                  </a:lnTo>
                  <a:lnTo>
                    <a:pt x="1072534" y="967231"/>
                  </a:lnTo>
                  <a:lnTo>
                    <a:pt x="858773" y="967231"/>
                  </a:lnTo>
                  <a:lnTo>
                    <a:pt x="851820" y="939164"/>
                  </a:lnTo>
                  <a:lnTo>
                    <a:pt x="851534" y="939164"/>
                  </a:lnTo>
                  <a:lnTo>
                    <a:pt x="837691" y="844676"/>
                  </a:lnTo>
                  <a:lnTo>
                    <a:pt x="838936" y="844676"/>
                  </a:lnTo>
                  <a:lnTo>
                    <a:pt x="837310" y="836548"/>
                  </a:lnTo>
                  <a:lnTo>
                    <a:pt x="836421" y="828293"/>
                  </a:lnTo>
                  <a:lnTo>
                    <a:pt x="834770" y="820927"/>
                  </a:lnTo>
                  <a:lnTo>
                    <a:pt x="836789" y="816990"/>
                  </a:lnTo>
                  <a:lnTo>
                    <a:pt x="233806" y="816990"/>
                  </a:lnTo>
                  <a:lnTo>
                    <a:pt x="227329" y="812799"/>
                  </a:lnTo>
                  <a:lnTo>
                    <a:pt x="226440" y="805433"/>
                  </a:lnTo>
                  <a:lnTo>
                    <a:pt x="134619" y="391286"/>
                  </a:lnTo>
                  <a:lnTo>
                    <a:pt x="123906" y="366482"/>
                  </a:lnTo>
                  <a:lnTo>
                    <a:pt x="105679" y="347630"/>
                  </a:lnTo>
                  <a:lnTo>
                    <a:pt x="82238" y="336637"/>
                  </a:lnTo>
                  <a:lnTo>
                    <a:pt x="55879" y="335406"/>
                  </a:lnTo>
                  <a:close/>
                </a:path>
                <a:path extrusionOk="0" h="1558289" w="1125854">
                  <a:moveTo>
                    <a:pt x="987932" y="838961"/>
                  </a:moveTo>
                  <a:lnTo>
                    <a:pt x="952267" y="853035"/>
                  </a:lnTo>
                  <a:lnTo>
                    <a:pt x="919472" y="877165"/>
                  </a:lnTo>
                  <a:lnTo>
                    <a:pt x="882499" y="928377"/>
                  </a:lnTo>
                  <a:lnTo>
                    <a:pt x="867536" y="963675"/>
                  </a:lnTo>
                  <a:lnTo>
                    <a:pt x="858773" y="967231"/>
                  </a:lnTo>
                  <a:lnTo>
                    <a:pt x="1072534" y="967231"/>
                  </a:lnTo>
                  <a:lnTo>
                    <a:pt x="1078737" y="954531"/>
                  </a:lnTo>
                  <a:lnTo>
                    <a:pt x="1116837" y="896492"/>
                  </a:lnTo>
                  <a:lnTo>
                    <a:pt x="1117472" y="896238"/>
                  </a:lnTo>
                  <a:lnTo>
                    <a:pt x="1118234" y="896238"/>
                  </a:lnTo>
                  <a:lnTo>
                    <a:pt x="1118234" y="895476"/>
                  </a:lnTo>
                  <a:lnTo>
                    <a:pt x="1122806" y="890015"/>
                  </a:lnTo>
                  <a:lnTo>
                    <a:pt x="1124301" y="885443"/>
                  </a:lnTo>
                  <a:lnTo>
                    <a:pt x="1078864" y="885443"/>
                  </a:lnTo>
                  <a:lnTo>
                    <a:pt x="1105153" y="878585"/>
                  </a:lnTo>
                  <a:lnTo>
                    <a:pt x="1125148" y="878585"/>
                  </a:lnTo>
                  <a:lnTo>
                    <a:pt x="1125283" y="872997"/>
                  </a:lnTo>
                  <a:lnTo>
                    <a:pt x="1109090" y="872997"/>
                  </a:lnTo>
                  <a:lnTo>
                    <a:pt x="1109443" y="872362"/>
                  </a:lnTo>
                  <a:lnTo>
                    <a:pt x="1035557" y="872362"/>
                  </a:lnTo>
                  <a:lnTo>
                    <a:pt x="1032890" y="871600"/>
                  </a:lnTo>
                  <a:lnTo>
                    <a:pt x="1032636" y="871346"/>
                  </a:lnTo>
                  <a:lnTo>
                    <a:pt x="1028191" y="868044"/>
                  </a:lnTo>
                  <a:lnTo>
                    <a:pt x="1111839" y="868044"/>
                  </a:lnTo>
                  <a:lnTo>
                    <a:pt x="1120647" y="852169"/>
                  </a:lnTo>
                  <a:lnTo>
                    <a:pt x="1120959" y="842517"/>
                  </a:lnTo>
                  <a:lnTo>
                    <a:pt x="993510" y="842510"/>
                  </a:lnTo>
                  <a:lnTo>
                    <a:pt x="989039" y="839215"/>
                  </a:lnTo>
                  <a:lnTo>
                    <a:pt x="988313" y="839215"/>
                  </a:lnTo>
                  <a:lnTo>
                    <a:pt x="987932" y="838961"/>
                  </a:lnTo>
                  <a:close/>
                </a:path>
                <a:path extrusionOk="0" h="1558289" w="1125854">
                  <a:moveTo>
                    <a:pt x="851788" y="939037"/>
                  </a:moveTo>
                  <a:lnTo>
                    <a:pt x="851534" y="939164"/>
                  </a:lnTo>
                  <a:lnTo>
                    <a:pt x="851820" y="939164"/>
                  </a:lnTo>
                  <a:lnTo>
                    <a:pt x="851788" y="939037"/>
                  </a:lnTo>
                  <a:close/>
                </a:path>
                <a:path extrusionOk="0" h="1558289" w="1125854">
                  <a:moveTo>
                    <a:pt x="1125148" y="878585"/>
                  </a:moveTo>
                  <a:lnTo>
                    <a:pt x="1105153" y="878585"/>
                  </a:lnTo>
                  <a:lnTo>
                    <a:pt x="1104137" y="880109"/>
                  </a:lnTo>
                  <a:lnTo>
                    <a:pt x="1078864" y="885443"/>
                  </a:lnTo>
                  <a:lnTo>
                    <a:pt x="1124301" y="885443"/>
                  </a:lnTo>
                  <a:lnTo>
                    <a:pt x="1124965" y="883411"/>
                  </a:lnTo>
                  <a:lnTo>
                    <a:pt x="1125148" y="878585"/>
                  </a:lnTo>
                  <a:close/>
                </a:path>
                <a:path extrusionOk="0" h="1558289" w="1125854">
                  <a:moveTo>
                    <a:pt x="1119885" y="857884"/>
                  </a:moveTo>
                  <a:lnTo>
                    <a:pt x="1109090" y="872997"/>
                  </a:lnTo>
                  <a:lnTo>
                    <a:pt x="1125283" y="872997"/>
                  </a:lnTo>
                  <a:lnTo>
                    <a:pt x="1125346" y="869695"/>
                  </a:lnTo>
                  <a:lnTo>
                    <a:pt x="1123568" y="863218"/>
                  </a:lnTo>
                  <a:lnTo>
                    <a:pt x="1119885" y="857884"/>
                  </a:lnTo>
                  <a:close/>
                </a:path>
                <a:path extrusionOk="0" h="1558289" w="1125854">
                  <a:moveTo>
                    <a:pt x="1111839" y="868044"/>
                  </a:moveTo>
                  <a:lnTo>
                    <a:pt x="1028191" y="868044"/>
                  </a:lnTo>
                  <a:lnTo>
                    <a:pt x="1035557" y="872362"/>
                  </a:lnTo>
                  <a:lnTo>
                    <a:pt x="1109443" y="872362"/>
                  </a:lnTo>
                  <a:lnTo>
                    <a:pt x="1111839" y="868044"/>
                  </a:lnTo>
                  <a:close/>
                </a:path>
                <a:path extrusionOk="0" h="1558289" w="1125854">
                  <a:moveTo>
                    <a:pt x="838936" y="844676"/>
                  </a:moveTo>
                  <a:lnTo>
                    <a:pt x="837691" y="844676"/>
                  </a:lnTo>
                  <a:lnTo>
                    <a:pt x="838961" y="844803"/>
                  </a:lnTo>
                  <a:close/>
                </a:path>
                <a:path extrusionOk="0" h="1558289" w="1125854">
                  <a:moveTo>
                    <a:pt x="1113684" y="709548"/>
                  </a:moveTo>
                  <a:lnTo>
                    <a:pt x="877823" y="709548"/>
                  </a:lnTo>
                  <a:lnTo>
                    <a:pt x="903358" y="725400"/>
                  </a:lnTo>
                  <a:lnTo>
                    <a:pt x="926845" y="738727"/>
                  </a:lnTo>
                  <a:lnTo>
                    <a:pt x="944046" y="747910"/>
                  </a:lnTo>
                  <a:lnTo>
                    <a:pt x="950721" y="751331"/>
                  </a:lnTo>
                  <a:lnTo>
                    <a:pt x="953581" y="768988"/>
                  </a:lnTo>
                  <a:lnTo>
                    <a:pt x="957691" y="785050"/>
                  </a:lnTo>
                  <a:lnTo>
                    <a:pt x="962919" y="799588"/>
                  </a:lnTo>
                  <a:lnTo>
                    <a:pt x="969136" y="812672"/>
                  </a:lnTo>
                  <a:lnTo>
                    <a:pt x="993520" y="842517"/>
                  </a:lnTo>
                  <a:lnTo>
                    <a:pt x="1120959" y="842517"/>
                  </a:lnTo>
                  <a:lnTo>
                    <a:pt x="1122521" y="794146"/>
                  </a:lnTo>
                  <a:lnTo>
                    <a:pt x="1118110" y="737555"/>
                  </a:lnTo>
                  <a:lnTo>
                    <a:pt x="1113684" y="709548"/>
                  </a:lnTo>
                  <a:close/>
                </a:path>
                <a:path extrusionOk="0" h="1558289" w="1125854">
                  <a:moveTo>
                    <a:pt x="988694" y="838961"/>
                  </a:moveTo>
                  <a:lnTo>
                    <a:pt x="988313" y="839215"/>
                  </a:lnTo>
                  <a:lnTo>
                    <a:pt x="989039" y="839215"/>
                  </a:lnTo>
                  <a:lnTo>
                    <a:pt x="988694" y="838961"/>
                  </a:lnTo>
                  <a:close/>
                </a:path>
                <a:path extrusionOk="0" h="1558289" w="1125854">
                  <a:moveTo>
                    <a:pt x="257682" y="138556"/>
                  </a:moveTo>
                  <a:lnTo>
                    <a:pt x="228925" y="148087"/>
                  </a:lnTo>
                  <a:lnTo>
                    <a:pt x="206882" y="167370"/>
                  </a:lnTo>
                  <a:lnTo>
                    <a:pt x="193603" y="193581"/>
                  </a:lnTo>
                  <a:lnTo>
                    <a:pt x="191134" y="223900"/>
                  </a:lnTo>
                  <a:lnTo>
                    <a:pt x="253491" y="801369"/>
                  </a:lnTo>
                  <a:lnTo>
                    <a:pt x="254380" y="808735"/>
                  </a:lnTo>
                  <a:lnTo>
                    <a:pt x="248538" y="815339"/>
                  </a:lnTo>
                  <a:lnTo>
                    <a:pt x="241172" y="816101"/>
                  </a:lnTo>
                  <a:lnTo>
                    <a:pt x="233806" y="816990"/>
                  </a:lnTo>
                  <a:lnTo>
                    <a:pt x="836789" y="816990"/>
                  </a:lnTo>
                  <a:lnTo>
                    <a:pt x="837310" y="815974"/>
                  </a:lnTo>
                  <a:lnTo>
                    <a:pt x="839723" y="811910"/>
                  </a:lnTo>
                  <a:lnTo>
                    <a:pt x="843026" y="806957"/>
                  </a:lnTo>
                  <a:lnTo>
                    <a:pt x="841247" y="806957"/>
                  </a:lnTo>
                  <a:lnTo>
                    <a:pt x="841628" y="806322"/>
                  </a:lnTo>
                  <a:lnTo>
                    <a:pt x="850856" y="788392"/>
                  </a:lnTo>
                  <a:lnTo>
                    <a:pt x="437522" y="788392"/>
                  </a:lnTo>
                  <a:lnTo>
                    <a:pt x="431545" y="788288"/>
                  </a:lnTo>
                  <a:lnTo>
                    <a:pt x="425830" y="787399"/>
                  </a:lnTo>
                  <a:lnTo>
                    <a:pt x="420877" y="783335"/>
                  </a:lnTo>
                  <a:lnTo>
                    <a:pt x="419988" y="777620"/>
                  </a:lnTo>
                  <a:lnTo>
                    <a:pt x="342137" y="204215"/>
                  </a:lnTo>
                  <a:lnTo>
                    <a:pt x="331585" y="176275"/>
                  </a:lnTo>
                  <a:lnTo>
                    <a:pt x="312483" y="154431"/>
                  </a:lnTo>
                  <a:lnTo>
                    <a:pt x="287095" y="141065"/>
                  </a:lnTo>
                  <a:lnTo>
                    <a:pt x="257682" y="138556"/>
                  </a:lnTo>
                  <a:close/>
                </a:path>
                <a:path extrusionOk="0" h="1558289" w="1125854">
                  <a:moveTo>
                    <a:pt x="497204" y="0"/>
                  </a:moveTo>
                  <a:lnTo>
                    <a:pt x="465578" y="10429"/>
                  </a:lnTo>
                  <a:lnTo>
                    <a:pt x="441261" y="31241"/>
                  </a:lnTo>
                  <a:lnTo>
                    <a:pt x="426660" y="59578"/>
                  </a:lnTo>
                  <a:lnTo>
                    <a:pt x="424179" y="92582"/>
                  </a:lnTo>
                  <a:lnTo>
                    <a:pt x="447166" y="774318"/>
                  </a:lnTo>
                  <a:lnTo>
                    <a:pt x="446190" y="780645"/>
                  </a:lnTo>
                  <a:lnTo>
                    <a:pt x="442690" y="785590"/>
                  </a:lnTo>
                  <a:lnTo>
                    <a:pt x="437522" y="788392"/>
                  </a:lnTo>
                  <a:lnTo>
                    <a:pt x="850856" y="788392"/>
                  </a:lnTo>
                  <a:lnTo>
                    <a:pt x="851910" y="786344"/>
                  </a:lnTo>
                  <a:lnTo>
                    <a:pt x="861583" y="763460"/>
                  </a:lnTo>
                  <a:lnTo>
                    <a:pt x="870329" y="737814"/>
                  </a:lnTo>
                  <a:lnTo>
                    <a:pt x="876106" y="716025"/>
                  </a:lnTo>
                  <a:lnTo>
                    <a:pt x="635761" y="716025"/>
                  </a:lnTo>
                  <a:lnTo>
                    <a:pt x="631697" y="715263"/>
                  </a:lnTo>
                  <a:lnTo>
                    <a:pt x="628395" y="711199"/>
                  </a:lnTo>
                  <a:lnTo>
                    <a:pt x="626744" y="702944"/>
                  </a:lnTo>
                  <a:lnTo>
                    <a:pt x="589787" y="67182"/>
                  </a:lnTo>
                  <a:lnTo>
                    <a:pt x="577625" y="37540"/>
                  </a:lnTo>
                  <a:lnTo>
                    <a:pt x="556402" y="15112"/>
                  </a:lnTo>
                  <a:lnTo>
                    <a:pt x="528726" y="1924"/>
                  </a:lnTo>
                  <a:lnTo>
                    <a:pt x="497204" y="0"/>
                  </a:lnTo>
                  <a:close/>
                </a:path>
                <a:path extrusionOk="0" h="1558289" w="1125854">
                  <a:moveTo>
                    <a:pt x="847470" y="485520"/>
                  </a:moveTo>
                  <a:lnTo>
                    <a:pt x="797686" y="513563"/>
                  </a:lnTo>
                  <a:lnTo>
                    <a:pt x="760391" y="548997"/>
                  </a:lnTo>
                  <a:lnTo>
                    <a:pt x="723963" y="591042"/>
                  </a:lnTo>
                  <a:lnTo>
                    <a:pt x="689990" y="635616"/>
                  </a:lnTo>
                  <a:lnTo>
                    <a:pt x="660061" y="678638"/>
                  </a:lnTo>
                  <a:lnTo>
                    <a:pt x="635761" y="716025"/>
                  </a:lnTo>
                  <a:lnTo>
                    <a:pt x="876106" y="716025"/>
                  </a:lnTo>
                  <a:lnTo>
                    <a:pt x="877823" y="709548"/>
                  </a:lnTo>
                  <a:lnTo>
                    <a:pt x="1113684" y="709548"/>
                  </a:lnTo>
                  <a:lnTo>
                    <a:pt x="1100649" y="643178"/>
                  </a:lnTo>
                  <a:lnTo>
                    <a:pt x="1089765" y="605496"/>
                  </a:lnTo>
                  <a:lnTo>
                    <a:pt x="1018531" y="555032"/>
                  </a:lnTo>
                  <a:lnTo>
                    <a:pt x="964809" y="528493"/>
                  </a:lnTo>
                  <a:lnTo>
                    <a:pt x="917086" y="508410"/>
                  </a:lnTo>
                  <a:lnTo>
                    <a:pt x="878939" y="494673"/>
                  </a:lnTo>
                  <a:lnTo>
                    <a:pt x="853947" y="487171"/>
                  </a:lnTo>
                  <a:lnTo>
                    <a:pt x="847470" y="485520"/>
                  </a:lnTo>
                  <a:close/>
                </a:path>
              </a:pathLst>
            </a:custGeom>
            <a:solidFill>
              <a:srgbClr val="F9B19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1" name="Google Shape;1121;g29e745b8efd_1_1324"/>
            <p:cNvSpPr/>
            <p:nvPr/>
          </p:nvSpPr>
          <p:spPr>
            <a:xfrm>
              <a:off x="6863587" y="4600194"/>
              <a:ext cx="1125854" cy="1558289"/>
            </a:xfrm>
            <a:custGeom>
              <a:rect b="b" l="l" r="r" t="t"/>
              <a:pathLst>
                <a:path extrusionOk="0" h="1558289" w="1125854">
                  <a:moveTo>
                    <a:pt x="1105153" y="878585"/>
                  </a:moveTo>
                  <a:lnTo>
                    <a:pt x="1078864" y="885443"/>
                  </a:lnTo>
                  <a:lnTo>
                    <a:pt x="1104137" y="880109"/>
                  </a:lnTo>
                  <a:lnTo>
                    <a:pt x="1105153" y="878585"/>
                  </a:lnTo>
                  <a:close/>
                </a:path>
                <a:path extrusionOk="0" h="1558289" w="1125854">
                  <a:moveTo>
                    <a:pt x="1028191" y="868044"/>
                  </a:moveTo>
                  <a:lnTo>
                    <a:pt x="1032636" y="871346"/>
                  </a:lnTo>
                  <a:lnTo>
                    <a:pt x="1032890" y="871600"/>
                  </a:lnTo>
                  <a:lnTo>
                    <a:pt x="1035557" y="872362"/>
                  </a:lnTo>
                  <a:lnTo>
                    <a:pt x="1028191" y="868044"/>
                  </a:lnTo>
                  <a:close/>
                </a:path>
                <a:path extrusionOk="0" h="1558289" w="1125854">
                  <a:moveTo>
                    <a:pt x="877823" y="709548"/>
                  </a:moveTo>
                  <a:lnTo>
                    <a:pt x="861583" y="763460"/>
                  </a:lnTo>
                  <a:lnTo>
                    <a:pt x="841628" y="806322"/>
                  </a:lnTo>
                  <a:lnTo>
                    <a:pt x="841247" y="806957"/>
                  </a:lnTo>
                  <a:lnTo>
                    <a:pt x="843026" y="806957"/>
                  </a:lnTo>
                  <a:lnTo>
                    <a:pt x="839723" y="811910"/>
                  </a:lnTo>
                  <a:lnTo>
                    <a:pt x="837310" y="815974"/>
                  </a:lnTo>
                  <a:lnTo>
                    <a:pt x="834770" y="820927"/>
                  </a:lnTo>
                  <a:lnTo>
                    <a:pt x="836421" y="828293"/>
                  </a:lnTo>
                  <a:lnTo>
                    <a:pt x="837310" y="836548"/>
                  </a:lnTo>
                  <a:lnTo>
                    <a:pt x="838961" y="844803"/>
                  </a:lnTo>
                  <a:lnTo>
                    <a:pt x="837691" y="844676"/>
                  </a:lnTo>
                  <a:lnTo>
                    <a:pt x="851534" y="939164"/>
                  </a:lnTo>
                  <a:lnTo>
                    <a:pt x="851788" y="939037"/>
                  </a:lnTo>
                  <a:lnTo>
                    <a:pt x="858773" y="967231"/>
                  </a:lnTo>
                  <a:lnTo>
                    <a:pt x="867536" y="963675"/>
                  </a:lnTo>
                  <a:lnTo>
                    <a:pt x="882499" y="928377"/>
                  </a:lnTo>
                  <a:lnTo>
                    <a:pt x="919472" y="877165"/>
                  </a:lnTo>
                  <a:lnTo>
                    <a:pt x="952267" y="853035"/>
                  </a:lnTo>
                  <a:lnTo>
                    <a:pt x="987932" y="838961"/>
                  </a:lnTo>
                  <a:lnTo>
                    <a:pt x="988313" y="839215"/>
                  </a:lnTo>
                  <a:lnTo>
                    <a:pt x="988694" y="838961"/>
                  </a:lnTo>
                  <a:lnTo>
                    <a:pt x="993520" y="842517"/>
                  </a:lnTo>
                  <a:lnTo>
                    <a:pt x="969136" y="812672"/>
                  </a:lnTo>
                  <a:lnTo>
                    <a:pt x="962919" y="799588"/>
                  </a:lnTo>
                  <a:lnTo>
                    <a:pt x="957691" y="785050"/>
                  </a:lnTo>
                  <a:lnTo>
                    <a:pt x="953581" y="768988"/>
                  </a:lnTo>
                  <a:lnTo>
                    <a:pt x="950721" y="751331"/>
                  </a:lnTo>
                  <a:lnTo>
                    <a:pt x="944046" y="747910"/>
                  </a:lnTo>
                  <a:lnTo>
                    <a:pt x="926845" y="738727"/>
                  </a:lnTo>
                  <a:lnTo>
                    <a:pt x="903358" y="725400"/>
                  </a:lnTo>
                  <a:lnTo>
                    <a:pt x="877823" y="709548"/>
                  </a:lnTo>
                  <a:close/>
                </a:path>
                <a:path extrusionOk="0" h="1558289" w="1125854">
                  <a:moveTo>
                    <a:pt x="497204" y="0"/>
                  </a:moveTo>
                  <a:lnTo>
                    <a:pt x="556402" y="15112"/>
                  </a:lnTo>
                  <a:lnTo>
                    <a:pt x="589787" y="67182"/>
                  </a:lnTo>
                  <a:lnTo>
                    <a:pt x="626744" y="702944"/>
                  </a:lnTo>
                  <a:lnTo>
                    <a:pt x="628395" y="711199"/>
                  </a:lnTo>
                  <a:lnTo>
                    <a:pt x="631697" y="715263"/>
                  </a:lnTo>
                  <a:lnTo>
                    <a:pt x="635761" y="716025"/>
                  </a:lnTo>
                  <a:lnTo>
                    <a:pt x="660061" y="678638"/>
                  </a:lnTo>
                  <a:lnTo>
                    <a:pt x="689990" y="635616"/>
                  </a:lnTo>
                  <a:lnTo>
                    <a:pt x="723963" y="591042"/>
                  </a:lnTo>
                  <a:lnTo>
                    <a:pt x="760391" y="548997"/>
                  </a:lnTo>
                  <a:lnTo>
                    <a:pt x="797686" y="513563"/>
                  </a:lnTo>
                  <a:lnTo>
                    <a:pt x="834262" y="488822"/>
                  </a:lnTo>
                  <a:lnTo>
                    <a:pt x="847470" y="485520"/>
                  </a:lnTo>
                  <a:lnTo>
                    <a:pt x="853947" y="487171"/>
                  </a:lnTo>
                  <a:lnTo>
                    <a:pt x="917086" y="508410"/>
                  </a:lnTo>
                  <a:lnTo>
                    <a:pt x="964809" y="528493"/>
                  </a:lnTo>
                  <a:lnTo>
                    <a:pt x="1018531" y="555032"/>
                  </a:lnTo>
                  <a:lnTo>
                    <a:pt x="1074673" y="588136"/>
                  </a:lnTo>
                  <a:lnTo>
                    <a:pt x="1100649" y="643178"/>
                  </a:lnTo>
                  <a:lnTo>
                    <a:pt x="1109967" y="686023"/>
                  </a:lnTo>
                  <a:lnTo>
                    <a:pt x="1118110" y="737555"/>
                  </a:lnTo>
                  <a:lnTo>
                    <a:pt x="1122521" y="794146"/>
                  </a:lnTo>
                  <a:lnTo>
                    <a:pt x="1120647" y="852169"/>
                  </a:lnTo>
                  <a:lnTo>
                    <a:pt x="1109090" y="872997"/>
                  </a:lnTo>
                  <a:lnTo>
                    <a:pt x="1119885" y="857884"/>
                  </a:lnTo>
                  <a:lnTo>
                    <a:pt x="1123568" y="863218"/>
                  </a:lnTo>
                  <a:lnTo>
                    <a:pt x="1125346" y="869695"/>
                  </a:lnTo>
                  <a:lnTo>
                    <a:pt x="1125219" y="876299"/>
                  </a:lnTo>
                  <a:lnTo>
                    <a:pt x="1125092" y="876426"/>
                  </a:lnTo>
                  <a:lnTo>
                    <a:pt x="1125219" y="876680"/>
                  </a:lnTo>
                  <a:lnTo>
                    <a:pt x="1124965" y="883411"/>
                  </a:lnTo>
                  <a:lnTo>
                    <a:pt x="1122806" y="890015"/>
                  </a:lnTo>
                  <a:lnTo>
                    <a:pt x="1118234" y="895476"/>
                  </a:lnTo>
                  <a:lnTo>
                    <a:pt x="1118234" y="896238"/>
                  </a:lnTo>
                  <a:lnTo>
                    <a:pt x="1117472" y="896238"/>
                  </a:lnTo>
                  <a:lnTo>
                    <a:pt x="1116837" y="896492"/>
                  </a:lnTo>
                  <a:lnTo>
                    <a:pt x="1078737" y="954531"/>
                  </a:lnTo>
                  <a:lnTo>
                    <a:pt x="1053496" y="1006202"/>
                  </a:lnTo>
                  <a:lnTo>
                    <a:pt x="1032351" y="1057527"/>
                  </a:lnTo>
                  <a:lnTo>
                    <a:pt x="1016015" y="1102505"/>
                  </a:lnTo>
                  <a:lnTo>
                    <a:pt x="1005204" y="1135138"/>
                  </a:lnTo>
                  <a:lnTo>
                    <a:pt x="1002716" y="1142071"/>
                  </a:lnTo>
                  <a:lnTo>
                    <a:pt x="999108" y="1148157"/>
                  </a:lnTo>
                  <a:lnTo>
                    <a:pt x="994453" y="1153474"/>
                  </a:lnTo>
                  <a:lnTo>
                    <a:pt x="988821" y="1158100"/>
                  </a:lnTo>
                  <a:lnTo>
                    <a:pt x="950811" y="1186992"/>
                  </a:lnTo>
                  <a:lnTo>
                    <a:pt x="913550" y="1219703"/>
                  </a:lnTo>
                  <a:lnTo>
                    <a:pt x="878581" y="1253556"/>
                  </a:lnTo>
                  <a:lnTo>
                    <a:pt x="847447" y="1285874"/>
                  </a:lnTo>
                  <a:lnTo>
                    <a:pt x="821689" y="1313980"/>
                  </a:lnTo>
                  <a:lnTo>
                    <a:pt x="733170" y="1446060"/>
                  </a:lnTo>
                  <a:lnTo>
                    <a:pt x="733170" y="1558289"/>
                  </a:lnTo>
                  <a:lnTo>
                    <a:pt x="319150" y="1558289"/>
                  </a:lnTo>
                  <a:lnTo>
                    <a:pt x="319150" y="1460880"/>
                  </a:lnTo>
                  <a:lnTo>
                    <a:pt x="309304" y="1454229"/>
                  </a:lnTo>
                  <a:lnTo>
                    <a:pt x="280384" y="1431045"/>
                  </a:lnTo>
                  <a:lnTo>
                    <a:pt x="233318" y="1386482"/>
                  </a:lnTo>
                  <a:lnTo>
                    <a:pt x="169036" y="1315694"/>
                  </a:lnTo>
                  <a:lnTo>
                    <a:pt x="137707" y="1268935"/>
                  </a:lnTo>
                  <a:lnTo>
                    <a:pt x="114583" y="1215239"/>
                  </a:lnTo>
                  <a:lnTo>
                    <a:pt x="98519" y="1157325"/>
                  </a:lnTo>
                  <a:lnTo>
                    <a:pt x="88368" y="1097911"/>
                  </a:lnTo>
                  <a:lnTo>
                    <a:pt x="82987" y="1039717"/>
                  </a:lnTo>
                  <a:lnTo>
                    <a:pt x="81228" y="985460"/>
                  </a:lnTo>
                  <a:lnTo>
                    <a:pt x="81946" y="937860"/>
                  </a:lnTo>
                  <a:lnTo>
                    <a:pt x="83996" y="899636"/>
                  </a:lnTo>
                  <a:lnTo>
                    <a:pt x="86232" y="873505"/>
                  </a:lnTo>
                  <a:lnTo>
                    <a:pt x="0" y="415035"/>
                  </a:lnTo>
                  <a:lnTo>
                    <a:pt x="676" y="387931"/>
                  </a:lnTo>
                  <a:lnTo>
                    <a:pt x="11318" y="363839"/>
                  </a:lnTo>
                  <a:lnTo>
                    <a:pt x="30271" y="345438"/>
                  </a:lnTo>
                  <a:lnTo>
                    <a:pt x="55879" y="335406"/>
                  </a:lnTo>
                  <a:lnTo>
                    <a:pt x="82238" y="336637"/>
                  </a:lnTo>
                  <a:lnTo>
                    <a:pt x="123906" y="366482"/>
                  </a:lnTo>
                  <a:lnTo>
                    <a:pt x="226440" y="805433"/>
                  </a:lnTo>
                  <a:lnTo>
                    <a:pt x="227329" y="812799"/>
                  </a:lnTo>
                  <a:lnTo>
                    <a:pt x="233806" y="816990"/>
                  </a:lnTo>
                  <a:lnTo>
                    <a:pt x="241172" y="816101"/>
                  </a:lnTo>
                  <a:lnTo>
                    <a:pt x="248538" y="815339"/>
                  </a:lnTo>
                  <a:lnTo>
                    <a:pt x="254380" y="808735"/>
                  </a:lnTo>
                  <a:lnTo>
                    <a:pt x="253491" y="801369"/>
                  </a:lnTo>
                  <a:lnTo>
                    <a:pt x="191134" y="223900"/>
                  </a:lnTo>
                  <a:lnTo>
                    <a:pt x="193603" y="193581"/>
                  </a:lnTo>
                  <a:lnTo>
                    <a:pt x="206882" y="167370"/>
                  </a:lnTo>
                  <a:lnTo>
                    <a:pt x="228925" y="148087"/>
                  </a:lnTo>
                  <a:lnTo>
                    <a:pt x="257682" y="138556"/>
                  </a:lnTo>
                  <a:lnTo>
                    <a:pt x="287095" y="141065"/>
                  </a:lnTo>
                  <a:lnTo>
                    <a:pt x="312483" y="154431"/>
                  </a:lnTo>
                  <a:lnTo>
                    <a:pt x="331585" y="176275"/>
                  </a:lnTo>
                  <a:lnTo>
                    <a:pt x="342137" y="204215"/>
                  </a:lnTo>
                  <a:lnTo>
                    <a:pt x="419988" y="777620"/>
                  </a:lnTo>
                  <a:lnTo>
                    <a:pt x="420877" y="783335"/>
                  </a:lnTo>
                  <a:lnTo>
                    <a:pt x="425830" y="787399"/>
                  </a:lnTo>
                  <a:lnTo>
                    <a:pt x="431545" y="788288"/>
                  </a:lnTo>
                  <a:lnTo>
                    <a:pt x="437522" y="788392"/>
                  </a:lnTo>
                  <a:lnTo>
                    <a:pt x="442690" y="785590"/>
                  </a:lnTo>
                  <a:lnTo>
                    <a:pt x="446190" y="780645"/>
                  </a:lnTo>
                  <a:lnTo>
                    <a:pt x="447166" y="774318"/>
                  </a:lnTo>
                  <a:lnTo>
                    <a:pt x="424179" y="92582"/>
                  </a:lnTo>
                  <a:lnTo>
                    <a:pt x="426660" y="59578"/>
                  </a:lnTo>
                  <a:lnTo>
                    <a:pt x="441261" y="31241"/>
                  </a:lnTo>
                  <a:lnTo>
                    <a:pt x="465578" y="10429"/>
                  </a:lnTo>
                  <a:lnTo>
                    <a:pt x="497204" y="0"/>
                  </a:lnTo>
                  <a:close/>
                </a:path>
              </a:pathLst>
            </a:custGeom>
            <a:noFill/>
            <a:ln cap="flat" cmpd="sng" w="140200">
              <a:solidFill>
                <a:srgbClr val="EFEDE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2" name="Google Shape;1122;g29e745b8efd_1_1324"/>
            <p:cNvSpPr/>
            <p:nvPr/>
          </p:nvSpPr>
          <p:spPr>
            <a:xfrm>
              <a:off x="6869175" y="4605147"/>
              <a:ext cx="1122679" cy="1847850"/>
            </a:xfrm>
            <a:custGeom>
              <a:rect b="b" l="l" r="r" t="t"/>
              <a:pathLst>
                <a:path extrusionOk="0" h="1847850" w="1122679">
                  <a:moveTo>
                    <a:pt x="497077" y="0"/>
                  </a:moveTo>
                  <a:lnTo>
                    <a:pt x="465468" y="10429"/>
                  </a:lnTo>
                  <a:lnTo>
                    <a:pt x="441182" y="31242"/>
                  </a:lnTo>
                  <a:lnTo>
                    <a:pt x="426587" y="59578"/>
                  </a:lnTo>
                  <a:lnTo>
                    <a:pt x="424052" y="92582"/>
                  </a:lnTo>
                  <a:lnTo>
                    <a:pt x="447040" y="773810"/>
                  </a:lnTo>
                  <a:lnTo>
                    <a:pt x="446081" y="780135"/>
                  </a:lnTo>
                  <a:lnTo>
                    <a:pt x="442610" y="785066"/>
                  </a:lnTo>
                  <a:lnTo>
                    <a:pt x="437449" y="787830"/>
                  </a:lnTo>
                  <a:lnTo>
                    <a:pt x="431419" y="787653"/>
                  </a:lnTo>
                  <a:lnTo>
                    <a:pt x="425703" y="786891"/>
                  </a:lnTo>
                  <a:lnTo>
                    <a:pt x="420750" y="782827"/>
                  </a:lnTo>
                  <a:lnTo>
                    <a:pt x="342010" y="204088"/>
                  </a:lnTo>
                  <a:lnTo>
                    <a:pt x="331475" y="176222"/>
                  </a:lnTo>
                  <a:lnTo>
                    <a:pt x="312404" y="154416"/>
                  </a:lnTo>
                  <a:lnTo>
                    <a:pt x="287021" y="141063"/>
                  </a:lnTo>
                  <a:lnTo>
                    <a:pt x="257555" y="138556"/>
                  </a:lnTo>
                  <a:lnTo>
                    <a:pt x="228800" y="148085"/>
                  </a:lnTo>
                  <a:lnTo>
                    <a:pt x="206771" y="167354"/>
                  </a:lnTo>
                  <a:lnTo>
                    <a:pt x="193530" y="193528"/>
                  </a:lnTo>
                  <a:lnTo>
                    <a:pt x="191134" y="223773"/>
                  </a:lnTo>
                  <a:lnTo>
                    <a:pt x="254253" y="808227"/>
                  </a:lnTo>
                  <a:lnTo>
                    <a:pt x="248539" y="814704"/>
                  </a:lnTo>
                  <a:lnTo>
                    <a:pt x="233679" y="816355"/>
                  </a:lnTo>
                  <a:lnTo>
                    <a:pt x="227202" y="812291"/>
                  </a:lnTo>
                  <a:lnTo>
                    <a:pt x="226314" y="804925"/>
                  </a:lnTo>
                  <a:lnTo>
                    <a:pt x="134493" y="391032"/>
                  </a:lnTo>
                  <a:lnTo>
                    <a:pt x="123779" y="366301"/>
                  </a:lnTo>
                  <a:lnTo>
                    <a:pt x="105552" y="347487"/>
                  </a:lnTo>
                  <a:lnTo>
                    <a:pt x="82111" y="336508"/>
                  </a:lnTo>
                  <a:lnTo>
                    <a:pt x="55752" y="335279"/>
                  </a:lnTo>
                  <a:lnTo>
                    <a:pt x="30200" y="345237"/>
                  </a:lnTo>
                  <a:lnTo>
                    <a:pt x="11255" y="363600"/>
                  </a:lnTo>
                  <a:lnTo>
                    <a:pt x="621" y="387679"/>
                  </a:lnTo>
                  <a:lnTo>
                    <a:pt x="0" y="414781"/>
                  </a:lnTo>
                  <a:lnTo>
                    <a:pt x="86105" y="872870"/>
                  </a:lnTo>
                  <a:lnTo>
                    <a:pt x="83903" y="898959"/>
                  </a:lnTo>
                  <a:lnTo>
                    <a:pt x="81870" y="937142"/>
                  </a:lnTo>
                  <a:lnTo>
                    <a:pt x="81157" y="984702"/>
                  </a:lnTo>
                  <a:lnTo>
                    <a:pt x="82912" y="1038919"/>
                  </a:lnTo>
                  <a:lnTo>
                    <a:pt x="88283" y="1097074"/>
                  </a:lnTo>
                  <a:lnTo>
                    <a:pt x="98420" y="1156449"/>
                  </a:lnTo>
                  <a:lnTo>
                    <a:pt x="114471" y="1214325"/>
                  </a:lnTo>
                  <a:lnTo>
                    <a:pt x="137584" y="1267983"/>
                  </a:lnTo>
                  <a:lnTo>
                    <a:pt x="168909" y="1314703"/>
                  </a:lnTo>
                  <a:lnTo>
                    <a:pt x="233191" y="1385438"/>
                  </a:lnTo>
                  <a:lnTo>
                    <a:pt x="280257" y="1429970"/>
                  </a:lnTo>
                  <a:lnTo>
                    <a:pt x="319024" y="1459788"/>
                  </a:lnTo>
                  <a:lnTo>
                    <a:pt x="319024" y="1847468"/>
                  </a:lnTo>
                  <a:lnTo>
                    <a:pt x="515112" y="1847468"/>
                  </a:lnTo>
                  <a:lnTo>
                    <a:pt x="634873" y="1569618"/>
                  </a:lnTo>
                  <a:lnTo>
                    <a:pt x="739013" y="1326184"/>
                  </a:lnTo>
                  <a:lnTo>
                    <a:pt x="743966" y="1292580"/>
                  </a:lnTo>
                  <a:lnTo>
                    <a:pt x="756284" y="1210614"/>
                  </a:lnTo>
                  <a:lnTo>
                    <a:pt x="796329" y="1187305"/>
                  </a:lnTo>
                  <a:lnTo>
                    <a:pt x="833960" y="1157700"/>
                  </a:lnTo>
                  <a:lnTo>
                    <a:pt x="863379" y="1121800"/>
                  </a:lnTo>
                  <a:lnTo>
                    <a:pt x="878790" y="1079605"/>
                  </a:lnTo>
                  <a:lnTo>
                    <a:pt x="874395" y="1031112"/>
                  </a:lnTo>
                  <a:lnTo>
                    <a:pt x="866999" y="1005931"/>
                  </a:lnTo>
                  <a:lnTo>
                    <a:pt x="860758" y="982059"/>
                  </a:lnTo>
                  <a:lnTo>
                    <a:pt x="851407" y="938529"/>
                  </a:lnTo>
                  <a:lnTo>
                    <a:pt x="842899" y="886682"/>
                  </a:lnTo>
                  <a:lnTo>
                    <a:pt x="837438" y="843406"/>
                  </a:lnTo>
                  <a:lnTo>
                    <a:pt x="835787" y="835278"/>
                  </a:lnTo>
                  <a:lnTo>
                    <a:pt x="835025" y="827023"/>
                  </a:lnTo>
                  <a:lnTo>
                    <a:pt x="833374" y="819657"/>
                  </a:lnTo>
                  <a:lnTo>
                    <a:pt x="835787" y="814704"/>
                  </a:lnTo>
                  <a:lnTo>
                    <a:pt x="861456" y="762888"/>
                  </a:lnTo>
                  <a:lnTo>
                    <a:pt x="877697" y="709040"/>
                  </a:lnTo>
                  <a:lnTo>
                    <a:pt x="903251" y="724892"/>
                  </a:lnTo>
                  <a:lnTo>
                    <a:pt x="926782" y="738219"/>
                  </a:lnTo>
                  <a:lnTo>
                    <a:pt x="950722" y="750823"/>
                  </a:lnTo>
                  <a:lnTo>
                    <a:pt x="969035" y="812145"/>
                  </a:lnTo>
                  <a:lnTo>
                    <a:pt x="1001506" y="851820"/>
                  </a:lnTo>
                  <a:lnTo>
                    <a:pt x="1040143" y="874589"/>
                  </a:lnTo>
                  <a:lnTo>
                    <a:pt x="1076959" y="885189"/>
                  </a:lnTo>
                  <a:lnTo>
                    <a:pt x="1092533" y="884326"/>
                  </a:lnTo>
                  <a:lnTo>
                    <a:pt x="1106106" y="877617"/>
                  </a:lnTo>
                  <a:lnTo>
                    <a:pt x="1115964" y="866312"/>
                  </a:lnTo>
                  <a:lnTo>
                    <a:pt x="1120394" y="851661"/>
                  </a:lnTo>
                  <a:lnTo>
                    <a:pt x="1122329" y="793639"/>
                  </a:lnTo>
                  <a:lnTo>
                    <a:pt x="1117955" y="737055"/>
                  </a:lnTo>
                  <a:lnTo>
                    <a:pt x="1109832" y="685542"/>
                  </a:lnTo>
                  <a:lnTo>
                    <a:pt x="1100521" y="642735"/>
                  </a:lnTo>
                  <a:lnTo>
                    <a:pt x="1089638" y="605115"/>
                  </a:lnTo>
                  <a:lnTo>
                    <a:pt x="1018404" y="554664"/>
                  </a:lnTo>
                  <a:lnTo>
                    <a:pt x="964682" y="528157"/>
                  </a:lnTo>
                  <a:lnTo>
                    <a:pt x="916959" y="508111"/>
                  </a:lnTo>
                  <a:lnTo>
                    <a:pt x="878812" y="494405"/>
                  </a:lnTo>
                  <a:lnTo>
                    <a:pt x="847344" y="485266"/>
                  </a:lnTo>
                  <a:lnTo>
                    <a:pt x="839977" y="486028"/>
                  </a:lnTo>
                  <a:lnTo>
                    <a:pt x="797559" y="513299"/>
                  </a:lnTo>
                  <a:lnTo>
                    <a:pt x="760264" y="548705"/>
                  </a:lnTo>
                  <a:lnTo>
                    <a:pt x="723836" y="590708"/>
                  </a:lnTo>
                  <a:lnTo>
                    <a:pt x="689864" y="635230"/>
                  </a:lnTo>
                  <a:lnTo>
                    <a:pt x="659934" y="678192"/>
                  </a:lnTo>
                  <a:lnTo>
                    <a:pt x="635634" y="715517"/>
                  </a:lnTo>
                  <a:lnTo>
                    <a:pt x="631571" y="714755"/>
                  </a:lnTo>
                  <a:lnTo>
                    <a:pt x="628269" y="710691"/>
                  </a:lnTo>
                  <a:lnTo>
                    <a:pt x="626618" y="702436"/>
                  </a:lnTo>
                  <a:lnTo>
                    <a:pt x="589788" y="67182"/>
                  </a:lnTo>
                  <a:lnTo>
                    <a:pt x="577605" y="37558"/>
                  </a:lnTo>
                  <a:lnTo>
                    <a:pt x="556339" y="15160"/>
                  </a:lnTo>
                  <a:lnTo>
                    <a:pt x="528619" y="1978"/>
                  </a:lnTo>
                  <a:lnTo>
                    <a:pt x="497077" y="0"/>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3" name="Google Shape;1123;g29e745b8efd_1_1324"/>
            <p:cNvSpPr/>
            <p:nvPr/>
          </p:nvSpPr>
          <p:spPr>
            <a:xfrm>
              <a:off x="7309485" y="5544312"/>
              <a:ext cx="438784" cy="631189"/>
            </a:xfrm>
            <a:custGeom>
              <a:rect b="b" l="l" r="r" t="t"/>
              <a:pathLst>
                <a:path extrusionOk="0" h="631189" w="438784">
                  <a:moveTo>
                    <a:pt x="411480" y="0"/>
                  </a:moveTo>
                  <a:lnTo>
                    <a:pt x="390038" y="7127"/>
                  </a:lnTo>
                  <a:lnTo>
                    <a:pt x="368823" y="14636"/>
                  </a:lnTo>
                  <a:lnTo>
                    <a:pt x="349918" y="22002"/>
                  </a:lnTo>
                  <a:lnTo>
                    <a:pt x="335407" y="28701"/>
                  </a:lnTo>
                  <a:lnTo>
                    <a:pt x="271373" y="32098"/>
                  </a:lnTo>
                  <a:lnTo>
                    <a:pt x="136699" y="72443"/>
                  </a:lnTo>
                  <a:lnTo>
                    <a:pt x="17527" y="194976"/>
                  </a:lnTo>
                  <a:lnTo>
                    <a:pt x="0" y="444931"/>
                  </a:lnTo>
                  <a:lnTo>
                    <a:pt x="16400" y="503890"/>
                  </a:lnTo>
                  <a:lnTo>
                    <a:pt x="40484" y="550330"/>
                  </a:lnTo>
                  <a:lnTo>
                    <a:pt x="71342" y="585254"/>
                  </a:lnTo>
                  <a:lnTo>
                    <a:pt x="108062" y="609662"/>
                  </a:lnTo>
                  <a:lnTo>
                    <a:pt x="149736" y="624555"/>
                  </a:lnTo>
                  <a:lnTo>
                    <a:pt x="195453" y="630936"/>
                  </a:lnTo>
                  <a:lnTo>
                    <a:pt x="299339" y="387578"/>
                  </a:lnTo>
                  <a:lnTo>
                    <a:pt x="300910" y="378458"/>
                  </a:lnTo>
                  <a:lnTo>
                    <a:pt x="304292" y="353974"/>
                  </a:lnTo>
                  <a:lnTo>
                    <a:pt x="316611" y="272034"/>
                  </a:lnTo>
                  <a:lnTo>
                    <a:pt x="356567" y="248732"/>
                  </a:lnTo>
                  <a:lnTo>
                    <a:pt x="394097" y="219136"/>
                  </a:lnTo>
                  <a:lnTo>
                    <a:pt x="423422" y="183248"/>
                  </a:lnTo>
                  <a:lnTo>
                    <a:pt x="438762" y="141067"/>
                  </a:lnTo>
                  <a:lnTo>
                    <a:pt x="434340" y="92595"/>
                  </a:lnTo>
                  <a:lnTo>
                    <a:pt x="427017" y="67411"/>
                  </a:lnTo>
                  <a:lnTo>
                    <a:pt x="420814" y="43535"/>
                  </a:lnTo>
                  <a:lnTo>
                    <a:pt x="415659" y="21040"/>
                  </a:lnTo>
                  <a:lnTo>
                    <a:pt x="411480" y="0"/>
                  </a:lnTo>
                  <a:close/>
                </a:path>
              </a:pathLst>
            </a:custGeom>
            <a:solidFill>
              <a:srgbClr val="D48B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4" name="Google Shape;1124;g29e745b8efd_1_1324"/>
            <p:cNvSpPr/>
            <p:nvPr/>
          </p:nvSpPr>
          <p:spPr>
            <a:xfrm>
              <a:off x="7304531" y="5443728"/>
              <a:ext cx="690245" cy="1009014"/>
            </a:xfrm>
            <a:custGeom>
              <a:rect b="b" l="l" r="r" t="t"/>
              <a:pathLst>
                <a:path extrusionOk="0" h="1009014" w="690245">
                  <a:moveTo>
                    <a:pt x="552703" y="0"/>
                  </a:moveTo>
                  <a:lnTo>
                    <a:pt x="517020" y="14073"/>
                  </a:lnTo>
                  <a:lnTo>
                    <a:pt x="484243" y="38129"/>
                  </a:lnTo>
                  <a:lnTo>
                    <a:pt x="447270" y="89290"/>
                  </a:lnTo>
                  <a:lnTo>
                    <a:pt x="432308" y="124587"/>
                  </a:lnTo>
                  <a:lnTo>
                    <a:pt x="413797" y="130188"/>
                  </a:lnTo>
                  <a:lnTo>
                    <a:pt x="394144" y="137302"/>
                  </a:lnTo>
                  <a:lnTo>
                    <a:pt x="373729" y="146250"/>
                  </a:lnTo>
                  <a:lnTo>
                    <a:pt x="352933" y="157353"/>
                  </a:lnTo>
                  <a:lnTo>
                    <a:pt x="297787" y="163808"/>
                  </a:lnTo>
                  <a:lnTo>
                    <a:pt x="176466" y="204073"/>
                  </a:lnTo>
                  <a:lnTo>
                    <a:pt x="55145" y="309493"/>
                  </a:lnTo>
                  <a:lnTo>
                    <a:pt x="0" y="511416"/>
                  </a:lnTo>
                  <a:lnTo>
                    <a:pt x="0" y="1008888"/>
                  </a:lnTo>
                  <a:lnTo>
                    <a:pt x="298069" y="1008888"/>
                  </a:lnTo>
                  <a:lnTo>
                    <a:pt x="298069" y="606475"/>
                  </a:lnTo>
                  <a:lnTo>
                    <a:pt x="386461" y="474535"/>
                  </a:lnTo>
                  <a:lnTo>
                    <a:pt x="412266" y="446456"/>
                  </a:lnTo>
                  <a:lnTo>
                    <a:pt x="443399" y="414170"/>
                  </a:lnTo>
                  <a:lnTo>
                    <a:pt x="478330" y="380352"/>
                  </a:lnTo>
                  <a:lnTo>
                    <a:pt x="515529" y="347673"/>
                  </a:lnTo>
                  <a:lnTo>
                    <a:pt x="553466" y="318808"/>
                  </a:lnTo>
                  <a:lnTo>
                    <a:pt x="559169" y="314190"/>
                  </a:lnTo>
                  <a:lnTo>
                    <a:pt x="563848" y="308876"/>
                  </a:lnTo>
                  <a:lnTo>
                    <a:pt x="567432" y="302791"/>
                  </a:lnTo>
                  <a:lnTo>
                    <a:pt x="569849" y="295859"/>
                  </a:lnTo>
                  <a:lnTo>
                    <a:pt x="581622" y="260592"/>
                  </a:lnTo>
                  <a:lnTo>
                    <a:pt x="599601" y="211756"/>
                  </a:lnTo>
                  <a:lnTo>
                    <a:pt x="622920" y="156619"/>
                  </a:lnTo>
                  <a:lnTo>
                    <a:pt x="650714" y="102450"/>
                  </a:lnTo>
                  <a:lnTo>
                    <a:pt x="682117" y="56515"/>
                  </a:lnTo>
                  <a:lnTo>
                    <a:pt x="682878" y="56515"/>
                  </a:lnTo>
                  <a:lnTo>
                    <a:pt x="682878" y="55753"/>
                  </a:lnTo>
                  <a:lnTo>
                    <a:pt x="687976" y="46978"/>
                  </a:lnTo>
                  <a:lnTo>
                    <a:pt x="688023" y="46736"/>
                  </a:lnTo>
                  <a:lnTo>
                    <a:pt x="641985" y="46736"/>
                  </a:lnTo>
                  <a:lnTo>
                    <a:pt x="620748" y="41487"/>
                  </a:lnTo>
                  <a:lnTo>
                    <a:pt x="597630" y="32559"/>
                  </a:lnTo>
                  <a:lnTo>
                    <a:pt x="574369" y="19036"/>
                  </a:lnTo>
                  <a:lnTo>
                    <a:pt x="552703" y="0"/>
                  </a:lnTo>
                  <a:close/>
                </a:path>
                <a:path extrusionOk="0" h="1009014" w="690245">
                  <a:moveTo>
                    <a:pt x="684529" y="18796"/>
                  </a:moveTo>
                  <a:lnTo>
                    <a:pt x="678543" y="31609"/>
                  </a:lnTo>
                  <a:lnTo>
                    <a:pt x="668734" y="41100"/>
                  </a:lnTo>
                  <a:lnTo>
                    <a:pt x="656187" y="46424"/>
                  </a:lnTo>
                  <a:lnTo>
                    <a:pt x="641985" y="46736"/>
                  </a:lnTo>
                  <a:lnTo>
                    <a:pt x="688023" y="46736"/>
                  </a:lnTo>
                  <a:lnTo>
                    <a:pt x="689848" y="37274"/>
                  </a:lnTo>
                  <a:lnTo>
                    <a:pt x="688647" y="27570"/>
                  </a:lnTo>
                  <a:lnTo>
                    <a:pt x="684529" y="18796"/>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5" name="Google Shape;1125;g29e745b8efd_1_1324"/>
            <p:cNvSpPr/>
            <p:nvPr/>
          </p:nvSpPr>
          <p:spPr>
            <a:xfrm>
              <a:off x="7002779" y="5409325"/>
              <a:ext cx="710565" cy="104775"/>
            </a:xfrm>
            <a:custGeom>
              <a:rect b="b" l="l" r="r" t="t"/>
              <a:pathLst>
                <a:path extrusionOk="0" h="104775" w="710565">
                  <a:moveTo>
                    <a:pt x="573179" y="0"/>
                  </a:moveTo>
                  <a:lnTo>
                    <a:pt x="525526" y="629"/>
                  </a:lnTo>
                  <a:lnTo>
                    <a:pt x="474299" y="2294"/>
                  </a:lnTo>
                  <a:lnTo>
                    <a:pt x="420393" y="5241"/>
                  </a:lnTo>
                  <a:lnTo>
                    <a:pt x="364703" y="9715"/>
                  </a:lnTo>
                  <a:lnTo>
                    <a:pt x="308122" y="15963"/>
                  </a:lnTo>
                  <a:lnTo>
                    <a:pt x="251544" y="24232"/>
                  </a:lnTo>
                  <a:lnTo>
                    <a:pt x="195864" y="34768"/>
                  </a:lnTo>
                  <a:lnTo>
                    <a:pt x="141975" y="47817"/>
                  </a:lnTo>
                  <a:lnTo>
                    <a:pt x="90772" y="63625"/>
                  </a:lnTo>
                  <a:lnTo>
                    <a:pt x="43149" y="82440"/>
                  </a:lnTo>
                  <a:lnTo>
                    <a:pt x="0" y="104506"/>
                  </a:lnTo>
                  <a:lnTo>
                    <a:pt x="7941" y="100854"/>
                  </a:lnTo>
                  <a:lnTo>
                    <a:pt x="21053" y="95449"/>
                  </a:lnTo>
                  <a:lnTo>
                    <a:pt x="64155" y="80986"/>
                  </a:lnTo>
                  <a:lnTo>
                    <a:pt x="132041" y="64344"/>
                  </a:lnTo>
                  <a:lnTo>
                    <a:pt x="176133" y="56214"/>
                  </a:lnTo>
                  <a:lnTo>
                    <a:pt x="227446" y="48749"/>
                  </a:lnTo>
                  <a:lnTo>
                    <a:pt x="286322" y="42351"/>
                  </a:lnTo>
                  <a:lnTo>
                    <a:pt x="353104" y="37425"/>
                  </a:lnTo>
                  <a:lnTo>
                    <a:pt x="428133" y="34374"/>
                  </a:lnTo>
                  <a:lnTo>
                    <a:pt x="511750" y="33600"/>
                  </a:lnTo>
                  <a:lnTo>
                    <a:pt x="604299" y="35507"/>
                  </a:lnTo>
                  <a:lnTo>
                    <a:pt x="706120" y="40498"/>
                  </a:lnTo>
                  <a:lnTo>
                    <a:pt x="704469" y="32370"/>
                  </a:lnTo>
                  <a:lnTo>
                    <a:pt x="703579" y="24115"/>
                  </a:lnTo>
                  <a:lnTo>
                    <a:pt x="701928" y="16749"/>
                  </a:lnTo>
                  <a:lnTo>
                    <a:pt x="706881" y="7732"/>
                  </a:lnTo>
                  <a:lnTo>
                    <a:pt x="710184" y="2906"/>
                  </a:lnTo>
                  <a:lnTo>
                    <a:pt x="685762" y="1858"/>
                  </a:lnTo>
                  <a:lnTo>
                    <a:pt x="654192" y="860"/>
                  </a:lnTo>
                  <a:lnTo>
                    <a:pt x="616366" y="159"/>
                  </a:lnTo>
                  <a:lnTo>
                    <a:pt x="573179" y="0"/>
                  </a:lnTo>
                  <a:close/>
                </a:path>
              </a:pathLst>
            </a:custGeom>
            <a:solidFill>
              <a:srgbClr val="D48B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126" name="Google Shape;1126;g29e745b8efd_1_1324"/>
            <p:cNvPicPr preferRelativeResize="0"/>
            <p:nvPr/>
          </p:nvPicPr>
          <p:blipFill rotWithShape="1">
            <a:blip r:embed="rId3">
              <a:alphaModFix/>
            </a:blip>
            <a:srcRect b="0" l="0" r="0" t="0"/>
            <a:stretch/>
          </p:blipFill>
          <p:spPr>
            <a:xfrm>
              <a:off x="7810499" y="5443728"/>
              <a:ext cx="183880" cy="77739"/>
            </a:xfrm>
            <a:prstGeom prst="rect">
              <a:avLst/>
            </a:prstGeom>
            <a:noFill/>
            <a:ln>
              <a:noFill/>
            </a:ln>
          </p:spPr>
        </p:pic>
        <p:sp>
          <p:nvSpPr>
            <p:cNvPr id="1127" name="Google Shape;1127;g29e745b8efd_1_1324"/>
            <p:cNvSpPr/>
            <p:nvPr/>
          </p:nvSpPr>
          <p:spPr>
            <a:xfrm>
              <a:off x="9565894" y="4615180"/>
              <a:ext cx="941070" cy="1612264"/>
            </a:xfrm>
            <a:custGeom>
              <a:rect b="b" l="l" r="r" t="t"/>
              <a:pathLst>
                <a:path extrusionOk="0" h="1612264" w="941070">
                  <a:moveTo>
                    <a:pt x="496442" y="0"/>
                  </a:moveTo>
                  <a:lnTo>
                    <a:pt x="464887" y="10320"/>
                  </a:lnTo>
                  <a:lnTo>
                    <a:pt x="440594" y="30940"/>
                  </a:lnTo>
                  <a:lnTo>
                    <a:pt x="425969" y="58918"/>
                  </a:lnTo>
                  <a:lnTo>
                    <a:pt x="423417" y="91313"/>
                  </a:lnTo>
                  <a:lnTo>
                    <a:pt x="443991" y="729488"/>
                  </a:lnTo>
                  <a:lnTo>
                    <a:pt x="444753" y="738251"/>
                  </a:lnTo>
                  <a:lnTo>
                    <a:pt x="436625" y="744728"/>
                  </a:lnTo>
                  <a:lnTo>
                    <a:pt x="428371" y="743077"/>
                  </a:lnTo>
                  <a:lnTo>
                    <a:pt x="422655" y="742315"/>
                  </a:lnTo>
                  <a:lnTo>
                    <a:pt x="417702" y="737489"/>
                  </a:lnTo>
                  <a:lnTo>
                    <a:pt x="341375" y="200152"/>
                  </a:lnTo>
                  <a:lnTo>
                    <a:pt x="311769" y="150955"/>
                  </a:lnTo>
                  <a:lnTo>
                    <a:pt x="256921" y="135382"/>
                  </a:lnTo>
                  <a:lnTo>
                    <a:pt x="228177" y="144682"/>
                  </a:lnTo>
                  <a:lnTo>
                    <a:pt x="206232" y="163496"/>
                  </a:lnTo>
                  <a:lnTo>
                    <a:pt x="193216" y="189049"/>
                  </a:lnTo>
                  <a:lnTo>
                    <a:pt x="191261" y="218567"/>
                  </a:lnTo>
                  <a:lnTo>
                    <a:pt x="253619" y="789559"/>
                  </a:lnTo>
                  <a:lnTo>
                    <a:pt x="247903" y="796798"/>
                  </a:lnTo>
                  <a:lnTo>
                    <a:pt x="240410" y="797560"/>
                  </a:lnTo>
                  <a:lnTo>
                    <a:pt x="236600" y="794766"/>
                  </a:lnTo>
                  <a:lnTo>
                    <a:pt x="148971" y="420116"/>
                  </a:lnTo>
                  <a:lnTo>
                    <a:pt x="138810" y="403860"/>
                  </a:lnTo>
                  <a:lnTo>
                    <a:pt x="123142" y="357834"/>
                  </a:lnTo>
                  <a:lnTo>
                    <a:pt x="81422" y="329045"/>
                  </a:lnTo>
                  <a:lnTo>
                    <a:pt x="54990" y="328295"/>
                  </a:lnTo>
                  <a:lnTo>
                    <a:pt x="29450" y="337992"/>
                  </a:lnTo>
                  <a:lnTo>
                    <a:pt x="10588" y="355774"/>
                  </a:lnTo>
                  <a:lnTo>
                    <a:pt x="180" y="379247"/>
                  </a:lnTo>
                  <a:lnTo>
                    <a:pt x="0" y="406019"/>
                  </a:lnTo>
                  <a:lnTo>
                    <a:pt x="32638" y="576453"/>
                  </a:lnTo>
                  <a:lnTo>
                    <a:pt x="88391" y="898525"/>
                  </a:lnTo>
                  <a:lnTo>
                    <a:pt x="86232" y="955167"/>
                  </a:lnTo>
                  <a:lnTo>
                    <a:pt x="86548" y="981195"/>
                  </a:lnTo>
                  <a:lnTo>
                    <a:pt x="87614" y="1008687"/>
                  </a:lnTo>
                  <a:lnTo>
                    <a:pt x="89608" y="1037280"/>
                  </a:lnTo>
                  <a:lnTo>
                    <a:pt x="92709" y="1066609"/>
                  </a:lnTo>
                  <a:lnTo>
                    <a:pt x="105028" y="1122680"/>
                  </a:lnTo>
                  <a:lnTo>
                    <a:pt x="105536" y="1127798"/>
                  </a:lnTo>
                  <a:lnTo>
                    <a:pt x="109600" y="1142936"/>
                  </a:lnTo>
                  <a:lnTo>
                    <a:pt x="118617" y="1184071"/>
                  </a:lnTo>
                  <a:lnTo>
                    <a:pt x="122935" y="1193939"/>
                  </a:lnTo>
                  <a:lnTo>
                    <a:pt x="142547" y="1253634"/>
                  </a:lnTo>
                  <a:lnTo>
                    <a:pt x="167483" y="1297267"/>
                  </a:lnTo>
                  <a:lnTo>
                    <a:pt x="232320" y="1371116"/>
                  </a:lnTo>
                  <a:lnTo>
                    <a:pt x="272557" y="1410487"/>
                  </a:lnTo>
                  <a:lnTo>
                    <a:pt x="302817" y="1436780"/>
                  </a:lnTo>
                  <a:lnTo>
                    <a:pt x="324230" y="1452930"/>
                  </a:lnTo>
                  <a:lnTo>
                    <a:pt x="327659" y="1611884"/>
                  </a:lnTo>
                  <a:lnTo>
                    <a:pt x="745998" y="1611884"/>
                  </a:lnTo>
                  <a:lnTo>
                    <a:pt x="745998" y="1444383"/>
                  </a:lnTo>
                  <a:lnTo>
                    <a:pt x="931417" y="1177010"/>
                  </a:lnTo>
                  <a:lnTo>
                    <a:pt x="937998" y="1163511"/>
                  </a:lnTo>
                  <a:lnTo>
                    <a:pt x="940530" y="1148888"/>
                  </a:lnTo>
                  <a:lnTo>
                    <a:pt x="938918" y="1134114"/>
                  </a:lnTo>
                  <a:lnTo>
                    <a:pt x="933069" y="1120165"/>
                  </a:lnTo>
                  <a:lnTo>
                    <a:pt x="880617" y="1033729"/>
                  </a:lnTo>
                  <a:lnTo>
                    <a:pt x="874140" y="1009103"/>
                  </a:lnTo>
                  <a:lnTo>
                    <a:pt x="874013" y="1007351"/>
                  </a:lnTo>
                  <a:lnTo>
                    <a:pt x="860425" y="955294"/>
                  </a:lnTo>
                  <a:lnTo>
                    <a:pt x="857376" y="938530"/>
                  </a:lnTo>
                  <a:lnTo>
                    <a:pt x="855718" y="909405"/>
                  </a:lnTo>
                  <a:lnTo>
                    <a:pt x="853439" y="882411"/>
                  </a:lnTo>
                  <a:lnTo>
                    <a:pt x="848359" y="835914"/>
                  </a:lnTo>
                  <a:lnTo>
                    <a:pt x="846454" y="771779"/>
                  </a:lnTo>
                  <a:lnTo>
                    <a:pt x="839470" y="694309"/>
                  </a:lnTo>
                  <a:lnTo>
                    <a:pt x="874013" y="212217"/>
                  </a:lnTo>
                  <a:lnTo>
                    <a:pt x="873793" y="182925"/>
                  </a:lnTo>
                  <a:lnTo>
                    <a:pt x="843492" y="136296"/>
                  </a:lnTo>
                  <a:lnTo>
                    <a:pt x="804163" y="121793"/>
                  </a:lnTo>
                  <a:lnTo>
                    <a:pt x="797686" y="121793"/>
                  </a:lnTo>
                  <a:lnTo>
                    <a:pt x="752395" y="135667"/>
                  </a:lnTo>
                  <a:lnTo>
                    <a:pt x="723773" y="172974"/>
                  </a:lnTo>
                  <a:lnTo>
                    <a:pt x="658113" y="679069"/>
                  </a:lnTo>
                  <a:lnTo>
                    <a:pt x="650273" y="692880"/>
                  </a:lnTo>
                  <a:lnTo>
                    <a:pt x="640635" y="699738"/>
                  </a:lnTo>
                  <a:lnTo>
                    <a:pt x="631735" y="698071"/>
                  </a:lnTo>
                  <a:lnTo>
                    <a:pt x="626109" y="686308"/>
                  </a:lnTo>
                  <a:lnTo>
                    <a:pt x="589279" y="65659"/>
                  </a:lnTo>
                  <a:lnTo>
                    <a:pt x="577095" y="36826"/>
                  </a:lnTo>
                  <a:lnTo>
                    <a:pt x="555815" y="15112"/>
                  </a:lnTo>
                  <a:lnTo>
                    <a:pt x="528058" y="2258"/>
                  </a:lnTo>
                  <a:lnTo>
                    <a:pt x="496442" y="0"/>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8" name="Google Shape;1128;g29e745b8efd_1_1324"/>
            <p:cNvSpPr/>
            <p:nvPr/>
          </p:nvSpPr>
          <p:spPr>
            <a:xfrm>
              <a:off x="9565894" y="4615180"/>
              <a:ext cx="941070" cy="1612264"/>
            </a:xfrm>
            <a:custGeom>
              <a:rect b="b" l="l" r="r" t="t"/>
              <a:pathLst>
                <a:path extrusionOk="0" h="1612264" w="941070">
                  <a:moveTo>
                    <a:pt x="496442" y="0"/>
                  </a:moveTo>
                  <a:lnTo>
                    <a:pt x="555815" y="15112"/>
                  </a:lnTo>
                  <a:lnTo>
                    <a:pt x="589279" y="65659"/>
                  </a:lnTo>
                  <a:lnTo>
                    <a:pt x="626109" y="686308"/>
                  </a:lnTo>
                  <a:lnTo>
                    <a:pt x="631735" y="698071"/>
                  </a:lnTo>
                  <a:lnTo>
                    <a:pt x="640635" y="699738"/>
                  </a:lnTo>
                  <a:lnTo>
                    <a:pt x="650273" y="692880"/>
                  </a:lnTo>
                  <a:lnTo>
                    <a:pt x="658113" y="679069"/>
                  </a:lnTo>
                  <a:lnTo>
                    <a:pt x="723773" y="172974"/>
                  </a:lnTo>
                  <a:lnTo>
                    <a:pt x="735197" y="151796"/>
                  </a:lnTo>
                  <a:lnTo>
                    <a:pt x="752395" y="135667"/>
                  </a:lnTo>
                  <a:lnTo>
                    <a:pt x="773761" y="125396"/>
                  </a:lnTo>
                  <a:lnTo>
                    <a:pt x="797686" y="121793"/>
                  </a:lnTo>
                  <a:lnTo>
                    <a:pt x="804163" y="121793"/>
                  </a:lnTo>
                  <a:lnTo>
                    <a:pt x="843492" y="136296"/>
                  </a:lnTo>
                  <a:lnTo>
                    <a:pt x="873793" y="182925"/>
                  </a:lnTo>
                  <a:lnTo>
                    <a:pt x="874013" y="212217"/>
                  </a:lnTo>
                  <a:lnTo>
                    <a:pt x="839470" y="694309"/>
                  </a:lnTo>
                  <a:lnTo>
                    <a:pt x="846454" y="771779"/>
                  </a:lnTo>
                  <a:lnTo>
                    <a:pt x="848359" y="835914"/>
                  </a:lnTo>
                  <a:lnTo>
                    <a:pt x="850876" y="857823"/>
                  </a:lnTo>
                  <a:lnTo>
                    <a:pt x="853439" y="882411"/>
                  </a:lnTo>
                  <a:lnTo>
                    <a:pt x="855718" y="909405"/>
                  </a:lnTo>
                  <a:lnTo>
                    <a:pt x="857376" y="938530"/>
                  </a:lnTo>
                  <a:lnTo>
                    <a:pt x="860425" y="955294"/>
                  </a:lnTo>
                  <a:lnTo>
                    <a:pt x="874013" y="1007351"/>
                  </a:lnTo>
                  <a:lnTo>
                    <a:pt x="874140" y="1009103"/>
                  </a:lnTo>
                  <a:lnTo>
                    <a:pt x="880236" y="1032256"/>
                  </a:lnTo>
                  <a:lnTo>
                    <a:pt x="880617" y="1033729"/>
                  </a:lnTo>
                  <a:lnTo>
                    <a:pt x="933069" y="1120165"/>
                  </a:lnTo>
                  <a:lnTo>
                    <a:pt x="938918" y="1134114"/>
                  </a:lnTo>
                  <a:lnTo>
                    <a:pt x="940530" y="1148888"/>
                  </a:lnTo>
                  <a:lnTo>
                    <a:pt x="937998" y="1163511"/>
                  </a:lnTo>
                  <a:lnTo>
                    <a:pt x="931417" y="1177010"/>
                  </a:lnTo>
                  <a:lnTo>
                    <a:pt x="745998" y="1444383"/>
                  </a:lnTo>
                  <a:lnTo>
                    <a:pt x="745998" y="1611884"/>
                  </a:lnTo>
                  <a:lnTo>
                    <a:pt x="327659" y="1611884"/>
                  </a:lnTo>
                  <a:lnTo>
                    <a:pt x="324230" y="1452930"/>
                  </a:lnTo>
                  <a:lnTo>
                    <a:pt x="322706" y="1451991"/>
                  </a:lnTo>
                  <a:lnTo>
                    <a:pt x="272557" y="1410487"/>
                  </a:lnTo>
                  <a:lnTo>
                    <a:pt x="232320" y="1371116"/>
                  </a:lnTo>
                  <a:lnTo>
                    <a:pt x="182499" y="1316672"/>
                  </a:lnTo>
                  <a:lnTo>
                    <a:pt x="154193" y="1276173"/>
                  </a:lnTo>
                  <a:lnTo>
                    <a:pt x="132460" y="1229893"/>
                  </a:lnTo>
                  <a:lnTo>
                    <a:pt x="122935" y="1193939"/>
                  </a:lnTo>
                  <a:lnTo>
                    <a:pt x="118617" y="1184071"/>
                  </a:lnTo>
                  <a:lnTo>
                    <a:pt x="109600" y="1142936"/>
                  </a:lnTo>
                  <a:lnTo>
                    <a:pt x="105536" y="1127798"/>
                  </a:lnTo>
                  <a:lnTo>
                    <a:pt x="105028" y="1122680"/>
                  </a:lnTo>
                  <a:lnTo>
                    <a:pt x="92709" y="1066609"/>
                  </a:lnTo>
                  <a:lnTo>
                    <a:pt x="87614" y="1008687"/>
                  </a:lnTo>
                  <a:lnTo>
                    <a:pt x="86232" y="955167"/>
                  </a:lnTo>
                  <a:lnTo>
                    <a:pt x="88391" y="898525"/>
                  </a:lnTo>
                  <a:lnTo>
                    <a:pt x="32638" y="576453"/>
                  </a:lnTo>
                  <a:lnTo>
                    <a:pt x="0" y="406019"/>
                  </a:lnTo>
                  <a:lnTo>
                    <a:pt x="180" y="379247"/>
                  </a:lnTo>
                  <a:lnTo>
                    <a:pt x="10588" y="355774"/>
                  </a:lnTo>
                  <a:lnTo>
                    <a:pt x="29450" y="337992"/>
                  </a:lnTo>
                  <a:lnTo>
                    <a:pt x="54990" y="328295"/>
                  </a:lnTo>
                  <a:lnTo>
                    <a:pt x="81422" y="329045"/>
                  </a:lnTo>
                  <a:lnTo>
                    <a:pt x="104901" y="339534"/>
                  </a:lnTo>
                  <a:lnTo>
                    <a:pt x="123142" y="357834"/>
                  </a:lnTo>
                  <a:lnTo>
                    <a:pt x="133857" y="382016"/>
                  </a:lnTo>
                  <a:lnTo>
                    <a:pt x="138810" y="403860"/>
                  </a:lnTo>
                  <a:lnTo>
                    <a:pt x="148971" y="420116"/>
                  </a:lnTo>
                  <a:lnTo>
                    <a:pt x="236600" y="794766"/>
                  </a:lnTo>
                  <a:lnTo>
                    <a:pt x="240410" y="797560"/>
                  </a:lnTo>
                  <a:lnTo>
                    <a:pt x="247903" y="796798"/>
                  </a:lnTo>
                  <a:lnTo>
                    <a:pt x="253619" y="789559"/>
                  </a:lnTo>
                  <a:lnTo>
                    <a:pt x="252729" y="782320"/>
                  </a:lnTo>
                  <a:lnTo>
                    <a:pt x="191261" y="218567"/>
                  </a:lnTo>
                  <a:lnTo>
                    <a:pt x="193216" y="189049"/>
                  </a:lnTo>
                  <a:lnTo>
                    <a:pt x="206232" y="163496"/>
                  </a:lnTo>
                  <a:lnTo>
                    <a:pt x="228177" y="144682"/>
                  </a:lnTo>
                  <a:lnTo>
                    <a:pt x="256921" y="135382"/>
                  </a:lnTo>
                  <a:lnTo>
                    <a:pt x="286386" y="137840"/>
                  </a:lnTo>
                  <a:lnTo>
                    <a:pt x="311769" y="150955"/>
                  </a:lnTo>
                  <a:lnTo>
                    <a:pt x="330840" y="172475"/>
                  </a:lnTo>
                  <a:lnTo>
                    <a:pt x="341375" y="200152"/>
                  </a:lnTo>
                  <a:lnTo>
                    <a:pt x="416940" y="732663"/>
                  </a:lnTo>
                  <a:lnTo>
                    <a:pt x="417702" y="737489"/>
                  </a:lnTo>
                  <a:lnTo>
                    <a:pt x="422655" y="742315"/>
                  </a:lnTo>
                  <a:lnTo>
                    <a:pt x="428371" y="743077"/>
                  </a:lnTo>
                  <a:lnTo>
                    <a:pt x="436625" y="744728"/>
                  </a:lnTo>
                  <a:lnTo>
                    <a:pt x="444753" y="738251"/>
                  </a:lnTo>
                  <a:lnTo>
                    <a:pt x="443991" y="729488"/>
                  </a:lnTo>
                  <a:lnTo>
                    <a:pt x="423417" y="91313"/>
                  </a:lnTo>
                  <a:lnTo>
                    <a:pt x="425969" y="58918"/>
                  </a:lnTo>
                  <a:lnTo>
                    <a:pt x="440594" y="30940"/>
                  </a:lnTo>
                  <a:lnTo>
                    <a:pt x="464887" y="10320"/>
                  </a:lnTo>
                  <a:lnTo>
                    <a:pt x="496442" y="0"/>
                  </a:lnTo>
                  <a:close/>
                </a:path>
              </a:pathLst>
            </a:custGeom>
            <a:noFill/>
            <a:ln cap="flat" cmpd="sng" w="140200">
              <a:solidFill>
                <a:srgbClr val="EFEDE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9" name="Google Shape;1129;g29e745b8efd_1_1324"/>
            <p:cNvSpPr/>
            <p:nvPr/>
          </p:nvSpPr>
          <p:spPr>
            <a:xfrm>
              <a:off x="9565894" y="4615180"/>
              <a:ext cx="887095" cy="1837689"/>
            </a:xfrm>
            <a:custGeom>
              <a:rect b="b" l="l" r="r" t="t"/>
              <a:pathLst>
                <a:path extrusionOk="0" h="1837689" w="887095">
                  <a:moveTo>
                    <a:pt x="496315" y="0"/>
                  </a:moveTo>
                  <a:lnTo>
                    <a:pt x="464706" y="10320"/>
                  </a:lnTo>
                  <a:lnTo>
                    <a:pt x="440420" y="30940"/>
                  </a:lnTo>
                  <a:lnTo>
                    <a:pt x="425825" y="58918"/>
                  </a:lnTo>
                  <a:lnTo>
                    <a:pt x="423290" y="91313"/>
                  </a:lnTo>
                  <a:lnTo>
                    <a:pt x="443864" y="729488"/>
                  </a:lnTo>
                  <a:lnTo>
                    <a:pt x="444626" y="738251"/>
                  </a:lnTo>
                  <a:lnTo>
                    <a:pt x="436372" y="744728"/>
                  </a:lnTo>
                  <a:lnTo>
                    <a:pt x="428244" y="743077"/>
                  </a:lnTo>
                  <a:lnTo>
                    <a:pt x="422528" y="742315"/>
                  </a:lnTo>
                  <a:lnTo>
                    <a:pt x="417575" y="737489"/>
                  </a:lnTo>
                  <a:lnTo>
                    <a:pt x="416686" y="732663"/>
                  </a:lnTo>
                  <a:lnTo>
                    <a:pt x="341249" y="200152"/>
                  </a:lnTo>
                  <a:lnTo>
                    <a:pt x="330713" y="172475"/>
                  </a:lnTo>
                  <a:lnTo>
                    <a:pt x="311642" y="150955"/>
                  </a:lnTo>
                  <a:lnTo>
                    <a:pt x="286259" y="137840"/>
                  </a:lnTo>
                  <a:lnTo>
                    <a:pt x="256794" y="135382"/>
                  </a:lnTo>
                  <a:lnTo>
                    <a:pt x="228103" y="144682"/>
                  </a:lnTo>
                  <a:lnTo>
                    <a:pt x="206152" y="163496"/>
                  </a:lnTo>
                  <a:lnTo>
                    <a:pt x="193107" y="189049"/>
                  </a:lnTo>
                  <a:lnTo>
                    <a:pt x="191134" y="218567"/>
                  </a:lnTo>
                  <a:lnTo>
                    <a:pt x="253491" y="789559"/>
                  </a:lnTo>
                  <a:lnTo>
                    <a:pt x="247776" y="796798"/>
                  </a:lnTo>
                  <a:lnTo>
                    <a:pt x="240410" y="797560"/>
                  </a:lnTo>
                  <a:lnTo>
                    <a:pt x="236474" y="794766"/>
                  </a:lnTo>
                  <a:lnTo>
                    <a:pt x="148844" y="420116"/>
                  </a:lnTo>
                  <a:lnTo>
                    <a:pt x="138683" y="403860"/>
                  </a:lnTo>
                  <a:lnTo>
                    <a:pt x="123070" y="357834"/>
                  </a:lnTo>
                  <a:lnTo>
                    <a:pt x="81367" y="329045"/>
                  </a:lnTo>
                  <a:lnTo>
                    <a:pt x="54990" y="328295"/>
                  </a:lnTo>
                  <a:lnTo>
                    <a:pt x="29450" y="337992"/>
                  </a:lnTo>
                  <a:lnTo>
                    <a:pt x="10588" y="355774"/>
                  </a:lnTo>
                  <a:lnTo>
                    <a:pt x="180" y="379247"/>
                  </a:lnTo>
                  <a:lnTo>
                    <a:pt x="0" y="406019"/>
                  </a:lnTo>
                  <a:lnTo>
                    <a:pt x="32638" y="576453"/>
                  </a:lnTo>
                  <a:lnTo>
                    <a:pt x="88391" y="898525"/>
                  </a:lnTo>
                  <a:lnTo>
                    <a:pt x="86105" y="955167"/>
                  </a:lnTo>
                  <a:lnTo>
                    <a:pt x="86439" y="981193"/>
                  </a:lnTo>
                  <a:lnTo>
                    <a:pt x="87534" y="1008681"/>
                  </a:lnTo>
                  <a:lnTo>
                    <a:pt x="89534" y="1037270"/>
                  </a:lnTo>
                  <a:lnTo>
                    <a:pt x="92582" y="1066596"/>
                  </a:lnTo>
                  <a:lnTo>
                    <a:pt x="105028" y="1122667"/>
                  </a:lnTo>
                  <a:lnTo>
                    <a:pt x="105536" y="1127785"/>
                  </a:lnTo>
                  <a:lnTo>
                    <a:pt x="109474" y="1142923"/>
                  </a:lnTo>
                  <a:lnTo>
                    <a:pt x="118617" y="1184059"/>
                  </a:lnTo>
                  <a:lnTo>
                    <a:pt x="122935" y="1193939"/>
                  </a:lnTo>
                  <a:lnTo>
                    <a:pt x="142422" y="1253628"/>
                  </a:lnTo>
                  <a:lnTo>
                    <a:pt x="167409" y="1297262"/>
                  </a:lnTo>
                  <a:lnTo>
                    <a:pt x="232247" y="1371103"/>
                  </a:lnTo>
                  <a:lnTo>
                    <a:pt x="272446" y="1410474"/>
                  </a:lnTo>
                  <a:lnTo>
                    <a:pt x="302692" y="1436767"/>
                  </a:lnTo>
                  <a:lnTo>
                    <a:pt x="324103" y="1452918"/>
                  </a:lnTo>
                  <a:lnTo>
                    <a:pt x="332485" y="1837436"/>
                  </a:lnTo>
                  <a:lnTo>
                    <a:pt x="529208" y="1837436"/>
                  </a:lnTo>
                  <a:lnTo>
                    <a:pt x="815212" y="1184465"/>
                  </a:lnTo>
                  <a:lnTo>
                    <a:pt x="848879" y="1156401"/>
                  </a:lnTo>
                  <a:lnTo>
                    <a:pt x="874236" y="1122776"/>
                  </a:lnTo>
                  <a:lnTo>
                    <a:pt x="886686" y="1083743"/>
                  </a:lnTo>
                  <a:lnTo>
                    <a:pt x="881633" y="1039456"/>
                  </a:lnTo>
                  <a:lnTo>
                    <a:pt x="881633" y="1037056"/>
                  </a:lnTo>
                  <a:lnTo>
                    <a:pt x="880745" y="1034643"/>
                  </a:lnTo>
                  <a:lnTo>
                    <a:pt x="873886" y="1009091"/>
                  </a:lnTo>
                  <a:lnTo>
                    <a:pt x="873632" y="1007338"/>
                  </a:lnTo>
                  <a:lnTo>
                    <a:pt x="860044" y="955294"/>
                  </a:lnTo>
                  <a:lnTo>
                    <a:pt x="856996" y="938530"/>
                  </a:lnTo>
                  <a:lnTo>
                    <a:pt x="855354" y="909405"/>
                  </a:lnTo>
                  <a:lnTo>
                    <a:pt x="853106" y="882411"/>
                  </a:lnTo>
                  <a:lnTo>
                    <a:pt x="850548" y="857823"/>
                  </a:lnTo>
                  <a:lnTo>
                    <a:pt x="847978" y="835914"/>
                  </a:lnTo>
                  <a:lnTo>
                    <a:pt x="846074" y="771779"/>
                  </a:lnTo>
                  <a:lnTo>
                    <a:pt x="839215" y="694309"/>
                  </a:lnTo>
                  <a:lnTo>
                    <a:pt x="873632" y="212217"/>
                  </a:lnTo>
                  <a:lnTo>
                    <a:pt x="873414" y="182925"/>
                  </a:lnTo>
                  <a:lnTo>
                    <a:pt x="843164" y="136296"/>
                  </a:lnTo>
                  <a:lnTo>
                    <a:pt x="803909" y="121793"/>
                  </a:lnTo>
                  <a:lnTo>
                    <a:pt x="797305" y="121793"/>
                  </a:lnTo>
                  <a:lnTo>
                    <a:pt x="752125" y="135667"/>
                  </a:lnTo>
                  <a:lnTo>
                    <a:pt x="723519" y="172974"/>
                  </a:lnTo>
                  <a:lnTo>
                    <a:pt x="657859" y="679069"/>
                  </a:lnTo>
                  <a:lnTo>
                    <a:pt x="650019" y="692880"/>
                  </a:lnTo>
                  <a:lnTo>
                    <a:pt x="640381" y="699738"/>
                  </a:lnTo>
                  <a:lnTo>
                    <a:pt x="631481" y="698071"/>
                  </a:lnTo>
                  <a:lnTo>
                    <a:pt x="625855" y="686308"/>
                  </a:lnTo>
                  <a:lnTo>
                    <a:pt x="589026" y="65659"/>
                  </a:lnTo>
                  <a:lnTo>
                    <a:pt x="576843" y="36826"/>
                  </a:lnTo>
                  <a:lnTo>
                    <a:pt x="555577" y="15112"/>
                  </a:lnTo>
                  <a:lnTo>
                    <a:pt x="527857" y="2258"/>
                  </a:lnTo>
                  <a:lnTo>
                    <a:pt x="496315" y="0"/>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0" name="Google Shape;1130;g29e745b8efd_1_1324"/>
            <p:cNvSpPr/>
            <p:nvPr/>
          </p:nvSpPr>
          <p:spPr>
            <a:xfrm>
              <a:off x="9991605" y="5547487"/>
              <a:ext cx="454025" cy="605154"/>
            </a:xfrm>
            <a:custGeom>
              <a:rect b="b" l="l" r="r" t="t"/>
              <a:pathLst>
                <a:path extrusionOk="0" h="605154" w="454025">
                  <a:moveTo>
                    <a:pt x="48887" y="0"/>
                  </a:moveTo>
                  <a:lnTo>
                    <a:pt x="17010" y="27304"/>
                  </a:lnTo>
                  <a:lnTo>
                    <a:pt x="34155" y="150888"/>
                  </a:lnTo>
                  <a:lnTo>
                    <a:pt x="34155" y="160515"/>
                  </a:lnTo>
                  <a:lnTo>
                    <a:pt x="46809" y="204398"/>
                  </a:lnTo>
                  <a:lnTo>
                    <a:pt x="54221" y="213804"/>
                  </a:lnTo>
                  <a:lnTo>
                    <a:pt x="29075" y="265226"/>
                  </a:lnTo>
                  <a:lnTo>
                    <a:pt x="14390" y="315009"/>
                  </a:lnTo>
                  <a:lnTo>
                    <a:pt x="3421" y="371982"/>
                  </a:lnTo>
                  <a:lnTo>
                    <a:pt x="0" y="432257"/>
                  </a:lnTo>
                  <a:lnTo>
                    <a:pt x="7969" y="483016"/>
                  </a:lnTo>
                  <a:lnTo>
                    <a:pt x="26106" y="524960"/>
                  </a:lnTo>
                  <a:lnTo>
                    <a:pt x="53186" y="558789"/>
                  </a:lnTo>
                  <a:lnTo>
                    <a:pt x="87985" y="585203"/>
                  </a:lnTo>
                  <a:lnTo>
                    <a:pt x="129278" y="604901"/>
                  </a:lnTo>
                  <a:lnTo>
                    <a:pt x="315714" y="402437"/>
                  </a:lnTo>
                  <a:lnTo>
                    <a:pt x="265676" y="211620"/>
                  </a:lnTo>
                  <a:lnTo>
                    <a:pt x="395945" y="211620"/>
                  </a:lnTo>
                  <a:lnTo>
                    <a:pt x="436439" y="168253"/>
                  </a:lnTo>
                  <a:lnTo>
                    <a:pt x="451104" y="130456"/>
                  </a:lnTo>
                  <a:lnTo>
                    <a:pt x="453890" y="101104"/>
                  </a:lnTo>
                  <a:lnTo>
                    <a:pt x="448203" y="82149"/>
                  </a:lnTo>
                  <a:lnTo>
                    <a:pt x="443254" y="63866"/>
                  </a:lnTo>
                  <a:lnTo>
                    <a:pt x="438924" y="46324"/>
                  </a:lnTo>
                  <a:lnTo>
                    <a:pt x="435094" y="29590"/>
                  </a:lnTo>
                  <a:lnTo>
                    <a:pt x="427418" y="19748"/>
                  </a:lnTo>
                  <a:lnTo>
                    <a:pt x="417981" y="11906"/>
                  </a:lnTo>
                  <a:lnTo>
                    <a:pt x="413262" y="9525"/>
                  </a:lnTo>
                  <a:lnTo>
                    <a:pt x="200271" y="9525"/>
                  </a:lnTo>
                  <a:lnTo>
                    <a:pt x="196969" y="8762"/>
                  </a:lnTo>
                  <a:lnTo>
                    <a:pt x="187190" y="8762"/>
                  </a:lnTo>
                  <a:lnTo>
                    <a:pt x="156507" y="7858"/>
                  </a:lnTo>
                  <a:lnTo>
                    <a:pt x="123277" y="6191"/>
                  </a:lnTo>
                  <a:lnTo>
                    <a:pt x="87427" y="3619"/>
                  </a:lnTo>
                  <a:lnTo>
                    <a:pt x="48887" y="0"/>
                  </a:lnTo>
                  <a:close/>
                </a:path>
                <a:path extrusionOk="0" h="605154" w="454025">
                  <a:moveTo>
                    <a:pt x="395945" y="211620"/>
                  </a:moveTo>
                  <a:lnTo>
                    <a:pt x="265676" y="211620"/>
                  </a:lnTo>
                  <a:lnTo>
                    <a:pt x="286631" y="221538"/>
                  </a:lnTo>
                  <a:lnTo>
                    <a:pt x="294739" y="225488"/>
                  </a:lnTo>
                  <a:lnTo>
                    <a:pt x="302919" y="229082"/>
                  </a:lnTo>
                  <a:lnTo>
                    <a:pt x="311241" y="232115"/>
                  </a:lnTo>
                  <a:lnTo>
                    <a:pt x="319778" y="234378"/>
                  </a:lnTo>
                  <a:lnTo>
                    <a:pt x="330408" y="235658"/>
                  </a:lnTo>
                  <a:lnTo>
                    <a:pt x="341288" y="234981"/>
                  </a:lnTo>
                  <a:lnTo>
                    <a:pt x="352050" y="232799"/>
                  </a:lnTo>
                  <a:lnTo>
                    <a:pt x="362323" y="229565"/>
                  </a:lnTo>
                  <a:lnTo>
                    <a:pt x="391823" y="215049"/>
                  </a:lnTo>
                  <a:lnTo>
                    <a:pt x="395945" y="211620"/>
                  </a:lnTo>
                  <a:close/>
                </a:path>
                <a:path extrusionOk="0" h="605154" w="454025">
                  <a:moveTo>
                    <a:pt x="394200" y="3175"/>
                  </a:moveTo>
                  <a:lnTo>
                    <a:pt x="382770" y="3175"/>
                  </a:lnTo>
                  <a:lnTo>
                    <a:pt x="351575" y="4613"/>
                  </a:lnTo>
                  <a:lnTo>
                    <a:pt x="312475" y="6969"/>
                  </a:lnTo>
                  <a:lnTo>
                    <a:pt x="264326" y="9015"/>
                  </a:lnTo>
                  <a:lnTo>
                    <a:pt x="205986" y="9525"/>
                  </a:lnTo>
                  <a:lnTo>
                    <a:pt x="413262" y="9525"/>
                  </a:lnTo>
                  <a:lnTo>
                    <a:pt x="406876" y="6302"/>
                  </a:lnTo>
                  <a:lnTo>
                    <a:pt x="394200" y="3175"/>
                  </a:lnTo>
                  <a:close/>
                </a:path>
              </a:pathLst>
            </a:custGeom>
            <a:solidFill>
              <a:srgbClr val="D48B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1" name="Google Shape;1131;g29e745b8efd_1_1324"/>
            <p:cNvSpPr/>
            <p:nvPr/>
          </p:nvSpPr>
          <p:spPr>
            <a:xfrm>
              <a:off x="10014204" y="5569623"/>
              <a:ext cx="492759" cy="883285"/>
            </a:xfrm>
            <a:custGeom>
              <a:rect b="b" l="l" r="r" t="t"/>
              <a:pathLst>
                <a:path extrusionOk="0" h="883285" w="492759">
                  <a:moveTo>
                    <a:pt x="359136" y="0"/>
                  </a:moveTo>
                  <a:lnTo>
                    <a:pt x="342011" y="850"/>
                  </a:lnTo>
                  <a:lnTo>
                    <a:pt x="311021" y="6221"/>
                  </a:lnTo>
                  <a:lnTo>
                    <a:pt x="271897" y="11255"/>
                  </a:lnTo>
                  <a:lnTo>
                    <a:pt x="225393" y="14956"/>
                  </a:lnTo>
                  <a:lnTo>
                    <a:pt x="172263" y="16327"/>
                  </a:lnTo>
                  <a:lnTo>
                    <a:pt x="113264" y="14370"/>
                  </a:lnTo>
                  <a:lnTo>
                    <a:pt x="49149" y="8089"/>
                  </a:lnTo>
                  <a:lnTo>
                    <a:pt x="38562" y="8867"/>
                  </a:lnTo>
                  <a:lnTo>
                    <a:pt x="29511" y="13264"/>
                  </a:lnTo>
                  <a:lnTo>
                    <a:pt x="22913" y="20662"/>
                  </a:lnTo>
                  <a:lnTo>
                    <a:pt x="19685" y="30441"/>
                  </a:lnTo>
                  <a:lnTo>
                    <a:pt x="17581" y="60334"/>
                  </a:lnTo>
                  <a:lnTo>
                    <a:pt x="21401" y="95876"/>
                  </a:lnTo>
                  <a:lnTo>
                    <a:pt x="35290" y="132709"/>
                  </a:lnTo>
                  <a:lnTo>
                    <a:pt x="63391" y="166474"/>
                  </a:lnTo>
                  <a:lnTo>
                    <a:pt x="109852" y="192812"/>
                  </a:lnTo>
                  <a:lnTo>
                    <a:pt x="178816" y="207365"/>
                  </a:lnTo>
                  <a:lnTo>
                    <a:pt x="153644" y="215744"/>
                  </a:lnTo>
                  <a:lnTo>
                    <a:pt x="96789" y="245585"/>
                  </a:lnTo>
                  <a:lnTo>
                    <a:pt x="36244" y="303944"/>
                  </a:lnTo>
                  <a:lnTo>
                    <a:pt x="0" y="397877"/>
                  </a:lnTo>
                  <a:lnTo>
                    <a:pt x="0" y="882992"/>
                  </a:lnTo>
                  <a:lnTo>
                    <a:pt x="297688" y="882992"/>
                  </a:lnTo>
                  <a:lnTo>
                    <a:pt x="297688" y="489940"/>
                  </a:lnTo>
                  <a:lnTo>
                    <a:pt x="482980" y="222566"/>
                  </a:lnTo>
                  <a:lnTo>
                    <a:pt x="489614" y="209070"/>
                  </a:lnTo>
                  <a:lnTo>
                    <a:pt x="492140" y="194450"/>
                  </a:lnTo>
                  <a:lnTo>
                    <a:pt x="490499" y="179681"/>
                  </a:lnTo>
                  <a:lnTo>
                    <a:pt x="484631" y="165734"/>
                  </a:lnTo>
                  <a:lnTo>
                    <a:pt x="400176" y="26440"/>
                  </a:lnTo>
                  <a:lnTo>
                    <a:pt x="389481" y="13325"/>
                  </a:lnTo>
                  <a:lnTo>
                    <a:pt x="375380" y="4334"/>
                  </a:lnTo>
                  <a:lnTo>
                    <a:pt x="359136" y="0"/>
                  </a:lnTo>
                  <a:close/>
                </a:path>
              </a:pathLst>
            </a:custGeom>
            <a:solidFill>
              <a:srgbClr val="EBAD7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2" name="Google Shape;1132;g29e745b8efd_1_1324"/>
            <p:cNvSpPr/>
            <p:nvPr/>
          </p:nvSpPr>
          <p:spPr>
            <a:xfrm>
              <a:off x="9694163" y="5364480"/>
              <a:ext cx="710565" cy="182879"/>
            </a:xfrm>
            <a:custGeom>
              <a:rect b="b" l="l" r="r" t="t"/>
              <a:pathLst>
                <a:path extrusionOk="0" h="182879" w="710565">
                  <a:moveTo>
                    <a:pt x="710183" y="0"/>
                  </a:moveTo>
                  <a:lnTo>
                    <a:pt x="662460" y="2602"/>
                  </a:lnTo>
                  <a:lnTo>
                    <a:pt x="584698" y="8946"/>
                  </a:lnTo>
                  <a:lnTo>
                    <a:pt x="537209" y="14026"/>
                  </a:lnTo>
                  <a:lnTo>
                    <a:pt x="485400" y="20647"/>
                  </a:lnTo>
                  <a:lnTo>
                    <a:pt x="430331" y="29010"/>
                  </a:lnTo>
                  <a:lnTo>
                    <a:pt x="373067" y="39318"/>
                  </a:lnTo>
                  <a:lnTo>
                    <a:pt x="314669" y="51773"/>
                  </a:lnTo>
                  <a:lnTo>
                    <a:pt x="256201" y="66576"/>
                  </a:lnTo>
                  <a:lnTo>
                    <a:pt x="198725" y="83929"/>
                  </a:lnTo>
                  <a:lnTo>
                    <a:pt x="143304" y="104034"/>
                  </a:lnTo>
                  <a:lnTo>
                    <a:pt x="91001" y="127093"/>
                  </a:lnTo>
                  <a:lnTo>
                    <a:pt x="42879" y="153307"/>
                  </a:lnTo>
                  <a:lnTo>
                    <a:pt x="0" y="182880"/>
                  </a:lnTo>
                  <a:lnTo>
                    <a:pt x="6060" y="178774"/>
                  </a:lnTo>
                  <a:lnTo>
                    <a:pt x="16583" y="172427"/>
                  </a:lnTo>
                  <a:lnTo>
                    <a:pt x="52311" y="154373"/>
                  </a:lnTo>
                  <a:lnTo>
                    <a:pt x="109778" y="131452"/>
                  </a:lnTo>
                  <a:lnTo>
                    <a:pt x="147473" y="119021"/>
                  </a:lnTo>
                  <a:lnTo>
                    <a:pt x="191575" y="106398"/>
                  </a:lnTo>
                  <a:lnTo>
                    <a:pt x="242407" y="93927"/>
                  </a:lnTo>
                  <a:lnTo>
                    <a:pt x="300293" y="81947"/>
                  </a:lnTo>
                  <a:lnTo>
                    <a:pt x="365558" y="70802"/>
                  </a:lnTo>
                  <a:lnTo>
                    <a:pt x="438525" y="60834"/>
                  </a:lnTo>
                  <a:lnTo>
                    <a:pt x="519519" y="52383"/>
                  </a:lnTo>
                  <a:lnTo>
                    <a:pt x="608863" y="45791"/>
                  </a:lnTo>
                  <a:lnTo>
                    <a:pt x="706881" y="41402"/>
                  </a:lnTo>
                  <a:lnTo>
                    <a:pt x="710183" y="0"/>
                  </a:lnTo>
                  <a:close/>
                </a:path>
              </a:pathLst>
            </a:custGeom>
            <a:solidFill>
              <a:srgbClr val="D48B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1133" name="Google Shape;1133;g29e745b8efd_1_1324"/>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134" name="Google Shape;1134;g29e745b8efd_1_1324"/>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135" name="Google Shape;1135;g29e745b8efd_1_1324"/>
          <p:cNvSpPr txBox="1"/>
          <p:nvPr/>
        </p:nvSpPr>
        <p:spPr>
          <a:xfrm>
            <a:off x="843200" y="-27377"/>
            <a:ext cx="16256100" cy="7848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300" u="none" cap="none" strike="noStrike">
                <a:solidFill>
                  <a:srgbClr val="00608A"/>
                </a:solidFill>
                <a:latin typeface="Calibri"/>
                <a:ea typeface="Calibri"/>
                <a:cs typeface="Calibri"/>
                <a:sym typeface="Calibri"/>
              </a:rPr>
              <a:t>Especificación inicial: Discovery</a:t>
            </a:r>
            <a:endParaRPr b="0" i="0" sz="1900" u="none" cap="none" strike="noStrike">
              <a:solidFill>
                <a:srgbClr val="000000"/>
              </a:solidFill>
              <a:latin typeface="Arial"/>
              <a:ea typeface="Arial"/>
              <a:cs typeface="Arial"/>
              <a:sym typeface="Arial"/>
            </a:endParaRPr>
          </a:p>
        </p:txBody>
      </p:sp>
      <p:pic>
        <p:nvPicPr>
          <p:cNvPr id="1136" name="Google Shape;1136;g29e745b8efd_1_1324"/>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6595"/>
        </a:solidFill>
      </p:bgPr>
    </p:bg>
    <p:spTree>
      <p:nvGrpSpPr>
        <p:cNvPr id="1140" name="Shape 1140"/>
        <p:cNvGrpSpPr/>
        <p:nvPr/>
      </p:nvGrpSpPr>
      <p:grpSpPr>
        <a:xfrm>
          <a:off x="0" y="0"/>
          <a:ext cx="0" cy="0"/>
          <a:chOff x="0" y="0"/>
          <a:chExt cx="0" cy="0"/>
        </a:xfrm>
      </p:grpSpPr>
      <p:sp>
        <p:nvSpPr>
          <p:cNvPr id="1141" name="Google Shape;1141;g29e745b8efd_1_1376"/>
          <p:cNvSpPr txBox="1"/>
          <p:nvPr>
            <p:ph type="title"/>
          </p:nvPr>
        </p:nvSpPr>
        <p:spPr>
          <a:xfrm>
            <a:off x="970551" y="2468025"/>
            <a:ext cx="10275900" cy="1877700"/>
          </a:xfrm>
          <a:prstGeom prst="rect">
            <a:avLst/>
          </a:prstGeom>
          <a:solidFill>
            <a:schemeClr val="dk1">
              <a:alpha val="18039"/>
            </a:schemeClr>
          </a:solidFill>
          <a:ln>
            <a:noFill/>
          </a:ln>
        </p:spPr>
        <p:txBody>
          <a:bodyPr anchorCtr="0" anchor="t" bIns="480000" lIns="480000" spcFirstLastPara="1" rIns="480000" wrap="square" tIns="480000">
            <a:spAutoFit/>
          </a:bodyPr>
          <a:lstStyle/>
          <a:p>
            <a:pPr indent="0" lvl="0" marL="12700" rtl="0" algn="ctr">
              <a:lnSpc>
                <a:spcPct val="100000"/>
              </a:lnSpc>
              <a:spcBef>
                <a:spcPts val="0"/>
              </a:spcBef>
              <a:spcAft>
                <a:spcPts val="0"/>
              </a:spcAft>
              <a:buSzPts val="4400"/>
              <a:buNone/>
            </a:pPr>
            <a:r>
              <a:rPr lang="es-CO" sz="5900">
                <a:solidFill>
                  <a:srgbClr val="FFFFFF"/>
                </a:solidFill>
              </a:rPr>
              <a:t>Backlog Inicial</a:t>
            </a:r>
            <a:endParaRPr sz="5900"/>
          </a:p>
        </p:txBody>
      </p:sp>
      <p:pic>
        <p:nvPicPr>
          <p:cNvPr id="1142" name="Google Shape;1142;g29e745b8efd_1_1376"/>
          <p:cNvPicPr preferRelativeResize="0"/>
          <p:nvPr/>
        </p:nvPicPr>
        <p:blipFill rotWithShape="1">
          <a:blip r:embed="rId3">
            <a:alphaModFix/>
          </a:blip>
          <a:srcRect b="0" l="0" r="0" t="0"/>
          <a:stretch/>
        </p:blipFill>
        <p:spPr>
          <a:xfrm>
            <a:off x="9902890" y="6150820"/>
            <a:ext cx="1911221" cy="38078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6" name="Shape 1146"/>
        <p:cNvGrpSpPr/>
        <p:nvPr/>
      </p:nvGrpSpPr>
      <p:grpSpPr>
        <a:xfrm>
          <a:off x="0" y="0"/>
          <a:ext cx="0" cy="0"/>
          <a:chOff x="0" y="0"/>
          <a:chExt cx="0" cy="0"/>
        </a:xfrm>
      </p:grpSpPr>
      <p:sp>
        <p:nvSpPr>
          <p:cNvPr id="1147" name="Google Shape;1147;g29e745b8efd_1_1381"/>
          <p:cNvSpPr txBox="1"/>
          <p:nvPr/>
        </p:nvSpPr>
        <p:spPr>
          <a:xfrm>
            <a:off x="1203900" y="1493515"/>
            <a:ext cx="9669300" cy="3724800"/>
          </a:xfrm>
          <a:prstGeom prst="rect">
            <a:avLst/>
          </a:prstGeom>
          <a:noFill/>
          <a:ln>
            <a:noFill/>
          </a:ln>
        </p:spPr>
        <p:txBody>
          <a:bodyPr anchorCtr="0" anchor="t" bIns="121900" lIns="121900" spcFirstLastPara="1" rIns="121900" wrap="square" tIns="121900">
            <a:spAutoFit/>
          </a:bodyPr>
          <a:lstStyle/>
          <a:p>
            <a:pPr indent="0" lvl="0" marL="38100" marR="38100" rtl="0" algn="ctr">
              <a:lnSpc>
                <a:spcPct val="100000"/>
              </a:lnSpc>
              <a:spcBef>
                <a:spcPts val="0"/>
              </a:spcBef>
              <a:spcAft>
                <a:spcPts val="0"/>
              </a:spcAft>
              <a:buClr>
                <a:srgbClr val="000000"/>
              </a:buClr>
              <a:buSzPts val="2000"/>
              <a:buFont typeface="Arial"/>
              <a:buNone/>
            </a:pPr>
            <a:r>
              <a:rPr b="1" i="0" lang="es-CO" sz="1800" u="none" cap="none" strike="noStrike">
                <a:solidFill>
                  <a:srgbClr val="2A6AA0"/>
                </a:solidFill>
                <a:latin typeface="Roboto"/>
                <a:ea typeface="Roboto"/>
                <a:cs typeface="Roboto"/>
                <a:sym typeface="Roboto"/>
              </a:rPr>
              <a:t>Se define como un conjunto de especificaciones dependiendo del tipo de  Solución a armar y esta supone un levantamiento de información que depende  de dicha solución:</a:t>
            </a:r>
            <a:endParaRPr b="0" i="0" sz="1800" u="none" cap="none" strike="noStrike">
              <a:solidFill>
                <a:srgbClr val="2A6AA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1800" u="none" cap="none" strike="noStrike">
              <a:solidFill>
                <a:schemeClr val="dk1"/>
              </a:solidFill>
              <a:latin typeface="Roboto"/>
              <a:ea typeface="Roboto"/>
              <a:cs typeface="Roboto"/>
              <a:sym typeface="Roboto"/>
            </a:endParaRPr>
          </a:p>
          <a:p>
            <a:pPr indent="0" lvl="0" marL="12700" marR="0" rtl="0" algn="just">
              <a:lnSpc>
                <a:spcPct val="100000"/>
              </a:lnSpc>
              <a:spcBef>
                <a:spcPts val="0"/>
              </a:spcBef>
              <a:spcAft>
                <a:spcPts val="0"/>
              </a:spcAft>
              <a:buClr>
                <a:srgbClr val="000000"/>
              </a:buClr>
              <a:buSzPts val="1900"/>
              <a:buFont typeface="Arial"/>
              <a:buNone/>
            </a:pPr>
            <a:r>
              <a:rPr b="0" i="0" lang="es-CO" sz="1800" u="none" cap="none" strike="noStrike">
                <a:solidFill>
                  <a:schemeClr val="dk1"/>
                </a:solidFill>
                <a:latin typeface="Roboto"/>
                <a:ea typeface="Roboto"/>
                <a:cs typeface="Roboto"/>
                <a:sym typeface="Roboto"/>
              </a:rPr>
              <a:t>Si esta -la Solución a construir- es algo simple que involucra un Portal o un caso de  integración de Sistemas, e incluso una Aplicación Compuesta de varios interfaces, o Portal  múltiple, los requerimientos pueden ser especificados en forma de </a:t>
            </a:r>
            <a:r>
              <a:rPr b="1" i="0" lang="es-CO" sz="1800" u="none" cap="none" strike="noStrike">
                <a:solidFill>
                  <a:srgbClr val="2A6AA0"/>
                </a:solidFill>
                <a:latin typeface="Roboto"/>
                <a:ea typeface="Roboto"/>
                <a:cs typeface="Roboto"/>
                <a:sym typeface="Roboto"/>
              </a:rPr>
              <a:t>Épicas y/o Historias de Usuario  (</a:t>
            </a:r>
            <a:r>
              <a:rPr b="1" i="1" lang="es-CO" sz="1800" u="none" cap="none" strike="noStrike">
                <a:solidFill>
                  <a:srgbClr val="2A6AA0"/>
                </a:solidFill>
                <a:latin typeface="Roboto"/>
                <a:ea typeface="Roboto"/>
                <a:cs typeface="Roboto"/>
                <a:sym typeface="Roboto"/>
              </a:rPr>
              <a:t>User Stories</a:t>
            </a:r>
            <a:r>
              <a:rPr b="1" i="0" lang="es-CO" sz="1800" u="none" cap="none" strike="noStrike">
                <a:solidFill>
                  <a:srgbClr val="2A6AA0"/>
                </a:solidFill>
                <a:latin typeface="Roboto"/>
                <a:ea typeface="Roboto"/>
                <a:cs typeface="Roboto"/>
                <a:sym typeface="Roboto"/>
              </a:rPr>
              <a:t>).</a:t>
            </a:r>
            <a:endParaRPr b="1" i="0" sz="1800" u="none" cap="none" strike="noStrike">
              <a:solidFill>
                <a:srgbClr val="2A6AA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900"/>
              <a:buFont typeface="Arial"/>
              <a:buNone/>
            </a:pPr>
            <a:r>
              <a:t/>
            </a:r>
            <a:endParaRPr b="0" i="0" sz="1800" u="none" cap="none" strike="noStrike">
              <a:solidFill>
                <a:schemeClr val="dk1"/>
              </a:solidFill>
              <a:latin typeface="Roboto"/>
              <a:ea typeface="Roboto"/>
              <a:cs typeface="Roboto"/>
              <a:sym typeface="Roboto"/>
            </a:endParaRPr>
          </a:p>
          <a:p>
            <a:pPr indent="0" lvl="0" marL="12700" marR="0" rtl="0" algn="just">
              <a:lnSpc>
                <a:spcPct val="100000"/>
              </a:lnSpc>
              <a:spcBef>
                <a:spcPts val="1200"/>
              </a:spcBef>
              <a:spcAft>
                <a:spcPts val="0"/>
              </a:spcAft>
              <a:buClr>
                <a:srgbClr val="000000"/>
              </a:buClr>
              <a:buSzPts val="1900"/>
              <a:buFont typeface="Arial"/>
              <a:buNone/>
            </a:pPr>
            <a:r>
              <a:rPr b="0" i="0" lang="es-CO" sz="1800" u="none" cap="none" strike="noStrike">
                <a:solidFill>
                  <a:schemeClr val="dk1"/>
                </a:solidFill>
                <a:latin typeface="Roboto"/>
                <a:ea typeface="Roboto"/>
                <a:cs typeface="Roboto"/>
                <a:sym typeface="Roboto"/>
              </a:rPr>
              <a:t>Si, por el contrario, la solución a construir implica una secuencia de actividades se debe  realizar el Levantamiento del Proceso Objetivo identificando flujo de actividades, reglas,  documentos, servicios, interfaces de usuario y componentes asociados, generando así  el(los) </a:t>
            </a:r>
            <a:r>
              <a:rPr b="1" i="0" lang="es-CO" sz="1800" u="none" cap="none" strike="noStrike">
                <a:solidFill>
                  <a:srgbClr val="2A6AA0"/>
                </a:solidFill>
                <a:latin typeface="Roboto"/>
                <a:ea typeface="Roboto"/>
                <a:cs typeface="Roboto"/>
                <a:sym typeface="Roboto"/>
              </a:rPr>
              <a:t>diagrama(s) de proceso(s)</a:t>
            </a:r>
            <a:r>
              <a:rPr b="0" i="0" lang="es-CO" sz="1800" u="none" cap="none" strike="noStrike">
                <a:solidFill>
                  <a:srgbClr val="2A6AA0"/>
                </a:solidFill>
                <a:latin typeface="Roboto"/>
                <a:ea typeface="Roboto"/>
                <a:cs typeface="Roboto"/>
                <a:sym typeface="Roboto"/>
              </a:rPr>
              <a:t>.</a:t>
            </a:r>
            <a:endParaRPr b="0" i="0" sz="1800" u="none" cap="none" strike="noStrike">
              <a:solidFill>
                <a:srgbClr val="2A6AA0"/>
              </a:solidFill>
              <a:latin typeface="Roboto"/>
              <a:ea typeface="Roboto"/>
              <a:cs typeface="Roboto"/>
              <a:sym typeface="Roboto"/>
            </a:endParaRPr>
          </a:p>
        </p:txBody>
      </p:sp>
      <p:pic>
        <p:nvPicPr>
          <p:cNvPr id="1148" name="Google Shape;1148;g29e745b8efd_1_1381"/>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149" name="Google Shape;1149;g29e745b8efd_1_138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150" name="Google Shape;1150;g29e745b8efd_1_1381"/>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Backlog Inicial</a:t>
            </a:r>
            <a:endParaRPr b="0" i="0" sz="4000" u="none" cap="none" strike="noStrike">
              <a:solidFill>
                <a:srgbClr val="377AF4"/>
              </a:solidFill>
              <a:latin typeface="Roboto"/>
              <a:ea typeface="Roboto"/>
              <a:cs typeface="Roboto"/>
              <a:sym typeface="Roboto"/>
            </a:endParaRPr>
          </a:p>
        </p:txBody>
      </p:sp>
      <p:pic>
        <p:nvPicPr>
          <p:cNvPr id="1151" name="Google Shape;1151;g29e745b8efd_1_1381"/>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5" name="Shape 1155"/>
        <p:cNvGrpSpPr/>
        <p:nvPr/>
      </p:nvGrpSpPr>
      <p:grpSpPr>
        <a:xfrm>
          <a:off x="0" y="0"/>
          <a:ext cx="0" cy="0"/>
          <a:chOff x="0" y="0"/>
          <a:chExt cx="0" cy="0"/>
        </a:xfrm>
      </p:grpSpPr>
      <p:sp>
        <p:nvSpPr>
          <p:cNvPr id="1156" name="Google Shape;1156;g29e745b8efd_1_1389"/>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7" name="Google Shape;1157;g29e745b8efd_1_1389"/>
          <p:cNvSpPr txBox="1"/>
          <p:nvPr>
            <p:ph type="title"/>
          </p:nvPr>
        </p:nvSpPr>
        <p:spPr>
          <a:xfrm>
            <a:off x="702665" y="2068144"/>
            <a:ext cx="10785600" cy="2476200"/>
          </a:xfrm>
          <a:prstGeom prst="rect">
            <a:avLst/>
          </a:prstGeom>
          <a:noFill/>
          <a:ln>
            <a:noFill/>
          </a:ln>
        </p:spPr>
        <p:txBody>
          <a:bodyPr anchorCtr="0" anchor="t" bIns="0" lIns="0" spcFirstLastPara="1" rIns="0" wrap="square" tIns="13325">
            <a:spAutoFit/>
          </a:bodyPr>
          <a:lstStyle/>
          <a:p>
            <a:pPr indent="0" lvl="0" marL="12700" marR="0" rtl="0" algn="ctr">
              <a:lnSpc>
                <a:spcPct val="100000"/>
              </a:lnSpc>
              <a:spcBef>
                <a:spcPts val="0"/>
              </a:spcBef>
              <a:spcAft>
                <a:spcPts val="0"/>
              </a:spcAft>
              <a:buSzPts val="4400"/>
              <a:buNone/>
            </a:pPr>
            <a:r>
              <a:rPr b="0" i="1" lang="es-CO" sz="3200">
                <a:solidFill>
                  <a:srgbClr val="434343"/>
                </a:solidFill>
                <a:latin typeface="Calibri"/>
                <a:ea typeface="Calibri"/>
                <a:cs typeface="Calibri"/>
                <a:sym typeface="Calibri"/>
              </a:rPr>
              <a:t>El Backlog Inicial, tiene que ser lo suficientemente descriptivo  como para permitir armar los modelos de partida: </a:t>
            </a:r>
            <a:r>
              <a:rPr i="1" lang="es-CO" sz="3200">
                <a:solidFill>
                  <a:srgbClr val="434343"/>
                </a:solidFill>
                <a:latin typeface="Calibri"/>
                <a:ea typeface="Calibri"/>
                <a:cs typeface="Calibri"/>
                <a:sym typeface="Calibri"/>
              </a:rPr>
              <a:t>modelo  </a:t>
            </a:r>
            <a:r>
              <a:rPr i="1" lang="es-CO" sz="3200">
                <a:solidFill>
                  <a:srgbClr val="434343"/>
                </a:solidFill>
              </a:rPr>
              <a:t>ontológico </a:t>
            </a:r>
            <a:r>
              <a:rPr i="1" lang="es-CO" sz="3200">
                <a:solidFill>
                  <a:srgbClr val="434343"/>
                </a:solidFill>
                <a:latin typeface="Calibri"/>
                <a:ea typeface="Calibri"/>
                <a:cs typeface="Calibri"/>
                <a:sym typeface="Calibri"/>
              </a:rPr>
              <a:t>y Diagrama de Dependencias</a:t>
            </a:r>
            <a:r>
              <a:rPr b="0" i="1" lang="es-CO" sz="3200">
                <a:solidFill>
                  <a:srgbClr val="434343"/>
                </a:solidFill>
                <a:latin typeface="Calibri"/>
                <a:ea typeface="Calibri"/>
                <a:cs typeface="Calibri"/>
                <a:sym typeface="Calibri"/>
              </a:rPr>
              <a:t>, detallar la </a:t>
            </a:r>
            <a:r>
              <a:rPr i="1" lang="es-CO" sz="3200">
                <a:solidFill>
                  <a:srgbClr val="434343"/>
                </a:solidFill>
                <a:latin typeface="Calibri"/>
                <a:ea typeface="Calibri"/>
                <a:cs typeface="Calibri"/>
                <a:sym typeface="Calibri"/>
              </a:rPr>
              <a:t>estructura  de ciclos productivos y releases</a:t>
            </a:r>
            <a:r>
              <a:rPr b="0" i="1" lang="es-CO" sz="3200">
                <a:solidFill>
                  <a:srgbClr val="434343"/>
                </a:solidFill>
                <a:latin typeface="Calibri"/>
                <a:ea typeface="Calibri"/>
                <a:cs typeface="Calibri"/>
                <a:sym typeface="Calibri"/>
              </a:rPr>
              <a:t>, y proporcionar información base  para los </a:t>
            </a:r>
            <a:r>
              <a:rPr i="1" lang="es-CO" sz="3200">
                <a:solidFill>
                  <a:srgbClr val="434343"/>
                </a:solidFill>
                <a:latin typeface="Calibri"/>
                <a:ea typeface="Calibri"/>
                <a:cs typeface="Calibri"/>
                <a:sym typeface="Calibri"/>
              </a:rPr>
              <a:t>contratos de los elementos que conforman a la solución</a:t>
            </a:r>
            <a:r>
              <a:rPr b="0" i="1" lang="es-CO" sz="3200">
                <a:solidFill>
                  <a:srgbClr val="434343"/>
                </a:solidFill>
                <a:latin typeface="Calibri"/>
                <a:ea typeface="Calibri"/>
                <a:cs typeface="Calibri"/>
                <a:sym typeface="Calibri"/>
              </a:rPr>
              <a:t>.</a:t>
            </a:r>
            <a:endParaRPr sz="3200">
              <a:solidFill>
                <a:srgbClr val="434343"/>
              </a:solidFill>
              <a:latin typeface="Calibri"/>
              <a:ea typeface="Calibri"/>
              <a:cs typeface="Calibri"/>
              <a:sym typeface="Calibri"/>
            </a:endParaRPr>
          </a:p>
        </p:txBody>
      </p:sp>
      <p:pic>
        <p:nvPicPr>
          <p:cNvPr id="1158" name="Google Shape;1158;g29e745b8efd_1_1389"/>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159" name="Google Shape;1159;g29e745b8efd_1_1389"/>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1160" name="Google Shape;1160;g29e745b8efd_1_1389"/>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4" name="Shape 1164"/>
        <p:cNvGrpSpPr/>
        <p:nvPr/>
      </p:nvGrpSpPr>
      <p:grpSpPr>
        <a:xfrm>
          <a:off x="0" y="0"/>
          <a:ext cx="0" cy="0"/>
          <a:chOff x="0" y="0"/>
          <a:chExt cx="0" cy="0"/>
        </a:xfrm>
      </p:grpSpPr>
      <p:sp>
        <p:nvSpPr>
          <p:cNvPr id="1165" name="Google Shape;1165;g29e745b8efd_1_1397"/>
          <p:cNvSpPr txBox="1"/>
          <p:nvPr/>
        </p:nvSpPr>
        <p:spPr>
          <a:xfrm>
            <a:off x="465933" y="1768892"/>
            <a:ext cx="5823300" cy="4048200"/>
          </a:xfrm>
          <a:prstGeom prst="rect">
            <a:avLst/>
          </a:prstGeom>
          <a:noFill/>
          <a:ln>
            <a:noFill/>
          </a:ln>
        </p:spPr>
        <p:txBody>
          <a:bodyPr anchorCtr="0" anchor="t" bIns="121900" lIns="121900" spcFirstLastPara="1" rIns="121900" wrap="square" tIns="121900">
            <a:spAutoFit/>
          </a:bodyPr>
          <a:lstStyle/>
          <a:p>
            <a:pPr indent="-425450" lvl="0" marL="609600" marR="0" rtl="0" algn="l">
              <a:lnSpc>
                <a:spcPct val="100000"/>
              </a:lnSpc>
              <a:spcBef>
                <a:spcPts val="0"/>
              </a:spcBef>
              <a:spcAft>
                <a:spcPts val="0"/>
              </a:spcAft>
              <a:buClr>
                <a:srgbClr val="434343"/>
              </a:buClr>
              <a:buSzPts val="1900"/>
              <a:buFont typeface="Roboto"/>
              <a:buChar char="●"/>
            </a:pPr>
            <a:r>
              <a:rPr b="0" i="0" lang="es-CO" sz="1900" u="none" cap="none" strike="noStrike">
                <a:solidFill>
                  <a:srgbClr val="434343"/>
                </a:solidFill>
                <a:latin typeface="Roboto"/>
                <a:ea typeface="Roboto"/>
                <a:cs typeface="Roboto"/>
                <a:sym typeface="Roboto"/>
              </a:rPr>
              <a:t>Las épicas se escriben en las etapas iniciales del proyecto, cuando la mayoría de las historias de usuario son funcionalidades de alto nivel o descripciones de productos que están ampliamente definidas.</a:t>
            </a:r>
            <a:endParaRPr b="0" i="0" sz="1900" u="none" cap="none" strike="noStrike">
              <a:solidFill>
                <a:srgbClr val="434343"/>
              </a:solidFill>
              <a:latin typeface="Roboto"/>
              <a:ea typeface="Roboto"/>
              <a:cs typeface="Roboto"/>
              <a:sym typeface="Roboto"/>
            </a:endParaRPr>
          </a:p>
          <a:p>
            <a:pPr indent="0" lvl="0" marL="6096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34343"/>
              </a:solidFill>
              <a:latin typeface="Roboto"/>
              <a:ea typeface="Roboto"/>
              <a:cs typeface="Roboto"/>
              <a:sym typeface="Roboto"/>
            </a:endParaRPr>
          </a:p>
          <a:p>
            <a:pPr indent="-425450" lvl="0" marL="609600" marR="0" rtl="0" algn="l">
              <a:lnSpc>
                <a:spcPct val="100000"/>
              </a:lnSpc>
              <a:spcBef>
                <a:spcPts val="0"/>
              </a:spcBef>
              <a:spcAft>
                <a:spcPts val="0"/>
              </a:spcAft>
              <a:buClr>
                <a:srgbClr val="434343"/>
              </a:buClr>
              <a:buSzPts val="1900"/>
              <a:buFont typeface="Roboto"/>
              <a:buChar char="●"/>
            </a:pPr>
            <a:r>
              <a:rPr b="0" i="0" lang="es-CO" sz="1900" u="none" cap="none" strike="noStrike">
                <a:solidFill>
                  <a:srgbClr val="434343"/>
                </a:solidFill>
                <a:latin typeface="Roboto"/>
                <a:ea typeface="Roboto"/>
                <a:cs typeface="Roboto"/>
                <a:sym typeface="Roboto"/>
              </a:rPr>
              <a:t>Las épicas son historias de usuarios grandes.</a:t>
            </a:r>
            <a:endParaRPr b="0" i="0" sz="1900" u="none" cap="none" strike="noStrike">
              <a:solidFill>
                <a:srgbClr val="434343"/>
              </a:solidFill>
              <a:latin typeface="Roboto"/>
              <a:ea typeface="Roboto"/>
              <a:cs typeface="Roboto"/>
              <a:sym typeface="Roboto"/>
            </a:endParaRPr>
          </a:p>
          <a:p>
            <a:pPr indent="0" lvl="0" marL="6096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34343"/>
              </a:solidFill>
              <a:latin typeface="Roboto"/>
              <a:ea typeface="Roboto"/>
              <a:cs typeface="Roboto"/>
              <a:sym typeface="Roboto"/>
            </a:endParaRPr>
          </a:p>
          <a:p>
            <a:pPr indent="-425450" lvl="0" marL="609600" marR="0" rtl="0" algn="l">
              <a:lnSpc>
                <a:spcPct val="100000"/>
              </a:lnSpc>
              <a:spcBef>
                <a:spcPts val="0"/>
              </a:spcBef>
              <a:spcAft>
                <a:spcPts val="0"/>
              </a:spcAft>
              <a:buClr>
                <a:srgbClr val="434343"/>
              </a:buClr>
              <a:buSzPts val="1900"/>
              <a:buFont typeface="Roboto"/>
              <a:buChar char="●"/>
            </a:pPr>
            <a:r>
              <a:rPr b="0" i="0" lang="es-CO" sz="1900" u="none" cap="none" strike="noStrike">
                <a:solidFill>
                  <a:srgbClr val="434343"/>
                </a:solidFill>
                <a:latin typeface="Roboto"/>
                <a:ea typeface="Roboto"/>
                <a:cs typeface="Roboto"/>
                <a:sym typeface="Roboto"/>
              </a:rPr>
              <a:t>Una vez que las épicas requieren completarse en un sprint estas se convierten en historias de usuario más pequeñas ya que se detallan funcionalidades simples, cortas y fáciles de implementar.</a:t>
            </a:r>
            <a:endParaRPr b="0" i="0" sz="1900" u="none" cap="none" strike="noStrike">
              <a:solidFill>
                <a:srgbClr val="434343"/>
              </a:solidFill>
              <a:latin typeface="Roboto"/>
              <a:ea typeface="Roboto"/>
              <a:cs typeface="Roboto"/>
              <a:sym typeface="Roboto"/>
            </a:endParaRPr>
          </a:p>
        </p:txBody>
      </p:sp>
      <p:pic>
        <p:nvPicPr>
          <p:cNvPr id="1166" name="Google Shape;1166;g29e745b8efd_1_1397"/>
          <p:cNvPicPr preferRelativeResize="0"/>
          <p:nvPr/>
        </p:nvPicPr>
        <p:blipFill rotWithShape="1">
          <a:blip r:embed="rId3">
            <a:alphaModFix/>
          </a:blip>
          <a:srcRect b="0" l="0" r="0" t="0"/>
          <a:stretch/>
        </p:blipFill>
        <p:spPr>
          <a:xfrm>
            <a:off x="6367167" y="2643833"/>
            <a:ext cx="5496466" cy="2529468"/>
          </a:xfrm>
          <a:prstGeom prst="rect">
            <a:avLst/>
          </a:prstGeom>
          <a:noFill/>
          <a:ln>
            <a:noFill/>
          </a:ln>
        </p:spPr>
      </p:pic>
      <p:pic>
        <p:nvPicPr>
          <p:cNvPr id="1167" name="Google Shape;1167;g29e745b8efd_1_1397"/>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168" name="Google Shape;1168;g29e745b8efd_1_139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169" name="Google Shape;1169;g29e745b8efd_1_139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Épicas</a:t>
            </a:r>
            <a:endParaRPr b="0" i="0" sz="4000" u="none" cap="none" strike="noStrike">
              <a:solidFill>
                <a:srgbClr val="377AF4"/>
              </a:solidFill>
              <a:latin typeface="Roboto"/>
              <a:ea typeface="Roboto"/>
              <a:cs typeface="Roboto"/>
              <a:sym typeface="Roboto"/>
            </a:endParaRPr>
          </a:p>
        </p:txBody>
      </p:sp>
      <p:pic>
        <p:nvPicPr>
          <p:cNvPr id="1170" name="Google Shape;1170;g29e745b8efd_1_1397"/>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4" name="Shape 1174"/>
        <p:cNvGrpSpPr/>
        <p:nvPr/>
      </p:nvGrpSpPr>
      <p:grpSpPr>
        <a:xfrm>
          <a:off x="0" y="0"/>
          <a:ext cx="0" cy="0"/>
          <a:chOff x="0" y="0"/>
          <a:chExt cx="0" cy="0"/>
        </a:xfrm>
      </p:grpSpPr>
      <p:sp>
        <p:nvSpPr>
          <p:cNvPr id="1175" name="Google Shape;1175;g29e745b8efd_1_1406"/>
          <p:cNvSpPr txBox="1"/>
          <p:nvPr/>
        </p:nvSpPr>
        <p:spPr>
          <a:xfrm>
            <a:off x="299452" y="975884"/>
            <a:ext cx="11700900" cy="742500"/>
          </a:xfrm>
          <a:prstGeom prst="rect">
            <a:avLst/>
          </a:prstGeom>
          <a:noFill/>
          <a:ln>
            <a:noFill/>
          </a:ln>
        </p:spPr>
        <p:txBody>
          <a:bodyPr anchorCtr="0" anchor="t" bIns="121900" lIns="121900" spcFirstLastPara="1" rIns="121900" wrap="square" tIns="121900">
            <a:spAutoFit/>
          </a:bodyPr>
          <a:lstStyle/>
          <a:p>
            <a:pPr indent="0" lvl="0" marL="0" marR="0" rtl="0" algn="just">
              <a:lnSpc>
                <a:spcPct val="115000"/>
              </a:lnSpc>
              <a:spcBef>
                <a:spcPts val="0"/>
              </a:spcBef>
              <a:spcAft>
                <a:spcPts val="1300"/>
              </a:spcAft>
              <a:buClr>
                <a:srgbClr val="000000"/>
              </a:buClr>
              <a:buSzPts val="1500"/>
              <a:buFont typeface="Arial"/>
              <a:buNone/>
            </a:pPr>
            <a:r>
              <a:rPr b="1" i="1" lang="es-CO" sz="1500" u="none" cap="none" strike="noStrike">
                <a:solidFill>
                  <a:srgbClr val="434343"/>
                </a:solidFill>
                <a:latin typeface="Roboto"/>
                <a:ea typeface="Roboto"/>
                <a:cs typeface="Roboto"/>
                <a:sym typeface="Roboto"/>
              </a:rPr>
              <a:t>¿Qué describe una historia de usuario?</a:t>
            </a:r>
            <a:r>
              <a:rPr b="0" i="0" lang="es-CO" sz="1500" u="none" cap="none" strike="noStrike">
                <a:solidFill>
                  <a:srgbClr val="434343"/>
                </a:solidFill>
                <a:latin typeface="Roboto"/>
                <a:ea typeface="Roboto"/>
                <a:cs typeface="Roboto"/>
                <a:sym typeface="Roboto"/>
              </a:rPr>
              <a:t> una funcionalidad que será valiosa para un usuario o comprador de un sistema o software. En otras palabras, es una corta declaración de intención que describe algo que el sistema necesita hacer para el usuario.</a:t>
            </a:r>
            <a:endParaRPr b="0" i="0" sz="1500" u="none" cap="none" strike="noStrike">
              <a:solidFill>
                <a:srgbClr val="434343"/>
              </a:solidFill>
              <a:latin typeface="Roboto"/>
              <a:ea typeface="Roboto"/>
              <a:cs typeface="Roboto"/>
              <a:sym typeface="Roboto"/>
            </a:endParaRPr>
          </a:p>
        </p:txBody>
      </p:sp>
      <p:grpSp>
        <p:nvGrpSpPr>
          <p:cNvPr id="1176" name="Google Shape;1176;g29e745b8efd_1_1406"/>
          <p:cNvGrpSpPr/>
          <p:nvPr/>
        </p:nvGrpSpPr>
        <p:grpSpPr>
          <a:xfrm>
            <a:off x="1762632" y="3668159"/>
            <a:ext cx="8810626" cy="427354"/>
            <a:chOff x="1965832" y="3587940"/>
            <a:chExt cx="8810626" cy="427354"/>
          </a:xfrm>
        </p:grpSpPr>
        <p:sp>
          <p:nvSpPr>
            <p:cNvPr id="1177" name="Google Shape;1177;g29e745b8efd_1_1406"/>
            <p:cNvSpPr/>
            <p:nvPr/>
          </p:nvSpPr>
          <p:spPr>
            <a:xfrm>
              <a:off x="1965833" y="3587940"/>
              <a:ext cx="8810625" cy="427354"/>
            </a:xfrm>
            <a:custGeom>
              <a:rect b="b" l="l" r="r" t="t"/>
              <a:pathLst>
                <a:path extrusionOk="0" h="427354" w="8810625">
                  <a:moveTo>
                    <a:pt x="1692059" y="0"/>
                  </a:moveTo>
                  <a:lnTo>
                    <a:pt x="688086" y="0"/>
                  </a:lnTo>
                  <a:lnTo>
                    <a:pt x="0" y="0"/>
                  </a:lnTo>
                  <a:lnTo>
                    <a:pt x="0" y="427037"/>
                  </a:lnTo>
                  <a:lnTo>
                    <a:pt x="688086" y="427037"/>
                  </a:lnTo>
                  <a:lnTo>
                    <a:pt x="1692059" y="427037"/>
                  </a:lnTo>
                  <a:lnTo>
                    <a:pt x="1692059" y="0"/>
                  </a:lnTo>
                  <a:close/>
                </a:path>
                <a:path extrusionOk="0" h="427354" w="8810625">
                  <a:moveTo>
                    <a:pt x="8810625" y="0"/>
                  </a:moveTo>
                  <a:lnTo>
                    <a:pt x="6145911" y="0"/>
                  </a:lnTo>
                  <a:lnTo>
                    <a:pt x="3268472" y="0"/>
                  </a:lnTo>
                  <a:lnTo>
                    <a:pt x="1692148" y="0"/>
                  </a:lnTo>
                  <a:lnTo>
                    <a:pt x="1692148" y="427037"/>
                  </a:lnTo>
                  <a:lnTo>
                    <a:pt x="3268472" y="427037"/>
                  </a:lnTo>
                  <a:lnTo>
                    <a:pt x="6145911" y="427037"/>
                  </a:lnTo>
                  <a:lnTo>
                    <a:pt x="8810625" y="427037"/>
                  </a:lnTo>
                  <a:lnTo>
                    <a:pt x="8810625" y="0"/>
                  </a:lnTo>
                  <a:close/>
                </a:path>
              </a:pathLst>
            </a:custGeom>
            <a:solidFill>
              <a:srgbClr val="1F5F8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8" name="Google Shape;1178;g29e745b8efd_1_1406"/>
            <p:cNvSpPr/>
            <p:nvPr/>
          </p:nvSpPr>
          <p:spPr>
            <a:xfrm>
              <a:off x="1965832" y="4014978"/>
              <a:ext cx="8810625" cy="0"/>
            </a:xfrm>
            <a:custGeom>
              <a:rect b="b" l="l" r="r" t="t"/>
              <a:pathLst>
                <a:path extrusionOk="0" h="120000" w="8810625">
                  <a:moveTo>
                    <a:pt x="0" y="0"/>
                  </a:moveTo>
                  <a:lnTo>
                    <a:pt x="8810625" y="0"/>
                  </a:lnTo>
                </a:path>
              </a:pathLst>
            </a:custGeom>
            <a:noFill/>
            <a:ln cap="flat" cmpd="sng" w="9525">
              <a:solidFill>
                <a:srgbClr val="538DD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179" name="Google Shape;1179;g29e745b8efd_1_1406"/>
          <p:cNvSpPr txBox="1"/>
          <p:nvPr/>
        </p:nvSpPr>
        <p:spPr>
          <a:xfrm>
            <a:off x="1849753" y="3677868"/>
            <a:ext cx="5151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Id. de la  Historia</a:t>
            </a:r>
            <a:endParaRPr b="0" i="0" sz="1200" u="none" cap="none" strike="noStrike">
              <a:solidFill>
                <a:srgbClr val="000000"/>
              </a:solidFill>
              <a:latin typeface="Calibri"/>
              <a:ea typeface="Calibri"/>
              <a:cs typeface="Calibri"/>
              <a:sym typeface="Calibri"/>
            </a:endParaRPr>
          </a:p>
        </p:txBody>
      </p:sp>
      <p:sp>
        <p:nvSpPr>
          <p:cNvPr id="1180" name="Google Shape;1180;g29e745b8efd_1_1406"/>
          <p:cNvSpPr txBox="1"/>
          <p:nvPr/>
        </p:nvSpPr>
        <p:spPr>
          <a:xfrm>
            <a:off x="2568448" y="3677868"/>
            <a:ext cx="768300" cy="38220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Yo…</a:t>
            </a:r>
            <a:endParaRPr b="0" i="0" sz="1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[Solicitante]</a:t>
            </a:r>
            <a:endParaRPr b="0" i="0" sz="1200" u="none" cap="none" strike="noStrike">
              <a:solidFill>
                <a:srgbClr val="000000"/>
              </a:solidFill>
              <a:latin typeface="Calibri"/>
              <a:ea typeface="Calibri"/>
              <a:cs typeface="Calibri"/>
              <a:sym typeface="Calibri"/>
            </a:endParaRPr>
          </a:p>
        </p:txBody>
      </p:sp>
      <p:sp>
        <p:nvSpPr>
          <p:cNvPr id="1181" name="Google Shape;1181;g29e745b8efd_1_1406"/>
          <p:cNvSpPr txBox="1"/>
          <p:nvPr/>
        </p:nvSpPr>
        <p:spPr>
          <a:xfrm>
            <a:off x="3658743" y="3677868"/>
            <a:ext cx="1202100" cy="38220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 como …</a:t>
            </a:r>
            <a:endParaRPr b="0" i="0" sz="1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[persona en un rol]</a:t>
            </a:r>
            <a:endParaRPr b="0" i="0" sz="1200" u="none" cap="none" strike="noStrike">
              <a:solidFill>
                <a:srgbClr val="000000"/>
              </a:solidFill>
              <a:latin typeface="Calibri"/>
              <a:ea typeface="Calibri"/>
              <a:cs typeface="Calibri"/>
              <a:sym typeface="Calibri"/>
            </a:endParaRPr>
          </a:p>
        </p:txBody>
      </p:sp>
      <p:sp>
        <p:nvSpPr>
          <p:cNvPr id="1182" name="Google Shape;1182;g29e745b8efd_1_1406"/>
          <p:cNvSpPr txBox="1"/>
          <p:nvPr/>
        </p:nvSpPr>
        <p:spPr>
          <a:xfrm>
            <a:off x="5653279" y="3677868"/>
            <a:ext cx="1668000" cy="38220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 quiero …</a:t>
            </a:r>
            <a:endParaRPr b="0" i="0" sz="1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[ejecutar alguna actividad]</a:t>
            </a:r>
            <a:endParaRPr b="0" i="0" sz="1200" u="none" cap="none" strike="noStrike">
              <a:solidFill>
                <a:srgbClr val="000000"/>
              </a:solidFill>
              <a:latin typeface="Calibri"/>
              <a:ea typeface="Calibri"/>
              <a:cs typeface="Calibri"/>
              <a:sym typeface="Calibri"/>
            </a:endParaRPr>
          </a:p>
        </p:txBody>
      </p:sp>
      <p:sp>
        <p:nvSpPr>
          <p:cNvPr id="1183" name="Google Shape;1183;g29e745b8efd_1_1406"/>
          <p:cNvSpPr txBox="1"/>
          <p:nvPr/>
        </p:nvSpPr>
        <p:spPr>
          <a:xfrm>
            <a:off x="8515731" y="3677868"/>
            <a:ext cx="1484700" cy="38220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 de manera que …</a:t>
            </a:r>
            <a:endParaRPr b="0" i="0" sz="1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[se consiga un objetivo]</a:t>
            </a:r>
            <a:endParaRPr b="0" i="0" sz="1200" u="none" cap="none" strike="noStrike">
              <a:solidFill>
                <a:srgbClr val="000000"/>
              </a:solidFill>
              <a:latin typeface="Calibri"/>
              <a:ea typeface="Calibri"/>
              <a:cs typeface="Calibri"/>
              <a:sym typeface="Calibri"/>
            </a:endParaRPr>
          </a:p>
        </p:txBody>
      </p:sp>
      <p:graphicFrame>
        <p:nvGraphicFramePr>
          <p:cNvPr id="1184" name="Google Shape;1184;g29e745b8efd_1_1406"/>
          <p:cNvGraphicFramePr/>
          <p:nvPr/>
        </p:nvGraphicFramePr>
        <p:xfrm>
          <a:off x="1780159" y="4169740"/>
          <a:ext cx="3000000" cy="3000000"/>
        </p:xfrm>
        <a:graphic>
          <a:graphicData uri="http://schemas.openxmlformats.org/drawingml/2006/table">
            <a:tbl>
              <a:tblPr bandRow="1" firstRow="1">
                <a:noFill/>
                <a:tableStyleId>{53EF07D0-6E1D-42C5-9210-C02F29A51A2C}</a:tableStyleId>
              </a:tblPr>
              <a:tblGrid>
                <a:gridCol w="686425"/>
                <a:gridCol w="1001400"/>
                <a:gridCol w="1572275"/>
                <a:gridCol w="2870200"/>
                <a:gridCol w="2658100"/>
              </a:tblGrid>
              <a:tr h="4188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Sol001</a:t>
                      </a:r>
                      <a:endParaRPr sz="1100" u="none" cap="none" strike="noStrike">
                        <a:latin typeface="Arial"/>
                        <a:ea typeface="Arial"/>
                        <a:cs typeface="Arial"/>
                        <a:sym typeface="Arial"/>
                      </a:endParaRPr>
                    </a:p>
                  </a:txBody>
                  <a:tcPr marT="19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Sucursal</a:t>
                      </a:r>
                      <a:endParaRPr sz="1100" u="none" cap="none" strike="noStrike">
                        <a:latin typeface="Arial"/>
                        <a:ea typeface="Arial"/>
                        <a:cs typeface="Arial"/>
                        <a:sym typeface="Arial"/>
                      </a:endParaRPr>
                    </a:p>
                  </a:txBody>
                  <a:tcPr marT="19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Times New Roman"/>
                        <a:ea typeface="Times New Roman"/>
                        <a:cs typeface="Times New Roman"/>
                        <a:sym typeface="Times New Roman"/>
                      </a:endParaRPr>
                    </a:p>
                    <a:p>
                      <a:pPr indent="0" lvl="0" marL="0" marR="558800" rtl="0" algn="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Cliente</a:t>
                      </a:r>
                      <a:endParaRPr sz="1100" u="none" cap="none" strike="noStrike">
                        <a:latin typeface="Arial"/>
                        <a:ea typeface="Arial"/>
                        <a:cs typeface="Arial"/>
                        <a:sym typeface="Arial"/>
                      </a:endParaRPr>
                    </a:p>
                  </a:txBody>
                  <a:tcPr marT="19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Times New Roman"/>
                        <a:ea typeface="Times New Roman"/>
                        <a:cs typeface="Times New Roman"/>
                        <a:sym typeface="Times New Roman"/>
                      </a:endParaRPr>
                    </a:p>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Realizar una Solicitud de Crédito</a:t>
                      </a:r>
                      <a:endParaRPr sz="1100" u="none" cap="none" strike="noStrike">
                        <a:latin typeface="Arial"/>
                        <a:ea typeface="Arial"/>
                        <a:cs typeface="Arial"/>
                        <a:sym typeface="Arial"/>
                      </a:endParaRPr>
                    </a:p>
                  </a:txBody>
                  <a:tcPr marT="19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Times New Roman"/>
                        <a:ea typeface="Times New Roman"/>
                        <a:cs typeface="Times New Roman"/>
                        <a:sym typeface="Times New Roman"/>
                      </a:endParaRPr>
                    </a:p>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obtenga crédito de consumo</a:t>
                      </a:r>
                      <a:endParaRPr sz="1100" u="none" cap="none" strike="noStrike">
                        <a:latin typeface="Arial"/>
                        <a:ea typeface="Arial"/>
                        <a:cs typeface="Arial"/>
                        <a:sym typeface="Arial"/>
                      </a:endParaRPr>
                    </a:p>
                  </a:txBody>
                  <a:tcPr marT="19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r h="457475">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Sol002</a:t>
                      </a:r>
                      <a:endParaRPr sz="1100" u="none" cap="none" strike="noStrike">
                        <a:latin typeface="Arial"/>
                        <a:ea typeface="Arial"/>
                        <a:cs typeface="Arial"/>
                        <a:sym typeface="Arial"/>
                      </a:endParaRPr>
                    </a:p>
                  </a:txBody>
                  <a:tcPr marT="63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Sucursal</a:t>
                      </a:r>
                      <a:endParaRPr sz="1100" u="none" cap="none" strike="noStrike">
                        <a:latin typeface="Arial"/>
                        <a:ea typeface="Arial"/>
                        <a:cs typeface="Arial"/>
                        <a:sym typeface="Arial"/>
                      </a:endParaRPr>
                    </a:p>
                  </a:txBody>
                  <a:tcPr marT="63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558800" rtl="0" algn="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Cliente</a:t>
                      </a:r>
                      <a:endParaRPr sz="1100" u="none" cap="none" strike="noStrike">
                        <a:latin typeface="Arial"/>
                        <a:ea typeface="Arial"/>
                        <a:cs typeface="Arial"/>
                        <a:sym typeface="Arial"/>
                      </a:endParaRPr>
                    </a:p>
                  </a:txBody>
                  <a:tcPr marT="63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145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Acompañar la Solicitud de Crédito con mi</a:t>
                      </a:r>
                      <a:endParaRPr sz="1100" u="none" cap="none" strike="noStrike">
                        <a:latin typeface="Arial"/>
                        <a:ea typeface="Arial"/>
                        <a:cs typeface="Arial"/>
                        <a:sym typeface="Arial"/>
                      </a:endParaRPr>
                    </a:p>
                    <a:p>
                      <a:pPr indent="0" lvl="0" marL="38100" marR="11430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identificación oficial; Comprobante de Ingresos y  Comprobante de Domicilio</a:t>
                      </a:r>
                      <a:endParaRPr sz="1100" u="none" cap="none" strike="noStrike">
                        <a:latin typeface="Arial"/>
                        <a:ea typeface="Arial"/>
                        <a:cs typeface="Arial"/>
                        <a:sym typeface="Arial"/>
                      </a:endParaRPr>
                    </a:p>
                  </a:txBody>
                  <a:tcPr marT="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11430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estos documentos se adjunten al expediente  de mi solicitud</a:t>
                      </a:r>
                      <a:endParaRPr sz="1100" u="none" cap="none" strike="noStrike">
                        <a:latin typeface="Arial"/>
                        <a:ea typeface="Arial"/>
                        <a:cs typeface="Arial"/>
                        <a:sym typeface="Arial"/>
                      </a:endParaRPr>
                    </a:p>
                  </a:txBody>
                  <a:tcPr marT="6922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bl>
          </a:graphicData>
        </a:graphic>
      </p:graphicFrame>
      <p:sp>
        <p:nvSpPr>
          <p:cNvPr id="1185" name="Google Shape;1185;g29e745b8efd_1_1406"/>
          <p:cNvSpPr/>
          <p:nvPr/>
        </p:nvSpPr>
        <p:spPr>
          <a:xfrm>
            <a:off x="1739900" y="1925777"/>
            <a:ext cx="1971039" cy="1350645"/>
          </a:xfrm>
          <a:custGeom>
            <a:rect b="b" l="l" r="r" t="t"/>
            <a:pathLst>
              <a:path extrusionOk="0" h="1350645" w="1971039">
                <a:moveTo>
                  <a:pt x="1642110" y="1074420"/>
                </a:moveTo>
                <a:lnTo>
                  <a:pt x="1149477" y="1074420"/>
                </a:lnTo>
                <a:lnTo>
                  <a:pt x="1396746" y="1350137"/>
                </a:lnTo>
                <a:lnTo>
                  <a:pt x="1642110" y="1074420"/>
                </a:lnTo>
                <a:close/>
              </a:path>
              <a:path extrusionOk="0" h="1350645" w="1971039">
                <a:moveTo>
                  <a:pt x="1791462" y="0"/>
                </a:moveTo>
                <a:lnTo>
                  <a:pt x="179069" y="0"/>
                </a:lnTo>
                <a:lnTo>
                  <a:pt x="131453" y="6394"/>
                </a:lnTo>
                <a:lnTo>
                  <a:pt x="88674" y="24440"/>
                </a:lnTo>
                <a:lnTo>
                  <a:pt x="52435" y="52435"/>
                </a:lnTo>
                <a:lnTo>
                  <a:pt x="24440" y="88674"/>
                </a:lnTo>
                <a:lnTo>
                  <a:pt x="6394" y="131453"/>
                </a:lnTo>
                <a:lnTo>
                  <a:pt x="0" y="179070"/>
                </a:lnTo>
                <a:lnTo>
                  <a:pt x="0" y="895350"/>
                </a:lnTo>
                <a:lnTo>
                  <a:pt x="6394" y="942966"/>
                </a:lnTo>
                <a:lnTo>
                  <a:pt x="24440" y="985745"/>
                </a:lnTo>
                <a:lnTo>
                  <a:pt x="52435" y="1021984"/>
                </a:lnTo>
                <a:lnTo>
                  <a:pt x="88674" y="1049979"/>
                </a:lnTo>
                <a:lnTo>
                  <a:pt x="131453" y="1068025"/>
                </a:lnTo>
                <a:lnTo>
                  <a:pt x="179069" y="1074420"/>
                </a:lnTo>
                <a:lnTo>
                  <a:pt x="1791462" y="1074420"/>
                </a:lnTo>
                <a:lnTo>
                  <a:pt x="1839078" y="1068025"/>
                </a:lnTo>
                <a:lnTo>
                  <a:pt x="1881857" y="1049979"/>
                </a:lnTo>
                <a:lnTo>
                  <a:pt x="1918096" y="1021984"/>
                </a:lnTo>
                <a:lnTo>
                  <a:pt x="1946091" y="985745"/>
                </a:lnTo>
                <a:lnTo>
                  <a:pt x="1964137" y="942966"/>
                </a:lnTo>
                <a:lnTo>
                  <a:pt x="1970532" y="895350"/>
                </a:lnTo>
                <a:lnTo>
                  <a:pt x="1970532" y="179070"/>
                </a:lnTo>
                <a:lnTo>
                  <a:pt x="1964137" y="131453"/>
                </a:lnTo>
                <a:lnTo>
                  <a:pt x="1946091" y="88674"/>
                </a:lnTo>
                <a:lnTo>
                  <a:pt x="1918096" y="52435"/>
                </a:lnTo>
                <a:lnTo>
                  <a:pt x="1881857" y="24440"/>
                </a:lnTo>
                <a:lnTo>
                  <a:pt x="1839078" y="6394"/>
                </a:lnTo>
                <a:lnTo>
                  <a:pt x="1791462" y="0"/>
                </a:lnTo>
                <a:close/>
              </a:path>
            </a:pathLst>
          </a:custGeom>
          <a:solidFill>
            <a:srgbClr val="F0C40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6" name="Google Shape;1186;g29e745b8efd_1_1406"/>
          <p:cNvSpPr txBox="1"/>
          <p:nvPr/>
        </p:nvSpPr>
        <p:spPr>
          <a:xfrm>
            <a:off x="1924431" y="2022272"/>
            <a:ext cx="1602000" cy="792300"/>
          </a:xfrm>
          <a:prstGeom prst="rect">
            <a:avLst/>
          </a:prstGeom>
          <a:noFill/>
          <a:ln>
            <a:noFill/>
          </a:ln>
        </p:spPr>
        <p:txBody>
          <a:bodyPr anchorCtr="0" anchor="t" bIns="0" lIns="0" spcFirstLastPara="1" rIns="0" wrap="square" tIns="12700">
            <a:spAutoFit/>
          </a:bodyPr>
          <a:lstStyle/>
          <a:p>
            <a:pPr indent="0" lvl="0" marL="12700" marR="0" rtl="0" algn="ctr">
              <a:lnSpc>
                <a:spcPct val="120100"/>
              </a:lnSpc>
              <a:spcBef>
                <a:spcPts val="0"/>
              </a:spcBef>
              <a:spcAft>
                <a:spcPts val="0"/>
              </a:spcAft>
              <a:buClr>
                <a:srgbClr val="000000"/>
              </a:buClr>
              <a:buSzPts val="1100"/>
              <a:buFont typeface="Arial"/>
              <a:buNone/>
            </a:pPr>
            <a:r>
              <a:rPr b="0" i="0" lang="es-CO" sz="1100" u="none" cap="none" strike="noStrike">
                <a:solidFill>
                  <a:srgbClr val="000000"/>
                </a:solidFill>
                <a:latin typeface="Calibri"/>
                <a:ea typeface="Calibri"/>
                <a:cs typeface="Calibri"/>
                <a:sym typeface="Calibri"/>
              </a:rPr>
              <a:t>Área de negocio o entidad  que solicita la funcionalidad  expresada en la historia de  usuario</a:t>
            </a:r>
            <a:endParaRPr b="0" i="0" sz="1100" u="none" cap="none" strike="noStrike">
              <a:solidFill>
                <a:srgbClr val="000000"/>
              </a:solidFill>
              <a:latin typeface="Calibri"/>
              <a:ea typeface="Calibri"/>
              <a:cs typeface="Calibri"/>
              <a:sym typeface="Calibri"/>
            </a:endParaRPr>
          </a:p>
        </p:txBody>
      </p:sp>
      <p:sp>
        <p:nvSpPr>
          <p:cNvPr id="1187" name="Google Shape;1187;g29e745b8efd_1_1406"/>
          <p:cNvSpPr/>
          <p:nvPr/>
        </p:nvSpPr>
        <p:spPr>
          <a:xfrm>
            <a:off x="3832352" y="1936445"/>
            <a:ext cx="1835150" cy="992505"/>
          </a:xfrm>
          <a:custGeom>
            <a:rect b="b" l="l" r="r" t="t"/>
            <a:pathLst>
              <a:path extrusionOk="0" h="992505" w="1835150">
                <a:moveTo>
                  <a:pt x="764539" y="722376"/>
                </a:moveTo>
                <a:lnTo>
                  <a:pt x="305815" y="722376"/>
                </a:lnTo>
                <a:lnTo>
                  <a:pt x="548767" y="992504"/>
                </a:lnTo>
                <a:lnTo>
                  <a:pt x="764539" y="722376"/>
                </a:lnTo>
                <a:close/>
              </a:path>
              <a:path extrusionOk="0" h="992505" w="1835150">
                <a:moveTo>
                  <a:pt x="1714500" y="0"/>
                </a:moveTo>
                <a:lnTo>
                  <a:pt x="120396" y="0"/>
                </a:lnTo>
                <a:lnTo>
                  <a:pt x="73509" y="9453"/>
                </a:lnTo>
                <a:lnTo>
                  <a:pt x="35242" y="35242"/>
                </a:lnTo>
                <a:lnTo>
                  <a:pt x="9453" y="73509"/>
                </a:lnTo>
                <a:lnTo>
                  <a:pt x="0" y="120395"/>
                </a:lnTo>
                <a:lnTo>
                  <a:pt x="0" y="601979"/>
                </a:lnTo>
                <a:lnTo>
                  <a:pt x="9453" y="648866"/>
                </a:lnTo>
                <a:lnTo>
                  <a:pt x="35242" y="687133"/>
                </a:lnTo>
                <a:lnTo>
                  <a:pt x="73509" y="712922"/>
                </a:lnTo>
                <a:lnTo>
                  <a:pt x="120396" y="722376"/>
                </a:lnTo>
                <a:lnTo>
                  <a:pt x="1714500" y="722376"/>
                </a:lnTo>
                <a:lnTo>
                  <a:pt x="1761386" y="712922"/>
                </a:lnTo>
                <a:lnTo>
                  <a:pt x="1799653" y="687133"/>
                </a:lnTo>
                <a:lnTo>
                  <a:pt x="1825442" y="648866"/>
                </a:lnTo>
                <a:lnTo>
                  <a:pt x="1834896" y="601979"/>
                </a:lnTo>
                <a:lnTo>
                  <a:pt x="1834896" y="120395"/>
                </a:lnTo>
                <a:lnTo>
                  <a:pt x="1825442" y="73509"/>
                </a:lnTo>
                <a:lnTo>
                  <a:pt x="1799653" y="35242"/>
                </a:lnTo>
                <a:lnTo>
                  <a:pt x="1761386" y="9453"/>
                </a:lnTo>
                <a:lnTo>
                  <a:pt x="1714500" y="0"/>
                </a:lnTo>
                <a:close/>
              </a:path>
            </a:pathLst>
          </a:custGeom>
          <a:solidFill>
            <a:srgbClr val="F0C40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8" name="Google Shape;1188;g29e745b8efd_1_1406"/>
          <p:cNvSpPr txBox="1"/>
          <p:nvPr/>
        </p:nvSpPr>
        <p:spPr>
          <a:xfrm>
            <a:off x="4145788" y="2058720"/>
            <a:ext cx="1211700" cy="385200"/>
          </a:xfrm>
          <a:prstGeom prst="rect">
            <a:avLst/>
          </a:prstGeom>
          <a:noFill/>
          <a:ln>
            <a:noFill/>
          </a:ln>
        </p:spPr>
        <p:txBody>
          <a:bodyPr anchorCtr="0" anchor="t" bIns="0" lIns="0" spcFirstLastPara="1" rIns="0" wrap="square" tIns="12700">
            <a:spAutoFit/>
          </a:bodyPr>
          <a:lstStyle/>
          <a:p>
            <a:pPr indent="76200" lvl="0" marL="12700" marR="0" rtl="0" algn="l">
              <a:lnSpc>
                <a:spcPct val="120000"/>
              </a:lnSpc>
              <a:spcBef>
                <a:spcPts val="0"/>
              </a:spcBef>
              <a:spcAft>
                <a:spcPts val="0"/>
              </a:spcAft>
              <a:buClr>
                <a:srgbClr val="000000"/>
              </a:buClr>
              <a:buSzPts val="1100"/>
              <a:buFont typeface="Arial"/>
              <a:buNone/>
            </a:pPr>
            <a:r>
              <a:rPr b="0" i="0" lang="es-CO" sz="1100" u="none" cap="none" strike="noStrike">
                <a:solidFill>
                  <a:srgbClr val="000000"/>
                </a:solidFill>
                <a:latin typeface="Calibri"/>
                <a:ea typeface="Calibri"/>
                <a:cs typeface="Calibri"/>
                <a:sym typeface="Calibri"/>
              </a:rPr>
              <a:t>Actor ejecutivo de  la historia de usuario</a:t>
            </a:r>
            <a:endParaRPr b="0" i="0" sz="1100" u="none" cap="none" strike="noStrike">
              <a:solidFill>
                <a:srgbClr val="000000"/>
              </a:solidFill>
              <a:latin typeface="Calibri"/>
              <a:ea typeface="Calibri"/>
              <a:cs typeface="Calibri"/>
              <a:sym typeface="Calibri"/>
            </a:endParaRPr>
          </a:p>
        </p:txBody>
      </p:sp>
      <p:sp>
        <p:nvSpPr>
          <p:cNvPr id="1189" name="Google Shape;1189;g29e745b8efd_1_1406"/>
          <p:cNvSpPr/>
          <p:nvPr/>
        </p:nvSpPr>
        <p:spPr>
          <a:xfrm>
            <a:off x="5789167" y="1945589"/>
            <a:ext cx="1836420" cy="1108075"/>
          </a:xfrm>
          <a:custGeom>
            <a:rect b="b" l="l" r="r" t="t"/>
            <a:pathLst>
              <a:path extrusionOk="0" h="1108075" w="1836420">
                <a:moveTo>
                  <a:pt x="765175" y="806196"/>
                </a:moveTo>
                <a:lnTo>
                  <a:pt x="306070" y="806196"/>
                </a:lnTo>
                <a:lnTo>
                  <a:pt x="549275" y="1107694"/>
                </a:lnTo>
                <a:lnTo>
                  <a:pt x="765175" y="806196"/>
                </a:lnTo>
                <a:close/>
              </a:path>
              <a:path extrusionOk="0" h="1108075" w="1836420">
                <a:moveTo>
                  <a:pt x="1702054" y="0"/>
                </a:moveTo>
                <a:lnTo>
                  <a:pt x="134366" y="0"/>
                </a:lnTo>
                <a:lnTo>
                  <a:pt x="91911" y="6853"/>
                </a:lnTo>
                <a:lnTo>
                  <a:pt x="55028" y="25936"/>
                </a:lnTo>
                <a:lnTo>
                  <a:pt x="25936" y="55028"/>
                </a:lnTo>
                <a:lnTo>
                  <a:pt x="6853" y="91911"/>
                </a:lnTo>
                <a:lnTo>
                  <a:pt x="0" y="134365"/>
                </a:lnTo>
                <a:lnTo>
                  <a:pt x="0" y="671829"/>
                </a:lnTo>
                <a:lnTo>
                  <a:pt x="6853" y="714284"/>
                </a:lnTo>
                <a:lnTo>
                  <a:pt x="25936" y="751167"/>
                </a:lnTo>
                <a:lnTo>
                  <a:pt x="55028" y="780259"/>
                </a:lnTo>
                <a:lnTo>
                  <a:pt x="91911" y="799342"/>
                </a:lnTo>
                <a:lnTo>
                  <a:pt x="134366" y="806196"/>
                </a:lnTo>
                <a:lnTo>
                  <a:pt x="1702054" y="806196"/>
                </a:lnTo>
                <a:lnTo>
                  <a:pt x="1744508" y="799342"/>
                </a:lnTo>
                <a:lnTo>
                  <a:pt x="1781391" y="780259"/>
                </a:lnTo>
                <a:lnTo>
                  <a:pt x="1810483" y="751167"/>
                </a:lnTo>
                <a:lnTo>
                  <a:pt x="1829566" y="714284"/>
                </a:lnTo>
                <a:lnTo>
                  <a:pt x="1836420" y="671829"/>
                </a:lnTo>
                <a:lnTo>
                  <a:pt x="1836420" y="134365"/>
                </a:lnTo>
                <a:lnTo>
                  <a:pt x="1829566" y="91911"/>
                </a:lnTo>
                <a:lnTo>
                  <a:pt x="1810483" y="55028"/>
                </a:lnTo>
                <a:lnTo>
                  <a:pt x="1781391" y="25936"/>
                </a:lnTo>
                <a:lnTo>
                  <a:pt x="1744508" y="6853"/>
                </a:lnTo>
                <a:lnTo>
                  <a:pt x="1702054" y="0"/>
                </a:lnTo>
                <a:close/>
              </a:path>
            </a:pathLst>
          </a:custGeom>
          <a:solidFill>
            <a:srgbClr val="F0C40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0" name="Google Shape;1190;g29e745b8efd_1_1406"/>
          <p:cNvSpPr txBox="1"/>
          <p:nvPr/>
        </p:nvSpPr>
        <p:spPr>
          <a:xfrm>
            <a:off x="6037071" y="2076145"/>
            <a:ext cx="1339200" cy="521400"/>
          </a:xfrm>
          <a:prstGeom prst="rect">
            <a:avLst/>
          </a:prstGeom>
          <a:noFill/>
          <a:ln>
            <a:noFill/>
          </a:ln>
        </p:spPr>
        <p:txBody>
          <a:bodyPr anchorCtr="0" anchor="t" bIns="0" lIns="0" spcFirstLastPara="1" rIns="0" wrap="square" tIns="13325">
            <a:spAutoFit/>
          </a:bodyPr>
          <a:lstStyle/>
          <a:p>
            <a:pPr indent="0" lvl="0" marL="12700" marR="0" rtl="0" algn="ctr">
              <a:lnSpc>
                <a:spcPct val="100000"/>
              </a:lnSpc>
              <a:spcBef>
                <a:spcPts val="0"/>
              </a:spcBef>
              <a:spcAft>
                <a:spcPts val="0"/>
              </a:spcAft>
              <a:buClr>
                <a:srgbClr val="000000"/>
              </a:buClr>
              <a:buSzPts val="1100"/>
              <a:buFont typeface="Arial"/>
              <a:buNone/>
            </a:pPr>
            <a:r>
              <a:rPr b="0" i="0" lang="es-CO" sz="1100" u="none" cap="none" strike="noStrike">
                <a:solidFill>
                  <a:srgbClr val="000000"/>
                </a:solidFill>
                <a:latin typeface="Calibri"/>
                <a:ea typeface="Calibri"/>
                <a:cs typeface="Calibri"/>
                <a:sym typeface="Calibri"/>
              </a:rPr>
              <a:t>Acción que describe la  actividad que se quiere  efectuar</a:t>
            </a:r>
            <a:endParaRPr b="0" i="0" sz="1100" u="none" cap="none" strike="noStrike">
              <a:solidFill>
                <a:srgbClr val="000000"/>
              </a:solidFill>
              <a:latin typeface="Calibri"/>
              <a:ea typeface="Calibri"/>
              <a:cs typeface="Calibri"/>
              <a:sym typeface="Calibri"/>
            </a:endParaRPr>
          </a:p>
        </p:txBody>
      </p:sp>
      <p:sp>
        <p:nvSpPr>
          <p:cNvPr id="1191" name="Google Shape;1191;g29e745b8efd_1_1406"/>
          <p:cNvSpPr/>
          <p:nvPr/>
        </p:nvSpPr>
        <p:spPr>
          <a:xfrm>
            <a:off x="7745983" y="1953208"/>
            <a:ext cx="1835150" cy="1040130"/>
          </a:xfrm>
          <a:custGeom>
            <a:rect b="b" l="l" r="r" t="t"/>
            <a:pathLst>
              <a:path extrusionOk="0" h="1040130" w="1835150">
                <a:moveTo>
                  <a:pt x="1529080" y="722376"/>
                </a:moveTo>
                <a:lnTo>
                  <a:pt x="1070356" y="722376"/>
                </a:lnTo>
                <a:lnTo>
                  <a:pt x="1321562" y="1039621"/>
                </a:lnTo>
                <a:lnTo>
                  <a:pt x="1529080" y="722376"/>
                </a:lnTo>
                <a:close/>
              </a:path>
              <a:path extrusionOk="0" h="1040130" w="1835150">
                <a:moveTo>
                  <a:pt x="1714500" y="0"/>
                </a:moveTo>
                <a:lnTo>
                  <a:pt x="120396" y="0"/>
                </a:lnTo>
                <a:lnTo>
                  <a:pt x="73509" y="9453"/>
                </a:lnTo>
                <a:lnTo>
                  <a:pt x="35242" y="35242"/>
                </a:lnTo>
                <a:lnTo>
                  <a:pt x="9453" y="73509"/>
                </a:lnTo>
                <a:lnTo>
                  <a:pt x="0" y="120395"/>
                </a:lnTo>
                <a:lnTo>
                  <a:pt x="0" y="601979"/>
                </a:lnTo>
                <a:lnTo>
                  <a:pt x="9453" y="648866"/>
                </a:lnTo>
                <a:lnTo>
                  <a:pt x="35242" y="687133"/>
                </a:lnTo>
                <a:lnTo>
                  <a:pt x="73509" y="712922"/>
                </a:lnTo>
                <a:lnTo>
                  <a:pt x="120396" y="722376"/>
                </a:lnTo>
                <a:lnTo>
                  <a:pt x="1714500" y="722376"/>
                </a:lnTo>
                <a:lnTo>
                  <a:pt x="1761386" y="712922"/>
                </a:lnTo>
                <a:lnTo>
                  <a:pt x="1799653" y="687133"/>
                </a:lnTo>
                <a:lnTo>
                  <a:pt x="1825442" y="648866"/>
                </a:lnTo>
                <a:lnTo>
                  <a:pt x="1834896" y="601979"/>
                </a:lnTo>
                <a:lnTo>
                  <a:pt x="1834896" y="120395"/>
                </a:lnTo>
                <a:lnTo>
                  <a:pt x="1825442" y="73509"/>
                </a:lnTo>
                <a:lnTo>
                  <a:pt x="1799653" y="35242"/>
                </a:lnTo>
                <a:lnTo>
                  <a:pt x="1761386" y="9453"/>
                </a:lnTo>
                <a:lnTo>
                  <a:pt x="1714500" y="0"/>
                </a:lnTo>
                <a:close/>
              </a:path>
            </a:pathLst>
          </a:custGeom>
          <a:solidFill>
            <a:srgbClr val="F0C40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2" name="Google Shape;1192;g29e745b8efd_1_1406"/>
          <p:cNvSpPr txBox="1"/>
          <p:nvPr/>
        </p:nvSpPr>
        <p:spPr>
          <a:xfrm>
            <a:off x="7995410" y="1975536"/>
            <a:ext cx="1338900" cy="588600"/>
          </a:xfrm>
          <a:prstGeom prst="rect">
            <a:avLst/>
          </a:prstGeom>
          <a:noFill/>
          <a:ln>
            <a:noFill/>
          </a:ln>
        </p:spPr>
        <p:txBody>
          <a:bodyPr anchorCtr="0" anchor="t" bIns="0" lIns="0" spcFirstLastPara="1" rIns="0" wrap="square" tIns="12700">
            <a:spAutoFit/>
          </a:bodyPr>
          <a:lstStyle/>
          <a:p>
            <a:pPr indent="0" lvl="0" marL="12700" marR="0" rtl="0" algn="ctr">
              <a:lnSpc>
                <a:spcPct val="120000"/>
              </a:lnSpc>
              <a:spcBef>
                <a:spcPts val="0"/>
              </a:spcBef>
              <a:spcAft>
                <a:spcPts val="0"/>
              </a:spcAft>
              <a:buClr>
                <a:srgbClr val="000000"/>
              </a:buClr>
              <a:buSzPts val="1100"/>
              <a:buFont typeface="Arial"/>
              <a:buNone/>
            </a:pPr>
            <a:r>
              <a:rPr b="0" i="0" lang="es-CO" sz="1100" u="none" cap="none" strike="noStrike">
                <a:solidFill>
                  <a:srgbClr val="000000"/>
                </a:solidFill>
                <a:latin typeface="Calibri"/>
                <a:ea typeface="Calibri"/>
                <a:cs typeface="Calibri"/>
                <a:sym typeface="Calibri"/>
              </a:rPr>
              <a:t>Objetivo que se quiera  conseguir con la acción  descrita</a:t>
            </a:r>
            <a:endParaRPr b="0" i="0" sz="1100" u="none" cap="none" strike="noStrike">
              <a:solidFill>
                <a:srgbClr val="000000"/>
              </a:solidFill>
              <a:latin typeface="Calibri"/>
              <a:ea typeface="Calibri"/>
              <a:cs typeface="Calibri"/>
              <a:sym typeface="Calibri"/>
            </a:endParaRPr>
          </a:p>
        </p:txBody>
      </p:sp>
      <p:grpSp>
        <p:nvGrpSpPr>
          <p:cNvPr id="1193" name="Google Shape;1193;g29e745b8efd_1_1406"/>
          <p:cNvGrpSpPr/>
          <p:nvPr/>
        </p:nvGrpSpPr>
        <p:grpSpPr>
          <a:xfrm>
            <a:off x="2424176" y="2884374"/>
            <a:ext cx="6825996" cy="871727"/>
            <a:chOff x="2627376" y="2804160"/>
            <a:chExt cx="6825996" cy="871727"/>
          </a:xfrm>
        </p:grpSpPr>
        <p:pic>
          <p:nvPicPr>
            <p:cNvPr id="1194" name="Google Shape;1194;g29e745b8efd_1_1406"/>
            <p:cNvPicPr preferRelativeResize="0"/>
            <p:nvPr/>
          </p:nvPicPr>
          <p:blipFill rotWithShape="1">
            <a:blip r:embed="rId3">
              <a:alphaModFix/>
            </a:blip>
            <a:srcRect b="0" l="0" r="0" t="0"/>
            <a:stretch/>
          </p:blipFill>
          <p:spPr>
            <a:xfrm>
              <a:off x="4529327" y="2825496"/>
              <a:ext cx="626363" cy="842771"/>
            </a:xfrm>
            <a:prstGeom prst="rect">
              <a:avLst/>
            </a:prstGeom>
            <a:noFill/>
            <a:ln>
              <a:noFill/>
            </a:ln>
          </p:spPr>
        </p:pic>
        <p:pic>
          <p:nvPicPr>
            <p:cNvPr id="1195" name="Google Shape;1195;g29e745b8efd_1_1406"/>
            <p:cNvPicPr preferRelativeResize="0"/>
            <p:nvPr/>
          </p:nvPicPr>
          <p:blipFill rotWithShape="1">
            <a:blip r:embed="rId4">
              <a:alphaModFix/>
            </a:blip>
            <a:srcRect b="0" l="0" r="0" t="0"/>
            <a:stretch/>
          </p:blipFill>
          <p:spPr>
            <a:xfrm>
              <a:off x="8790432" y="2804160"/>
              <a:ext cx="662940" cy="871727"/>
            </a:xfrm>
            <a:prstGeom prst="rect">
              <a:avLst/>
            </a:prstGeom>
            <a:noFill/>
            <a:ln>
              <a:noFill/>
            </a:ln>
          </p:spPr>
        </p:pic>
        <p:pic>
          <p:nvPicPr>
            <p:cNvPr id="1196" name="Google Shape;1196;g29e745b8efd_1_1406"/>
            <p:cNvPicPr preferRelativeResize="0"/>
            <p:nvPr/>
          </p:nvPicPr>
          <p:blipFill rotWithShape="1">
            <a:blip r:embed="rId5">
              <a:alphaModFix/>
            </a:blip>
            <a:srcRect b="0" l="0" r="0" t="0"/>
            <a:stretch/>
          </p:blipFill>
          <p:spPr>
            <a:xfrm>
              <a:off x="6534911" y="2855976"/>
              <a:ext cx="643127" cy="812292"/>
            </a:xfrm>
            <a:prstGeom prst="rect">
              <a:avLst/>
            </a:prstGeom>
            <a:noFill/>
            <a:ln>
              <a:noFill/>
            </a:ln>
          </p:spPr>
        </p:pic>
        <p:pic>
          <p:nvPicPr>
            <p:cNvPr id="1197" name="Google Shape;1197;g29e745b8efd_1_1406"/>
            <p:cNvPicPr preferRelativeResize="0"/>
            <p:nvPr/>
          </p:nvPicPr>
          <p:blipFill rotWithShape="1">
            <a:blip r:embed="rId6">
              <a:alphaModFix/>
            </a:blip>
            <a:srcRect b="0" l="0" r="0" t="0"/>
            <a:stretch/>
          </p:blipFill>
          <p:spPr>
            <a:xfrm>
              <a:off x="2627376" y="2919984"/>
              <a:ext cx="603504" cy="742188"/>
            </a:xfrm>
            <a:prstGeom prst="rect">
              <a:avLst/>
            </a:prstGeom>
            <a:noFill/>
            <a:ln>
              <a:noFill/>
            </a:ln>
          </p:spPr>
        </p:pic>
      </p:grpSp>
      <p:sp>
        <p:nvSpPr>
          <p:cNvPr id="1198" name="Google Shape;1198;g29e745b8efd_1_1406"/>
          <p:cNvSpPr txBox="1"/>
          <p:nvPr/>
        </p:nvSpPr>
        <p:spPr>
          <a:xfrm>
            <a:off x="1707825" y="5336150"/>
            <a:ext cx="8510100" cy="742500"/>
          </a:xfrm>
          <a:prstGeom prst="rect">
            <a:avLst/>
          </a:prstGeom>
          <a:noFill/>
          <a:ln>
            <a:noFill/>
          </a:ln>
        </p:spPr>
        <p:txBody>
          <a:bodyPr anchorCtr="0" anchor="t" bIns="121900" lIns="121900" spcFirstLastPara="1" rIns="121900" wrap="square" tIns="121900">
            <a:spAutoFit/>
          </a:bodyPr>
          <a:lstStyle/>
          <a:p>
            <a:pPr indent="0" lvl="0" marL="0" marR="0" rtl="0" algn="just">
              <a:lnSpc>
                <a:spcPct val="115000"/>
              </a:lnSpc>
              <a:spcBef>
                <a:spcPts val="0"/>
              </a:spcBef>
              <a:spcAft>
                <a:spcPts val="1300"/>
              </a:spcAft>
              <a:buClr>
                <a:srgbClr val="000000"/>
              </a:buClr>
              <a:buSzPts val="1500"/>
              <a:buFont typeface="Arial"/>
              <a:buNone/>
            </a:pPr>
            <a:r>
              <a:rPr b="0" i="1" lang="es-CO" sz="1500" u="none" cap="none" strike="noStrike">
                <a:solidFill>
                  <a:srgbClr val="434343"/>
                </a:solidFill>
                <a:latin typeface="Roboto"/>
                <a:ea typeface="Roboto"/>
                <a:cs typeface="Roboto"/>
                <a:sym typeface="Roboto"/>
              </a:rPr>
              <a:t>Se complementa con </a:t>
            </a:r>
            <a:r>
              <a:rPr b="1" i="1" lang="es-CO" sz="1500" u="none" cap="none" strike="noStrike">
                <a:solidFill>
                  <a:srgbClr val="434343"/>
                </a:solidFill>
                <a:latin typeface="Roboto"/>
                <a:ea typeface="Roboto"/>
                <a:cs typeface="Roboto"/>
                <a:sym typeface="Roboto"/>
              </a:rPr>
              <a:t>Objeto relacionado, Prioridad, Comentarios, Criterios de aceptación</a:t>
            </a:r>
            <a:r>
              <a:rPr b="0" i="1" lang="es-CO" sz="1500" u="none" cap="none" strike="noStrike">
                <a:solidFill>
                  <a:srgbClr val="434343"/>
                </a:solidFill>
                <a:latin typeface="Roboto"/>
                <a:ea typeface="Roboto"/>
                <a:cs typeface="Roboto"/>
                <a:sym typeface="Roboto"/>
              </a:rPr>
              <a:t> y otros elementos que considere el Metodólogo y Arquitecto de Solución</a:t>
            </a:r>
            <a:endParaRPr b="0" i="0" sz="1500" u="none" cap="none" strike="noStrike">
              <a:solidFill>
                <a:srgbClr val="434343"/>
              </a:solidFill>
              <a:latin typeface="Roboto"/>
              <a:ea typeface="Roboto"/>
              <a:cs typeface="Roboto"/>
              <a:sym typeface="Roboto"/>
            </a:endParaRPr>
          </a:p>
        </p:txBody>
      </p:sp>
      <p:pic>
        <p:nvPicPr>
          <p:cNvPr id="1199" name="Google Shape;1199;g29e745b8efd_1_1406"/>
          <p:cNvPicPr preferRelativeResize="0"/>
          <p:nvPr/>
        </p:nvPicPr>
        <p:blipFill rotWithShape="1">
          <a:blip r:embed="rId7">
            <a:alphaModFix/>
          </a:blip>
          <a:srcRect b="0" l="0" r="0" t="0"/>
          <a:stretch/>
        </p:blipFill>
        <p:spPr>
          <a:xfrm>
            <a:off x="9791353" y="6293327"/>
            <a:ext cx="2209799" cy="440267"/>
          </a:xfrm>
          <a:prstGeom prst="rect">
            <a:avLst/>
          </a:prstGeom>
          <a:noFill/>
          <a:ln>
            <a:noFill/>
          </a:ln>
        </p:spPr>
      </p:pic>
      <p:sp>
        <p:nvSpPr>
          <p:cNvPr id="1200" name="Google Shape;1200;g29e745b8efd_1_1406"/>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201" name="Google Shape;1201;g29e745b8efd_1_1406"/>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Historias de usuario</a:t>
            </a:r>
            <a:endParaRPr b="0" i="0" sz="1900" u="none" cap="none" strike="noStrike">
              <a:solidFill>
                <a:srgbClr val="000000"/>
              </a:solidFill>
              <a:latin typeface="Arial"/>
              <a:ea typeface="Arial"/>
              <a:cs typeface="Arial"/>
              <a:sym typeface="Arial"/>
            </a:endParaRPr>
          </a:p>
        </p:txBody>
      </p:sp>
      <p:pic>
        <p:nvPicPr>
          <p:cNvPr id="1202" name="Google Shape;1202;g29e745b8efd_1_1406"/>
          <p:cNvPicPr preferRelativeResize="0"/>
          <p:nvPr/>
        </p:nvPicPr>
        <p:blipFill rotWithShape="1">
          <a:blip r:embed="rId8">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6" name="Shape 1206"/>
        <p:cNvGrpSpPr/>
        <p:nvPr/>
      </p:nvGrpSpPr>
      <p:grpSpPr>
        <a:xfrm>
          <a:off x="0" y="0"/>
          <a:ext cx="0" cy="0"/>
          <a:chOff x="0" y="0"/>
          <a:chExt cx="0" cy="0"/>
        </a:xfrm>
      </p:grpSpPr>
      <p:grpSp>
        <p:nvGrpSpPr>
          <p:cNvPr id="1207" name="Google Shape;1207;g29e745b8efd_1_1437"/>
          <p:cNvGrpSpPr/>
          <p:nvPr/>
        </p:nvGrpSpPr>
        <p:grpSpPr>
          <a:xfrm>
            <a:off x="164592" y="1504188"/>
            <a:ext cx="11664698" cy="4233672"/>
            <a:chOff x="164592" y="1504188"/>
            <a:chExt cx="11664698" cy="4233672"/>
          </a:xfrm>
        </p:grpSpPr>
        <p:pic>
          <p:nvPicPr>
            <p:cNvPr id="1208" name="Google Shape;1208;g29e745b8efd_1_1437"/>
            <p:cNvPicPr preferRelativeResize="0"/>
            <p:nvPr/>
          </p:nvPicPr>
          <p:blipFill rotWithShape="1">
            <a:blip r:embed="rId3">
              <a:alphaModFix/>
            </a:blip>
            <a:srcRect b="0" l="0" r="0" t="0"/>
            <a:stretch/>
          </p:blipFill>
          <p:spPr>
            <a:xfrm>
              <a:off x="164592" y="1504188"/>
              <a:ext cx="11664698" cy="4233672"/>
            </a:xfrm>
            <a:prstGeom prst="rect">
              <a:avLst/>
            </a:prstGeom>
            <a:noFill/>
            <a:ln>
              <a:noFill/>
            </a:ln>
            <a:effectLst>
              <a:outerShdw blurRad="57150" rotWithShape="0" algn="bl" dir="5400000" dist="19050">
                <a:srgbClr val="000000">
                  <a:alpha val="47450"/>
                </a:srgbClr>
              </a:outerShdw>
            </a:effectLst>
          </p:spPr>
        </p:pic>
        <p:pic>
          <p:nvPicPr>
            <p:cNvPr id="1209" name="Google Shape;1209;g29e745b8efd_1_1437"/>
            <p:cNvPicPr preferRelativeResize="0"/>
            <p:nvPr/>
          </p:nvPicPr>
          <p:blipFill rotWithShape="1">
            <a:blip r:embed="rId4">
              <a:alphaModFix/>
            </a:blip>
            <a:srcRect b="0" l="0" r="0" t="0"/>
            <a:stretch/>
          </p:blipFill>
          <p:spPr>
            <a:xfrm>
              <a:off x="397764" y="1629155"/>
              <a:ext cx="11202923" cy="3988308"/>
            </a:xfrm>
            <a:prstGeom prst="rect">
              <a:avLst/>
            </a:prstGeom>
            <a:noFill/>
            <a:ln>
              <a:noFill/>
            </a:ln>
            <a:effectLst>
              <a:outerShdw blurRad="57150" rotWithShape="0" algn="bl" dir="5400000" dist="19050">
                <a:srgbClr val="000000">
                  <a:alpha val="47450"/>
                </a:srgbClr>
              </a:outerShdw>
            </a:effectLst>
          </p:spPr>
        </p:pic>
      </p:grpSp>
      <p:pic>
        <p:nvPicPr>
          <p:cNvPr id="1210" name="Google Shape;1210;g29e745b8efd_1_1437"/>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
        <p:nvSpPr>
          <p:cNvPr id="1211" name="Google Shape;1211;g29e745b8efd_1_143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212" name="Google Shape;1212;g29e745b8efd_1_143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Historias de usuario</a:t>
            </a:r>
            <a:endParaRPr b="0" i="0" sz="1900" u="none" cap="none" strike="noStrike">
              <a:solidFill>
                <a:srgbClr val="000000"/>
              </a:solidFill>
              <a:latin typeface="Arial"/>
              <a:ea typeface="Arial"/>
              <a:cs typeface="Arial"/>
              <a:sym typeface="Arial"/>
            </a:endParaRPr>
          </a:p>
        </p:txBody>
      </p:sp>
      <p:pic>
        <p:nvPicPr>
          <p:cNvPr id="1213" name="Google Shape;1213;g29e745b8efd_1_1437"/>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g29e745b8efd_1_172"/>
          <p:cNvSpPr txBox="1"/>
          <p:nvPr/>
        </p:nvSpPr>
        <p:spPr>
          <a:xfrm>
            <a:off x="0" y="5621479"/>
            <a:ext cx="12192000" cy="784800"/>
          </a:xfrm>
          <a:prstGeom prst="rect">
            <a:avLst/>
          </a:prstGeom>
          <a:solidFill>
            <a:schemeClr val="dk1">
              <a:alpha val="63529"/>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Conceptos básicos</a:t>
            </a:r>
            <a:endParaRPr b="0" i="0" sz="4300" u="none" cap="none" strike="noStrike">
              <a:solidFill>
                <a:srgbClr val="000000"/>
              </a:solidFill>
              <a:latin typeface="Arial"/>
              <a:ea typeface="Arial"/>
              <a:cs typeface="Arial"/>
              <a:sym typeface="Arial"/>
            </a:endParaRPr>
          </a:p>
        </p:txBody>
      </p:sp>
      <p:pic>
        <p:nvPicPr>
          <p:cNvPr id="206" name="Google Shape;206;g29e745b8efd_1_172"/>
          <p:cNvPicPr preferRelativeResize="0"/>
          <p:nvPr/>
        </p:nvPicPr>
        <p:blipFill rotWithShape="1">
          <a:blip r:embed="rId4">
            <a:alphaModFix/>
          </a:blip>
          <a:srcRect b="0" l="0" r="0" t="0"/>
          <a:stretch/>
        </p:blipFill>
        <p:spPr>
          <a:xfrm>
            <a:off x="545275" y="5847951"/>
            <a:ext cx="1639785" cy="326701"/>
          </a:xfrm>
          <a:prstGeom prst="rect">
            <a:avLst/>
          </a:prstGeom>
          <a:noFill/>
          <a:ln>
            <a:noFill/>
          </a:ln>
        </p:spPr>
      </p:pic>
      <p:sp>
        <p:nvSpPr>
          <p:cNvPr id="207" name="Google Shape;207;g29e745b8efd_1_172"/>
          <p:cNvSpPr txBox="1"/>
          <p:nvPr/>
        </p:nvSpPr>
        <p:spPr>
          <a:xfrm>
            <a:off x="329413" y="226828"/>
            <a:ext cx="2071500" cy="20934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2800"/>
              <a:buFont typeface="Arial"/>
              <a:buNone/>
            </a:pPr>
            <a:r>
              <a:rPr b="1" i="0" lang="es-CO" sz="12800" u="none" cap="none" strike="noStrike">
                <a:solidFill>
                  <a:schemeClr val="lt1"/>
                </a:solidFill>
                <a:latin typeface="Arial"/>
                <a:ea typeface="Arial"/>
                <a:cs typeface="Arial"/>
                <a:sym typeface="Arial"/>
              </a:rPr>
              <a:t>01</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7" name="Shape 1217"/>
        <p:cNvGrpSpPr/>
        <p:nvPr/>
      </p:nvGrpSpPr>
      <p:grpSpPr>
        <a:xfrm>
          <a:off x="0" y="0"/>
          <a:ext cx="0" cy="0"/>
          <a:chOff x="0" y="0"/>
          <a:chExt cx="0" cy="0"/>
        </a:xfrm>
      </p:grpSpPr>
      <p:sp>
        <p:nvSpPr>
          <p:cNvPr id="1218" name="Google Shape;1218;g29e745b8efd_1_1447"/>
          <p:cNvSpPr txBox="1"/>
          <p:nvPr/>
        </p:nvSpPr>
        <p:spPr>
          <a:xfrm>
            <a:off x="793425" y="984825"/>
            <a:ext cx="10466400" cy="504900"/>
          </a:xfrm>
          <a:prstGeom prst="rect">
            <a:avLst/>
          </a:prstGeom>
          <a:noFill/>
          <a:ln>
            <a:noFill/>
          </a:ln>
        </p:spPr>
        <p:txBody>
          <a:bodyPr anchorCtr="0" anchor="t" bIns="0" lIns="0" spcFirstLastPara="1" rIns="0" wrap="square" tIns="12075">
            <a:spAutoFit/>
          </a:bodyPr>
          <a:lstStyle/>
          <a:p>
            <a:pPr indent="0" lvl="0" marL="12700" marR="0" rtl="0" algn="l">
              <a:lnSpc>
                <a:spcPct val="100000"/>
              </a:lnSpc>
              <a:spcBef>
                <a:spcPts val="0"/>
              </a:spcBef>
              <a:spcAft>
                <a:spcPts val="0"/>
              </a:spcAft>
              <a:buClr>
                <a:srgbClr val="000000"/>
              </a:buClr>
              <a:buSzPts val="1600"/>
              <a:buFont typeface="Arial"/>
              <a:buNone/>
            </a:pPr>
            <a:r>
              <a:rPr b="0" i="1" lang="es-CO" sz="1600" u="none" cap="none" strike="noStrike">
                <a:solidFill>
                  <a:srgbClr val="434343"/>
                </a:solidFill>
                <a:latin typeface="Roboto"/>
                <a:ea typeface="Roboto"/>
                <a:cs typeface="Roboto"/>
                <a:sym typeface="Roboto"/>
              </a:rPr>
              <a:t>Conjunto de actividades o eventos que se realizan o suceden (alternativa o simultáneamente) con un determinado  objetivo que ofrezca valor.</a:t>
            </a:r>
            <a:endParaRPr b="0" i="0" sz="1600" u="none" cap="none" strike="noStrike">
              <a:solidFill>
                <a:srgbClr val="434343"/>
              </a:solidFill>
              <a:latin typeface="Roboto"/>
              <a:ea typeface="Roboto"/>
              <a:cs typeface="Roboto"/>
              <a:sym typeface="Roboto"/>
            </a:endParaRPr>
          </a:p>
        </p:txBody>
      </p:sp>
      <p:sp>
        <p:nvSpPr>
          <p:cNvPr id="1219" name="Google Shape;1219;g29e745b8efd_1_1447"/>
          <p:cNvSpPr/>
          <p:nvPr/>
        </p:nvSpPr>
        <p:spPr>
          <a:xfrm>
            <a:off x="1874199" y="1991333"/>
            <a:ext cx="2519679" cy="439419"/>
          </a:xfrm>
          <a:custGeom>
            <a:rect b="b" l="l" r="r" t="t"/>
            <a:pathLst>
              <a:path extrusionOk="0" h="439419" w="2519679">
                <a:moveTo>
                  <a:pt x="0" y="438912"/>
                </a:moveTo>
                <a:lnTo>
                  <a:pt x="2519172" y="438912"/>
                </a:lnTo>
                <a:lnTo>
                  <a:pt x="2519172" y="0"/>
                </a:lnTo>
                <a:lnTo>
                  <a:pt x="0" y="0"/>
                </a:lnTo>
                <a:lnTo>
                  <a:pt x="0" y="438912"/>
                </a:lnTo>
                <a:close/>
              </a:path>
            </a:pathLst>
          </a:custGeom>
          <a:noFill/>
          <a:ln cap="flat" cmpd="sng" w="121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1220" name="Google Shape;1220;g29e745b8efd_1_1447"/>
          <p:cNvSpPr/>
          <p:nvPr/>
        </p:nvSpPr>
        <p:spPr>
          <a:xfrm>
            <a:off x="1874197" y="2190572"/>
            <a:ext cx="2519679" cy="3766204"/>
          </a:xfrm>
          <a:custGeom>
            <a:rect b="b" l="l" r="r" t="t"/>
            <a:pathLst>
              <a:path extrusionOk="0" h="3528060" w="2519679">
                <a:moveTo>
                  <a:pt x="0" y="3528060"/>
                </a:moveTo>
                <a:lnTo>
                  <a:pt x="2519172" y="3528060"/>
                </a:lnTo>
                <a:lnTo>
                  <a:pt x="2519172" y="0"/>
                </a:lnTo>
                <a:lnTo>
                  <a:pt x="0" y="0"/>
                </a:lnTo>
                <a:lnTo>
                  <a:pt x="0" y="3528060"/>
                </a:lnTo>
                <a:close/>
              </a:path>
            </a:pathLst>
          </a:custGeom>
          <a:noFill/>
          <a:ln cap="flat" cmpd="sng" w="121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1221" name="Google Shape;1221;g29e745b8efd_1_1447"/>
          <p:cNvSpPr txBox="1"/>
          <p:nvPr/>
        </p:nvSpPr>
        <p:spPr>
          <a:xfrm>
            <a:off x="1880297" y="1997439"/>
            <a:ext cx="2507100" cy="558000"/>
          </a:xfrm>
          <a:prstGeom prst="rect">
            <a:avLst/>
          </a:prstGeom>
          <a:solidFill>
            <a:srgbClr val="92C6E4"/>
          </a:solidFill>
          <a:ln>
            <a:noFill/>
          </a:ln>
        </p:spPr>
        <p:txBody>
          <a:bodyPr anchorCtr="0" anchor="t" bIns="0" lIns="0" spcFirstLastPara="1" rIns="0" wrap="square" tIns="95275">
            <a:spAutoFit/>
          </a:bodyPr>
          <a:lstStyle/>
          <a:p>
            <a:pPr indent="0" lvl="0" marL="762000" marR="0" rtl="0" algn="l">
              <a:lnSpc>
                <a:spcPct val="100000"/>
              </a:lnSpc>
              <a:spcBef>
                <a:spcPts val="0"/>
              </a:spcBef>
              <a:spcAft>
                <a:spcPts val="0"/>
              </a:spcAft>
              <a:buClr>
                <a:srgbClr val="000000"/>
              </a:buClr>
              <a:buSzPts val="1500"/>
              <a:buFont typeface="Arial"/>
              <a:buNone/>
            </a:pPr>
            <a:r>
              <a:rPr b="1" i="0" lang="es-CO" sz="1500" u="none" cap="none" strike="noStrike">
                <a:solidFill>
                  <a:srgbClr val="1F5F82"/>
                </a:solidFill>
                <a:latin typeface="Calibri"/>
                <a:ea typeface="Calibri"/>
                <a:cs typeface="Calibri"/>
                <a:sym typeface="Calibri"/>
              </a:rPr>
              <a:t>Todo proceso</a:t>
            </a:r>
            <a:endParaRPr b="1" i="0" sz="1500" u="none" cap="none" strike="noStrike">
              <a:solidFill>
                <a:srgbClr val="1F5F82"/>
              </a:solidFill>
              <a:latin typeface="Calibri"/>
              <a:ea typeface="Calibri"/>
              <a:cs typeface="Calibri"/>
              <a:sym typeface="Calibri"/>
            </a:endParaRPr>
          </a:p>
          <a:p>
            <a:pPr indent="0" lvl="0" marL="76200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F5F82"/>
              </a:solidFill>
              <a:latin typeface="Calibri"/>
              <a:ea typeface="Calibri"/>
              <a:cs typeface="Calibri"/>
              <a:sym typeface="Calibri"/>
            </a:endParaRPr>
          </a:p>
        </p:txBody>
      </p:sp>
      <p:sp>
        <p:nvSpPr>
          <p:cNvPr id="1222" name="Google Shape;1222;g29e745b8efd_1_1447"/>
          <p:cNvSpPr txBox="1"/>
          <p:nvPr/>
        </p:nvSpPr>
        <p:spPr>
          <a:xfrm>
            <a:off x="1885131" y="2649540"/>
            <a:ext cx="2507100" cy="2434500"/>
          </a:xfrm>
          <a:prstGeom prst="rect">
            <a:avLst/>
          </a:prstGeom>
          <a:noFill/>
          <a:ln>
            <a:noFill/>
          </a:ln>
        </p:spPr>
        <p:txBody>
          <a:bodyPr anchorCtr="0" anchor="t" bIns="0" lIns="0" spcFirstLastPara="1" rIns="0" wrap="square" tIns="119375">
            <a:spAutoFit/>
          </a:bodyPr>
          <a:lstStyle/>
          <a:p>
            <a:pPr indent="-285750" lvl="0" marL="393700" marR="0" rtl="0" algn="l">
              <a:lnSpc>
                <a:spcPct val="100000"/>
              </a:lnSpc>
              <a:spcBef>
                <a:spcPts val="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Tiene un objetivo específico</a:t>
            </a:r>
            <a:endParaRPr b="0" i="0" sz="1300" u="none" cap="none" strike="noStrike">
              <a:solidFill>
                <a:srgbClr val="000000"/>
              </a:solidFill>
              <a:latin typeface="Calibri"/>
              <a:ea typeface="Calibri"/>
              <a:cs typeface="Calibri"/>
              <a:sym typeface="Calibri"/>
            </a:endParaRPr>
          </a:p>
          <a:p>
            <a:pPr indent="-285750" lvl="0" marL="393700" marR="0" rtl="0" algn="l">
              <a:lnSpc>
                <a:spcPct val="100000"/>
              </a:lnSpc>
              <a:spcBef>
                <a:spcPts val="80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Tiene entradas y salidas específicas</a:t>
            </a:r>
            <a:endParaRPr b="0" i="0" sz="1300" u="none" cap="none" strike="noStrike">
              <a:solidFill>
                <a:srgbClr val="000000"/>
              </a:solidFill>
              <a:latin typeface="Calibri"/>
              <a:ea typeface="Calibri"/>
              <a:cs typeface="Calibri"/>
              <a:sym typeface="Calibri"/>
            </a:endParaRPr>
          </a:p>
          <a:p>
            <a:pPr indent="-285750" lvl="0" marL="393700" marR="0" rtl="0" algn="l">
              <a:lnSpc>
                <a:spcPct val="100000"/>
              </a:lnSpc>
              <a:spcBef>
                <a:spcPts val="80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Transforma entradas en</a:t>
            </a:r>
            <a:endParaRPr b="0" i="0" sz="1300" u="none" cap="none" strike="noStrike">
              <a:solidFill>
                <a:srgbClr val="000000"/>
              </a:solidFill>
              <a:latin typeface="Calibri"/>
              <a:ea typeface="Calibri"/>
              <a:cs typeface="Calibri"/>
              <a:sym typeface="Calibri"/>
            </a:endParaRPr>
          </a:p>
          <a:p>
            <a:pPr indent="0" lvl="0" marL="393700" marR="0" rtl="0" algn="l">
              <a:lnSpc>
                <a:spcPct val="100000"/>
              </a:lnSpc>
              <a:spcBef>
                <a:spcPts val="800"/>
              </a:spcBef>
              <a:spcAft>
                <a:spcPts val="0"/>
              </a:spcAft>
              <a:buClr>
                <a:srgbClr val="000000"/>
              </a:buClr>
              <a:buSzPts val="1300"/>
              <a:buFont typeface="Arial"/>
              <a:buNone/>
            </a:pPr>
            <a:r>
              <a:rPr b="0" i="0" lang="es-CO" sz="1300" u="none" cap="none" strike="noStrike">
                <a:solidFill>
                  <a:srgbClr val="000000"/>
                </a:solidFill>
                <a:latin typeface="Calibri"/>
                <a:ea typeface="Calibri"/>
                <a:cs typeface="Calibri"/>
                <a:sym typeface="Calibri"/>
              </a:rPr>
              <a:t>salidas</a:t>
            </a:r>
            <a:endParaRPr b="0" i="0" sz="1300" u="none" cap="none" strike="noStrike">
              <a:solidFill>
                <a:srgbClr val="000000"/>
              </a:solidFill>
              <a:latin typeface="Calibri"/>
              <a:ea typeface="Calibri"/>
              <a:cs typeface="Calibri"/>
              <a:sym typeface="Calibri"/>
            </a:endParaRPr>
          </a:p>
          <a:p>
            <a:pPr indent="-285750" lvl="0" marL="393700" marR="0" rtl="0" algn="l">
              <a:lnSpc>
                <a:spcPct val="100000"/>
              </a:lnSpc>
              <a:spcBef>
                <a:spcPts val="80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Usa recursos</a:t>
            </a:r>
            <a:endParaRPr b="0" i="0" sz="1300" u="none" cap="none" strike="noStrike">
              <a:solidFill>
                <a:srgbClr val="000000"/>
              </a:solidFill>
              <a:latin typeface="Calibri"/>
              <a:ea typeface="Calibri"/>
              <a:cs typeface="Calibri"/>
              <a:sym typeface="Calibri"/>
            </a:endParaRPr>
          </a:p>
          <a:p>
            <a:pPr indent="-285750" lvl="0" marL="393700" marR="0" rtl="0" algn="l">
              <a:lnSpc>
                <a:spcPct val="100000"/>
              </a:lnSpc>
              <a:spcBef>
                <a:spcPts val="80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Tiene un número de actividades ejecutadas en un orden específico.</a:t>
            </a:r>
            <a:endParaRPr b="0" i="0" sz="1300" u="none" cap="none" strike="noStrike">
              <a:solidFill>
                <a:srgbClr val="000000"/>
              </a:solidFill>
              <a:latin typeface="Calibri"/>
              <a:ea typeface="Calibri"/>
              <a:cs typeface="Calibri"/>
              <a:sym typeface="Calibri"/>
            </a:endParaRPr>
          </a:p>
        </p:txBody>
      </p:sp>
      <p:sp>
        <p:nvSpPr>
          <p:cNvPr id="1223" name="Google Shape;1223;g29e745b8efd_1_1447"/>
          <p:cNvSpPr/>
          <p:nvPr/>
        </p:nvSpPr>
        <p:spPr>
          <a:xfrm>
            <a:off x="4524435" y="1991333"/>
            <a:ext cx="2618740" cy="439419"/>
          </a:xfrm>
          <a:custGeom>
            <a:rect b="b" l="l" r="r" t="t"/>
            <a:pathLst>
              <a:path extrusionOk="0" h="439419" w="2618740">
                <a:moveTo>
                  <a:pt x="0" y="438912"/>
                </a:moveTo>
                <a:lnTo>
                  <a:pt x="2618231" y="438912"/>
                </a:lnTo>
                <a:lnTo>
                  <a:pt x="2618231" y="0"/>
                </a:lnTo>
                <a:lnTo>
                  <a:pt x="0" y="0"/>
                </a:lnTo>
                <a:lnTo>
                  <a:pt x="0" y="438912"/>
                </a:lnTo>
                <a:close/>
              </a:path>
            </a:pathLst>
          </a:custGeom>
          <a:noFill/>
          <a:ln cap="flat" cmpd="sng" w="121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1224" name="Google Shape;1224;g29e745b8efd_1_1447"/>
          <p:cNvSpPr/>
          <p:nvPr/>
        </p:nvSpPr>
        <p:spPr>
          <a:xfrm>
            <a:off x="4524435" y="2422627"/>
            <a:ext cx="2618740" cy="3528060"/>
          </a:xfrm>
          <a:custGeom>
            <a:rect b="b" l="l" r="r" t="t"/>
            <a:pathLst>
              <a:path extrusionOk="0" h="3528060" w="2618740">
                <a:moveTo>
                  <a:pt x="0" y="3528060"/>
                </a:moveTo>
                <a:lnTo>
                  <a:pt x="2618231" y="3528060"/>
                </a:lnTo>
                <a:lnTo>
                  <a:pt x="2618231" y="0"/>
                </a:lnTo>
                <a:lnTo>
                  <a:pt x="0" y="0"/>
                </a:lnTo>
                <a:lnTo>
                  <a:pt x="0" y="3528060"/>
                </a:lnTo>
                <a:close/>
              </a:path>
            </a:pathLst>
          </a:custGeom>
          <a:noFill/>
          <a:ln cap="flat" cmpd="sng" w="121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1225" name="Google Shape;1225;g29e745b8efd_1_1447"/>
          <p:cNvSpPr txBox="1"/>
          <p:nvPr/>
        </p:nvSpPr>
        <p:spPr>
          <a:xfrm>
            <a:off x="4530531" y="2536348"/>
            <a:ext cx="2606100" cy="2635200"/>
          </a:xfrm>
          <a:prstGeom prst="rect">
            <a:avLst/>
          </a:prstGeom>
          <a:noFill/>
          <a:ln>
            <a:noFill/>
          </a:ln>
        </p:spPr>
        <p:txBody>
          <a:bodyPr anchorCtr="0" anchor="t" bIns="0" lIns="0" spcFirstLastPara="1" rIns="0" wrap="square" tIns="120000">
            <a:spAutoFit/>
          </a:bodyPr>
          <a:lstStyle/>
          <a:p>
            <a:pPr indent="-285750" lvl="0" marL="393700" marR="0" rtl="0" algn="l">
              <a:lnSpc>
                <a:spcPct val="100000"/>
              </a:lnSpc>
              <a:spcBef>
                <a:spcPts val="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Qué (Actividades)</a:t>
            </a:r>
            <a:endParaRPr b="0" i="0" sz="1300" u="none" cap="none" strike="noStrike">
              <a:solidFill>
                <a:srgbClr val="000000"/>
              </a:solidFill>
              <a:latin typeface="Calibri"/>
              <a:ea typeface="Calibri"/>
              <a:cs typeface="Calibri"/>
              <a:sym typeface="Calibri"/>
            </a:endParaRPr>
          </a:p>
          <a:p>
            <a:pPr indent="-285750" lvl="0" marL="393700" marR="0" rtl="0" algn="l">
              <a:lnSpc>
                <a:spcPct val="100000"/>
              </a:lnSpc>
              <a:spcBef>
                <a:spcPts val="80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Quién (Recursos)</a:t>
            </a:r>
            <a:endParaRPr b="0" i="0" sz="1300" u="none" cap="none" strike="noStrike">
              <a:solidFill>
                <a:srgbClr val="000000"/>
              </a:solidFill>
              <a:latin typeface="Calibri"/>
              <a:ea typeface="Calibri"/>
              <a:cs typeface="Calibri"/>
              <a:sym typeface="Calibri"/>
            </a:endParaRPr>
          </a:p>
          <a:p>
            <a:pPr indent="-285750" lvl="0" marL="393700" marR="0" rtl="0" algn="l">
              <a:lnSpc>
                <a:spcPct val="100000"/>
              </a:lnSpc>
              <a:spcBef>
                <a:spcPts val="80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Cuándo (Tiempo)</a:t>
            </a:r>
            <a:endParaRPr b="0" i="0" sz="1300" u="none" cap="none" strike="noStrike">
              <a:solidFill>
                <a:srgbClr val="000000"/>
              </a:solidFill>
              <a:latin typeface="Calibri"/>
              <a:ea typeface="Calibri"/>
              <a:cs typeface="Calibri"/>
              <a:sym typeface="Calibri"/>
            </a:endParaRPr>
          </a:p>
          <a:p>
            <a:pPr indent="-285750" lvl="0" marL="393700" marR="0" rtl="0" algn="l">
              <a:lnSpc>
                <a:spcPct val="100000"/>
              </a:lnSpc>
              <a:spcBef>
                <a:spcPts val="80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Dónde (Ubicación)</a:t>
            </a:r>
            <a:endParaRPr b="0" i="0" sz="1300" u="none" cap="none" strike="noStrike">
              <a:solidFill>
                <a:srgbClr val="000000"/>
              </a:solidFill>
              <a:latin typeface="Calibri"/>
              <a:ea typeface="Calibri"/>
              <a:cs typeface="Calibri"/>
              <a:sym typeface="Calibri"/>
            </a:endParaRPr>
          </a:p>
          <a:p>
            <a:pPr indent="-285750" lvl="0" marL="393700" marR="0" rtl="0" algn="l">
              <a:lnSpc>
                <a:spcPct val="100000"/>
              </a:lnSpc>
              <a:spcBef>
                <a:spcPts val="80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Cómo (Procedimientos,</a:t>
            </a:r>
            <a:endParaRPr b="0" i="0" sz="1300" u="none" cap="none" strike="noStrike">
              <a:solidFill>
                <a:srgbClr val="000000"/>
              </a:solidFill>
              <a:latin typeface="Calibri"/>
              <a:ea typeface="Calibri"/>
              <a:cs typeface="Calibri"/>
              <a:sym typeface="Calibri"/>
            </a:endParaRPr>
          </a:p>
          <a:p>
            <a:pPr indent="0" lvl="0" marL="393700" marR="0" rtl="0" algn="l">
              <a:lnSpc>
                <a:spcPct val="100000"/>
              </a:lnSpc>
              <a:spcBef>
                <a:spcPts val="800"/>
              </a:spcBef>
              <a:spcAft>
                <a:spcPts val="0"/>
              </a:spcAft>
              <a:buClr>
                <a:srgbClr val="000000"/>
              </a:buClr>
              <a:buSzPts val="1300"/>
              <a:buFont typeface="Arial"/>
              <a:buNone/>
            </a:pPr>
            <a:r>
              <a:rPr b="0" i="0" lang="es-CO" sz="1300" u="none" cap="none" strike="noStrike">
                <a:solidFill>
                  <a:srgbClr val="000000"/>
                </a:solidFill>
                <a:latin typeface="Calibri"/>
                <a:ea typeface="Calibri"/>
                <a:cs typeface="Calibri"/>
                <a:sym typeface="Calibri"/>
              </a:rPr>
              <a:t>Métodos)</a:t>
            </a:r>
            <a:endParaRPr b="0" i="0" sz="1300" u="none" cap="none" strike="noStrike">
              <a:solidFill>
                <a:srgbClr val="000000"/>
              </a:solidFill>
              <a:latin typeface="Calibri"/>
              <a:ea typeface="Calibri"/>
              <a:cs typeface="Calibri"/>
              <a:sym typeface="Calibri"/>
            </a:endParaRPr>
          </a:p>
          <a:p>
            <a:pPr indent="-285750" lvl="0" marL="393700" marR="368300" rtl="0" algn="l">
              <a:lnSpc>
                <a:spcPct val="150000"/>
              </a:lnSpc>
              <a:spcBef>
                <a:spcPts val="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Con qué (Documentos de  entrada/salida, Sistemas)</a:t>
            </a:r>
            <a:endParaRPr b="0" i="0" sz="1300" u="none" cap="none" strike="noStrike">
              <a:solidFill>
                <a:srgbClr val="000000"/>
              </a:solidFill>
              <a:latin typeface="Calibri"/>
              <a:ea typeface="Calibri"/>
              <a:cs typeface="Calibri"/>
              <a:sym typeface="Calibri"/>
            </a:endParaRPr>
          </a:p>
          <a:p>
            <a:pPr indent="-323850" lvl="0" marL="393700" marR="368300" rtl="0" algn="l">
              <a:lnSpc>
                <a:spcPct val="150000"/>
              </a:lnSpc>
              <a:spcBef>
                <a:spcPts val="0"/>
              </a:spcBef>
              <a:spcAft>
                <a:spcPts val="0"/>
              </a:spcAft>
              <a:buClr>
                <a:srgbClr val="000000"/>
              </a:buClr>
              <a:buSzPts val="1300"/>
              <a:buFont typeface="Arial"/>
              <a:buChar char="•"/>
            </a:pPr>
            <a:r>
              <a:rPr b="0" i="0" lang="es-CO" sz="1300" u="none" cap="none" strike="noStrike">
                <a:solidFill>
                  <a:srgbClr val="000000"/>
                </a:solidFill>
                <a:latin typeface="Calibri"/>
                <a:ea typeface="Calibri"/>
                <a:cs typeface="Calibri"/>
                <a:sym typeface="Calibri"/>
              </a:rPr>
              <a:t>Para qué (Finalidad)</a:t>
            </a:r>
            <a:endParaRPr b="0" i="0" sz="1300" u="none" cap="none" strike="noStrike">
              <a:solidFill>
                <a:srgbClr val="000000"/>
              </a:solidFill>
              <a:latin typeface="Calibri"/>
              <a:ea typeface="Calibri"/>
              <a:cs typeface="Calibri"/>
              <a:sym typeface="Calibri"/>
            </a:endParaRPr>
          </a:p>
        </p:txBody>
      </p:sp>
      <p:sp>
        <p:nvSpPr>
          <p:cNvPr id="1226" name="Google Shape;1226;g29e745b8efd_1_1447"/>
          <p:cNvSpPr/>
          <p:nvPr/>
        </p:nvSpPr>
        <p:spPr>
          <a:xfrm>
            <a:off x="7276780" y="1991333"/>
            <a:ext cx="2734309" cy="437514"/>
          </a:xfrm>
          <a:custGeom>
            <a:rect b="b" l="l" r="r" t="t"/>
            <a:pathLst>
              <a:path extrusionOk="0" h="437514" w="2734309">
                <a:moveTo>
                  <a:pt x="0" y="437388"/>
                </a:moveTo>
                <a:lnTo>
                  <a:pt x="2734055" y="437388"/>
                </a:lnTo>
                <a:lnTo>
                  <a:pt x="2734055" y="0"/>
                </a:lnTo>
                <a:lnTo>
                  <a:pt x="0" y="0"/>
                </a:lnTo>
                <a:lnTo>
                  <a:pt x="0" y="437388"/>
                </a:lnTo>
                <a:close/>
              </a:path>
            </a:pathLst>
          </a:custGeom>
          <a:noFill/>
          <a:ln cap="flat" cmpd="sng" w="121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1227" name="Google Shape;1227;g29e745b8efd_1_1447"/>
          <p:cNvSpPr/>
          <p:nvPr/>
        </p:nvSpPr>
        <p:spPr>
          <a:xfrm>
            <a:off x="7275256" y="2422627"/>
            <a:ext cx="2735579" cy="3528060"/>
          </a:xfrm>
          <a:custGeom>
            <a:rect b="b" l="l" r="r" t="t"/>
            <a:pathLst>
              <a:path extrusionOk="0" h="3528060" w="2735579">
                <a:moveTo>
                  <a:pt x="0" y="3528060"/>
                </a:moveTo>
                <a:lnTo>
                  <a:pt x="2735579" y="3528060"/>
                </a:lnTo>
                <a:lnTo>
                  <a:pt x="2735579" y="0"/>
                </a:lnTo>
                <a:lnTo>
                  <a:pt x="0" y="0"/>
                </a:lnTo>
                <a:lnTo>
                  <a:pt x="0" y="3528060"/>
                </a:lnTo>
                <a:close/>
              </a:path>
            </a:pathLst>
          </a:custGeom>
          <a:noFill/>
          <a:ln cap="flat" cmpd="sng" w="121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1228" name="Google Shape;1228;g29e745b8efd_1_1447"/>
          <p:cNvSpPr txBox="1"/>
          <p:nvPr/>
        </p:nvSpPr>
        <p:spPr>
          <a:xfrm>
            <a:off x="7281364" y="2568107"/>
            <a:ext cx="2606100" cy="2580000"/>
          </a:xfrm>
          <a:prstGeom prst="rect">
            <a:avLst/>
          </a:prstGeom>
          <a:noFill/>
          <a:ln>
            <a:noFill/>
          </a:ln>
        </p:spPr>
        <p:txBody>
          <a:bodyPr anchorCtr="0" anchor="t" bIns="0" lIns="0" spcFirstLastPara="1" rIns="0" wrap="square" tIns="13325">
            <a:spAutoFit/>
          </a:bodyPr>
          <a:lstStyle/>
          <a:p>
            <a:pPr indent="-273050" lvl="0" marL="381000" marR="0" rtl="0" algn="l">
              <a:lnSpc>
                <a:spcPct val="115000"/>
              </a:lnSpc>
              <a:spcBef>
                <a:spcPts val="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Las actividades de un proceso deben estar escritas en infinitivo y deben plasmar el fin que se busca. Ejemplo: “Verificar la morosidad del cliente”.</a:t>
            </a:r>
            <a:endParaRPr b="0" i="0" sz="1300" u="none" cap="none" strike="noStrike">
              <a:solidFill>
                <a:srgbClr val="000000"/>
              </a:solidFill>
              <a:latin typeface="Calibri"/>
              <a:ea typeface="Calibri"/>
              <a:cs typeface="Calibri"/>
              <a:sym typeface="Calibri"/>
            </a:endParaRPr>
          </a:p>
          <a:p>
            <a:pPr indent="-285750" lvl="0" marL="393700" marR="304800" rtl="0" algn="l">
              <a:lnSpc>
                <a:spcPct val="100000"/>
              </a:lnSpc>
              <a:spcBef>
                <a:spcPts val="0"/>
              </a:spcBef>
              <a:spcAft>
                <a:spcPts val="0"/>
              </a:spcAft>
              <a:buClr>
                <a:srgbClr val="000000"/>
              </a:buClr>
              <a:buSzPts val="700"/>
              <a:buFont typeface="Arial"/>
              <a:buChar char="•"/>
            </a:pPr>
            <a:r>
              <a:rPr b="0" i="0" lang="es-CO" sz="1300" u="none" cap="none" strike="noStrike">
                <a:solidFill>
                  <a:srgbClr val="000000"/>
                </a:solidFill>
                <a:latin typeface="Calibri"/>
                <a:ea typeface="Calibri"/>
                <a:cs typeface="Calibri"/>
                <a:sym typeface="Calibri"/>
              </a:rPr>
              <a:t>Tienen un principio y un fin:  inician con una acción y  finalizan en otra.</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0" i="0" sz="1200" u="none" cap="none" strike="noStrike">
              <a:solidFill>
                <a:srgbClr val="000000"/>
              </a:solidFill>
              <a:latin typeface="Calibri"/>
              <a:ea typeface="Calibri"/>
              <a:cs typeface="Calibri"/>
              <a:sym typeface="Calibri"/>
            </a:endParaRPr>
          </a:p>
          <a:p>
            <a:pPr indent="-292100" lvl="0" marL="393700" marR="165100" rtl="0" algn="l">
              <a:lnSpc>
                <a:spcPct val="100000"/>
              </a:lnSpc>
              <a:spcBef>
                <a:spcPts val="0"/>
              </a:spcBef>
              <a:spcAft>
                <a:spcPts val="0"/>
              </a:spcAft>
              <a:buClr>
                <a:srgbClr val="000000"/>
              </a:buClr>
              <a:buSzPts val="800"/>
              <a:buFont typeface="Arial"/>
              <a:buChar char="•"/>
            </a:pPr>
            <a:r>
              <a:rPr b="0" i="0" lang="es-CO" sz="1300" u="none" cap="none" strike="noStrike">
                <a:solidFill>
                  <a:srgbClr val="000000"/>
                </a:solidFill>
                <a:latin typeface="Calibri"/>
                <a:ea typeface="Calibri"/>
                <a:cs typeface="Calibri"/>
                <a:sym typeface="Calibri"/>
              </a:rPr>
              <a:t>Cada paso se ubica en  determinado lugar, por eso es  importante la secuencia</a:t>
            </a:r>
            <a:r>
              <a:rPr b="0" i="0" lang="es-CO" sz="1500" u="none" cap="none" strike="noStrike">
                <a:solidFill>
                  <a:srgbClr val="000000"/>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p:txBody>
      </p:sp>
      <p:sp>
        <p:nvSpPr>
          <p:cNvPr id="1229" name="Google Shape;1229;g29e745b8efd_1_1447"/>
          <p:cNvSpPr txBox="1"/>
          <p:nvPr/>
        </p:nvSpPr>
        <p:spPr>
          <a:xfrm>
            <a:off x="4530531" y="1997429"/>
            <a:ext cx="2606100" cy="493200"/>
          </a:xfrm>
          <a:prstGeom prst="rect">
            <a:avLst/>
          </a:prstGeom>
          <a:solidFill>
            <a:srgbClr val="92C6E4"/>
          </a:solidFill>
          <a:ln>
            <a:noFill/>
          </a:ln>
        </p:spPr>
        <p:txBody>
          <a:bodyPr anchorCtr="0" anchor="t" bIns="0" lIns="0" spcFirstLastPara="1" rIns="0" wrap="square" tIns="0">
            <a:spAutoFit/>
          </a:bodyPr>
          <a:lstStyle/>
          <a:p>
            <a:pPr indent="0" lvl="0" marL="0" marR="0" rtl="0" algn="ctr">
              <a:lnSpc>
                <a:spcPct val="113571"/>
              </a:lnSpc>
              <a:spcBef>
                <a:spcPts val="0"/>
              </a:spcBef>
              <a:spcAft>
                <a:spcPts val="0"/>
              </a:spcAft>
              <a:buClr>
                <a:srgbClr val="000000"/>
              </a:buClr>
              <a:buSzPts val="1500"/>
              <a:buFont typeface="Arial"/>
              <a:buNone/>
            </a:pPr>
            <a:r>
              <a:rPr b="1" i="0" lang="es-CO" sz="1500" u="none" cap="none" strike="noStrike">
                <a:solidFill>
                  <a:srgbClr val="1F5F82"/>
                </a:solidFill>
                <a:latin typeface="Calibri"/>
                <a:ea typeface="Calibri"/>
                <a:cs typeface="Calibri"/>
                <a:sym typeface="Calibri"/>
              </a:rPr>
              <a:t>Responde a las siguientes</a:t>
            </a:r>
            <a:endParaRPr b="0"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1F5F82"/>
                </a:solidFill>
                <a:latin typeface="Calibri"/>
                <a:ea typeface="Calibri"/>
                <a:cs typeface="Calibri"/>
                <a:sym typeface="Calibri"/>
              </a:rPr>
              <a:t>preguntas</a:t>
            </a:r>
            <a:endParaRPr b="1" i="0" sz="1500" u="none" cap="none" strike="noStrike">
              <a:solidFill>
                <a:srgbClr val="1F5F82"/>
              </a:solidFill>
              <a:latin typeface="Calibri"/>
              <a:ea typeface="Calibri"/>
              <a:cs typeface="Calibri"/>
              <a:sym typeface="Calibri"/>
            </a:endParaRPr>
          </a:p>
        </p:txBody>
      </p:sp>
      <p:sp>
        <p:nvSpPr>
          <p:cNvPr id="1230" name="Google Shape;1230;g29e745b8efd_1_1447"/>
          <p:cNvSpPr txBox="1"/>
          <p:nvPr/>
        </p:nvSpPr>
        <p:spPr>
          <a:xfrm>
            <a:off x="7281352" y="1997429"/>
            <a:ext cx="2723700" cy="557400"/>
          </a:xfrm>
          <a:prstGeom prst="rect">
            <a:avLst/>
          </a:prstGeom>
          <a:solidFill>
            <a:srgbClr val="92C6E4"/>
          </a:solidFill>
          <a:ln>
            <a:noFill/>
          </a:ln>
        </p:spPr>
        <p:txBody>
          <a:bodyPr anchorCtr="0" anchor="t" bIns="0" lIns="0" spcFirstLastPara="1" rIns="0" wrap="square" tIns="94600">
            <a:spAutoFit/>
          </a:bodyPr>
          <a:lstStyle/>
          <a:p>
            <a:pPr indent="0" lvl="0" marL="698500" marR="0" rtl="0" algn="l">
              <a:lnSpc>
                <a:spcPct val="100000"/>
              </a:lnSpc>
              <a:spcBef>
                <a:spcPts val="0"/>
              </a:spcBef>
              <a:spcAft>
                <a:spcPts val="0"/>
              </a:spcAft>
              <a:buClr>
                <a:srgbClr val="000000"/>
              </a:buClr>
              <a:buSzPts val="1500"/>
              <a:buFont typeface="Arial"/>
              <a:buNone/>
            </a:pPr>
            <a:r>
              <a:rPr b="1" i="0" lang="es-CO" sz="1500" u="none" cap="none" strike="noStrike">
                <a:solidFill>
                  <a:srgbClr val="1F5F82"/>
                </a:solidFill>
                <a:latin typeface="Calibri"/>
                <a:ea typeface="Calibri"/>
                <a:cs typeface="Calibri"/>
                <a:sym typeface="Calibri"/>
              </a:rPr>
              <a:t>Consideraciones…</a:t>
            </a:r>
            <a:endParaRPr b="1" i="0" sz="1500" u="none" cap="none" strike="noStrike">
              <a:solidFill>
                <a:srgbClr val="1F5F82"/>
              </a:solidFill>
              <a:latin typeface="Calibri"/>
              <a:ea typeface="Calibri"/>
              <a:cs typeface="Calibri"/>
              <a:sym typeface="Calibri"/>
            </a:endParaRPr>
          </a:p>
          <a:p>
            <a:pPr indent="0" lvl="0" marL="69850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F5F82"/>
              </a:solidFill>
              <a:latin typeface="Calibri"/>
              <a:ea typeface="Calibri"/>
              <a:cs typeface="Calibri"/>
              <a:sym typeface="Calibri"/>
            </a:endParaRPr>
          </a:p>
        </p:txBody>
      </p:sp>
      <p:pic>
        <p:nvPicPr>
          <p:cNvPr id="1231" name="Google Shape;1231;g29e745b8efd_1_1447"/>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232" name="Google Shape;1232;g29e745b8efd_1_144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233" name="Google Shape;1233;g29e745b8efd_1_144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Procesos de negocio</a:t>
            </a:r>
            <a:endParaRPr b="0" i="0" sz="1900" u="none" cap="none" strike="noStrike">
              <a:solidFill>
                <a:srgbClr val="000000"/>
              </a:solidFill>
              <a:latin typeface="Arial"/>
              <a:ea typeface="Arial"/>
              <a:cs typeface="Arial"/>
              <a:sym typeface="Arial"/>
            </a:endParaRPr>
          </a:p>
        </p:txBody>
      </p:sp>
      <p:pic>
        <p:nvPicPr>
          <p:cNvPr id="1234" name="Google Shape;1234;g29e745b8efd_1_1447"/>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8" name="Shape 1238"/>
        <p:cNvGrpSpPr/>
        <p:nvPr/>
      </p:nvGrpSpPr>
      <p:grpSpPr>
        <a:xfrm>
          <a:off x="0" y="0"/>
          <a:ext cx="0" cy="0"/>
          <a:chOff x="0" y="0"/>
          <a:chExt cx="0" cy="0"/>
        </a:xfrm>
      </p:grpSpPr>
      <p:grpSp>
        <p:nvGrpSpPr>
          <p:cNvPr id="1239" name="Google Shape;1239;g29e745b8efd_1_1467"/>
          <p:cNvGrpSpPr/>
          <p:nvPr/>
        </p:nvGrpSpPr>
        <p:grpSpPr>
          <a:xfrm>
            <a:off x="112984" y="701948"/>
            <a:ext cx="11966445" cy="5401222"/>
            <a:chOff x="0" y="1196339"/>
            <a:chExt cx="12191997" cy="5661658"/>
          </a:xfrm>
        </p:grpSpPr>
        <p:pic>
          <p:nvPicPr>
            <p:cNvPr id="1240" name="Google Shape;1240;g29e745b8efd_1_1467"/>
            <p:cNvPicPr preferRelativeResize="0"/>
            <p:nvPr/>
          </p:nvPicPr>
          <p:blipFill rotWithShape="1">
            <a:blip r:embed="rId3">
              <a:alphaModFix/>
            </a:blip>
            <a:srcRect b="0" l="0" r="0" t="0"/>
            <a:stretch/>
          </p:blipFill>
          <p:spPr>
            <a:xfrm>
              <a:off x="0" y="1498091"/>
              <a:ext cx="6669026" cy="3738372"/>
            </a:xfrm>
            <a:prstGeom prst="rect">
              <a:avLst/>
            </a:prstGeom>
            <a:noFill/>
            <a:ln>
              <a:noFill/>
            </a:ln>
          </p:spPr>
        </p:pic>
        <p:pic>
          <p:nvPicPr>
            <p:cNvPr id="1241" name="Google Shape;1241;g29e745b8efd_1_1467"/>
            <p:cNvPicPr preferRelativeResize="0"/>
            <p:nvPr/>
          </p:nvPicPr>
          <p:blipFill rotWithShape="1">
            <a:blip r:embed="rId4">
              <a:alphaModFix/>
            </a:blip>
            <a:srcRect b="0" l="0" r="0" t="0"/>
            <a:stretch/>
          </p:blipFill>
          <p:spPr>
            <a:xfrm>
              <a:off x="6367271" y="1196339"/>
              <a:ext cx="5824726" cy="5033771"/>
            </a:xfrm>
            <a:prstGeom prst="rect">
              <a:avLst/>
            </a:prstGeom>
            <a:noFill/>
            <a:ln>
              <a:noFill/>
            </a:ln>
          </p:spPr>
        </p:pic>
        <p:pic>
          <p:nvPicPr>
            <p:cNvPr id="1242" name="Google Shape;1242;g29e745b8efd_1_1467"/>
            <p:cNvPicPr preferRelativeResize="0"/>
            <p:nvPr/>
          </p:nvPicPr>
          <p:blipFill rotWithShape="1">
            <a:blip r:embed="rId5">
              <a:alphaModFix/>
            </a:blip>
            <a:srcRect b="0" l="0" r="0" t="0"/>
            <a:stretch/>
          </p:blipFill>
          <p:spPr>
            <a:xfrm>
              <a:off x="0" y="3838955"/>
              <a:ext cx="5175503" cy="3019042"/>
            </a:xfrm>
            <a:prstGeom prst="rect">
              <a:avLst/>
            </a:prstGeom>
            <a:noFill/>
            <a:ln>
              <a:noFill/>
            </a:ln>
          </p:spPr>
        </p:pic>
        <p:pic>
          <p:nvPicPr>
            <p:cNvPr id="1243" name="Google Shape;1243;g29e745b8efd_1_1467"/>
            <p:cNvPicPr preferRelativeResize="0"/>
            <p:nvPr/>
          </p:nvPicPr>
          <p:blipFill rotWithShape="1">
            <a:blip r:embed="rId6">
              <a:alphaModFix/>
            </a:blip>
            <a:srcRect b="0" l="0" r="0" t="0"/>
            <a:stretch/>
          </p:blipFill>
          <p:spPr>
            <a:xfrm>
              <a:off x="5061203" y="3366516"/>
              <a:ext cx="5599176" cy="3491480"/>
            </a:xfrm>
            <a:prstGeom prst="rect">
              <a:avLst/>
            </a:prstGeom>
            <a:noFill/>
            <a:ln>
              <a:noFill/>
            </a:ln>
          </p:spPr>
        </p:pic>
      </p:grpSp>
      <p:pic>
        <p:nvPicPr>
          <p:cNvPr id="1244" name="Google Shape;1244;g29e745b8efd_1_1467"/>
          <p:cNvPicPr preferRelativeResize="0"/>
          <p:nvPr/>
        </p:nvPicPr>
        <p:blipFill rotWithShape="1">
          <a:blip r:embed="rId7">
            <a:alphaModFix/>
          </a:blip>
          <a:srcRect b="0" l="0" r="0" t="0"/>
          <a:stretch/>
        </p:blipFill>
        <p:spPr>
          <a:xfrm>
            <a:off x="9791353" y="6293327"/>
            <a:ext cx="2209799" cy="440267"/>
          </a:xfrm>
          <a:prstGeom prst="rect">
            <a:avLst/>
          </a:prstGeom>
          <a:noFill/>
          <a:ln>
            <a:noFill/>
          </a:ln>
        </p:spPr>
      </p:pic>
      <p:sp>
        <p:nvSpPr>
          <p:cNvPr id="1245" name="Google Shape;1245;g29e745b8efd_1_146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246" name="Google Shape;1246;g29e745b8efd_1_146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Procesos de negocio</a:t>
            </a:r>
            <a:endParaRPr b="0" i="0" sz="1900" u="none" cap="none" strike="noStrike">
              <a:solidFill>
                <a:srgbClr val="000000"/>
              </a:solidFill>
              <a:latin typeface="Arial"/>
              <a:ea typeface="Arial"/>
              <a:cs typeface="Arial"/>
              <a:sym typeface="Arial"/>
            </a:endParaRPr>
          </a:p>
        </p:txBody>
      </p:sp>
      <p:pic>
        <p:nvPicPr>
          <p:cNvPr id="1247" name="Google Shape;1247;g29e745b8efd_1_1467"/>
          <p:cNvPicPr preferRelativeResize="0"/>
          <p:nvPr/>
        </p:nvPicPr>
        <p:blipFill rotWithShape="1">
          <a:blip r:embed="rId8">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1" name="Shape 1251"/>
        <p:cNvGrpSpPr/>
        <p:nvPr/>
      </p:nvGrpSpPr>
      <p:grpSpPr>
        <a:xfrm>
          <a:off x="0" y="0"/>
          <a:ext cx="0" cy="0"/>
          <a:chOff x="0" y="0"/>
          <a:chExt cx="0" cy="0"/>
        </a:xfrm>
      </p:grpSpPr>
      <p:sp>
        <p:nvSpPr>
          <p:cNvPr id="1252" name="Google Shape;1252;g29e745b8efd_1_1479"/>
          <p:cNvSpPr txBox="1"/>
          <p:nvPr/>
        </p:nvSpPr>
        <p:spPr>
          <a:xfrm>
            <a:off x="5812533" y="1512600"/>
            <a:ext cx="5886900" cy="4002900"/>
          </a:xfrm>
          <a:prstGeom prst="rect">
            <a:avLst/>
          </a:prstGeom>
          <a:noFill/>
          <a:ln>
            <a:noFill/>
          </a:ln>
        </p:spPr>
        <p:txBody>
          <a:bodyPr anchorCtr="0" anchor="t" bIns="0" lIns="0" spcFirstLastPara="1" rIns="0" wrap="square" tIns="12075">
            <a:spAutoFit/>
          </a:bodyPr>
          <a:lstStyle/>
          <a:p>
            <a:pPr indent="0" lvl="0" marL="0" marR="0" rtl="0" algn="just">
              <a:lnSpc>
                <a:spcPct val="90000"/>
              </a:lnSpc>
              <a:spcBef>
                <a:spcPts val="0"/>
              </a:spcBef>
              <a:spcAft>
                <a:spcPts val="0"/>
              </a:spcAft>
              <a:buClr>
                <a:schemeClr val="dk1"/>
              </a:buClr>
              <a:buSzPts val="3700"/>
              <a:buFont typeface="Arial"/>
              <a:buNone/>
            </a:pPr>
            <a:r>
              <a:rPr b="0" i="0" lang="es-CO" sz="2200" u="none" cap="none" strike="noStrike">
                <a:solidFill>
                  <a:srgbClr val="434343"/>
                </a:solidFill>
                <a:latin typeface="Roboto"/>
                <a:ea typeface="Roboto"/>
                <a:cs typeface="Roboto"/>
                <a:sym typeface="Roboto"/>
              </a:rPr>
              <a:t>Es un taller enfocado a la</a:t>
            </a:r>
            <a:r>
              <a:rPr b="0" i="0" lang="es-CO" sz="2200" u="none" cap="none" strike="noStrike">
                <a:solidFill>
                  <a:schemeClr val="dk1"/>
                </a:solidFill>
                <a:latin typeface="Roboto"/>
                <a:ea typeface="Roboto"/>
                <a:cs typeface="Roboto"/>
                <a:sym typeface="Roboto"/>
              </a:rPr>
              <a:t> </a:t>
            </a:r>
            <a:r>
              <a:rPr b="1" i="0" lang="es-CO" sz="2200" u="none" cap="none" strike="noStrike">
                <a:solidFill>
                  <a:srgbClr val="2A6AA0"/>
                </a:solidFill>
                <a:latin typeface="Roboto"/>
                <a:ea typeface="Roboto"/>
                <a:cs typeface="Roboto"/>
                <a:sym typeface="Roboto"/>
              </a:rPr>
              <a:t>obtención de requerimientos</a:t>
            </a:r>
            <a:r>
              <a:rPr b="0" i="0" lang="es-CO" sz="2200" u="none" cap="none" strike="noStrike">
                <a:solidFill>
                  <a:srgbClr val="8DA9DB"/>
                </a:solidFill>
                <a:latin typeface="Roboto"/>
                <a:ea typeface="Roboto"/>
                <a:cs typeface="Roboto"/>
                <a:sym typeface="Roboto"/>
              </a:rPr>
              <a:t> </a:t>
            </a:r>
            <a:r>
              <a:rPr b="0" i="0" lang="es-CO" sz="2200" u="none" cap="none" strike="noStrike">
                <a:solidFill>
                  <a:srgbClr val="434343"/>
                </a:solidFill>
                <a:latin typeface="Roboto"/>
                <a:ea typeface="Roboto"/>
                <a:cs typeface="Roboto"/>
                <a:sym typeface="Roboto"/>
              </a:rPr>
              <a:t>de la organización de una manera más</a:t>
            </a:r>
            <a:r>
              <a:rPr b="0" i="0" lang="es-CO" sz="2200" u="none" cap="none" strike="noStrike">
                <a:solidFill>
                  <a:schemeClr val="dk1"/>
                </a:solidFill>
                <a:latin typeface="Roboto"/>
                <a:ea typeface="Roboto"/>
                <a:cs typeface="Roboto"/>
                <a:sym typeface="Roboto"/>
              </a:rPr>
              <a:t> </a:t>
            </a:r>
            <a:r>
              <a:rPr b="1" i="0" lang="es-CO" sz="2200" u="none" cap="none" strike="noStrike">
                <a:solidFill>
                  <a:srgbClr val="2A6AA0"/>
                </a:solidFill>
                <a:latin typeface="Roboto"/>
                <a:ea typeface="Roboto"/>
                <a:cs typeface="Roboto"/>
                <a:sym typeface="Roboto"/>
              </a:rPr>
              <a:t>ágil</a:t>
            </a:r>
            <a:r>
              <a:rPr b="0" i="0" lang="es-CO" sz="2200" u="none" cap="none" strike="noStrike">
                <a:solidFill>
                  <a:schemeClr val="dk1"/>
                </a:solidFill>
                <a:latin typeface="Roboto"/>
                <a:ea typeface="Roboto"/>
                <a:cs typeface="Roboto"/>
                <a:sym typeface="Roboto"/>
              </a:rPr>
              <a:t> </a:t>
            </a:r>
            <a:r>
              <a:rPr b="0" i="0" lang="es-CO" sz="2200" u="none" cap="none" strike="noStrike">
                <a:solidFill>
                  <a:srgbClr val="434343"/>
                </a:solidFill>
                <a:latin typeface="Roboto"/>
                <a:ea typeface="Roboto"/>
                <a:cs typeface="Roboto"/>
                <a:sym typeface="Roboto"/>
              </a:rPr>
              <a:t>empleando</a:t>
            </a:r>
            <a:r>
              <a:rPr b="0" i="0" lang="es-CO" sz="2200" u="none" cap="none" strike="noStrike">
                <a:solidFill>
                  <a:schemeClr val="dk1"/>
                </a:solidFill>
                <a:latin typeface="Roboto"/>
                <a:ea typeface="Roboto"/>
                <a:cs typeface="Roboto"/>
                <a:sym typeface="Roboto"/>
              </a:rPr>
              <a:t> </a:t>
            </a:r>
            <a:r>
              <a:rPr b="1" i="0" lang="es-CO" sz="2200" u="none" cap="none" strike="noStrike">
                <a:solidFill>
                  <a:srgbClr val="2A6AA0"/>
                </a:solidFill>
                <a:latin typeface="Roboto"/>
                <a:ea typeface="Roboto"/>
                <a:cs typeface="Roboto"/>
                <a:sym typeface="Roboto"/>
              </a:rPr>
              <a:t>técnicas disruptivas</a:t>
            </a:r>
            <a:r>
              <a:rPr b="0" i="0" lang="es-CO" sz="2200" u="none" cap="none" strike="noStrike">
                <a:solidFill>
                  <a:srgbClr val="2A6AA0"/>
                </a:solidFill>
                <a:latin typeface="Roboto"/>
                <a:ea typeface="Roboto"/>
                <a:cs typeface="Roboto"/>
                <a:sym typeface="Roboto"/>
              </a:rPr>
              <a:t> </a:t>
            </a:r>
            <a:r>
              <a:rPr b="0" i="0" lang="es-CO" sz="2200" u="none" cap="none" strike="noStrike">
                <a:solidFill>
                  <a:srgbClr val="434343"/>
                </a:solidFill>
                <a:latin typeface="Roboto"/>
                <a:ea typeface="Roboto"/>
                <a:cs typeface="Roboto"/>
                <a:sym typeface="Roboto"/>
              </a:rPr>
              <a:t>como Brown Paper, de Design Thinking, otras.</a:t>
            </a:r>
            <a:endParaRPr b="0" i="0" sz="1900" u="none" cap="none" strike="noStrike">
              <a:solidFill>
                <a:srgbClr val="434343"/>
              </a:solidFill>
              <a:latin typeface="Roboto"/>
              <a:ea typeface="Roboto"/>
              <a:cs typeface="Roboto"/>
              <a:sym typeface="Roboto"/>
            </a:endParaRPr>
          </a:p>
          <a:p>
            <a:pPr indent="0" lvl="0" marL="0" marR="0" rtl="0" algn="just">
              <a:lnSpc>
                <a:spcPct val="90000"/>
              </a:lnSpc>
              <a:spcBef>
                <a:spcPts val="1300"/>
              </a:spcBef>
              <a:spcAft>
                <a:spcPts val="0"/>
              </a:spcAft>
              <a:buClr>
                <a:schemeClr val="dk1"/>
              </a:buClr>
              <a:buSzPts val="3700"/>
              <a:buFont typeface="Arial"/>
              <a:buNone/>
            </a:pPr>
            <a:r>
              <a:t/>
            </a:r>
            <a:endParaRPr b="0" i="0" sz="2200" u="none" cap="none" strike="noStrike">
              <a:solidFill>
                <a:schemeClr val="dk1"/>
              </a:solidFill>
              <a:latin typeface="Roboto"/>
              <a:ea typeface="Roboto"/>
              <a:cs typeface="Roboto"/>
              <a:sym typeface="Roboto"/>
            </a:endParaRPr>
          </a:p>
          <a:p>
            <a:pPr indent="0" lvl="0" marL="0" marR="0" rtl="0" algn="just">
              <a:lnSpc>
                <a:spcPct val="90000"/>
              </a:lnSpc>
              <a:spcBef>
                <a:spcPts val="1300"/>
              </a:spcBef>
              <a:spcAft>
                <a:spcPts val="0"/>
              </a:spcAft>
              <a:buClr>
                <a:schemeClr val="dk1"/>
              </a:buClr>
              <a:buSzPts val="3700"/>
              <a:buFont typeface="Arial"/>
              <a:buNone/>
            </a:pPr>
            <a:r>
              <a:rPr b="0" i="0" lang="es-CO" sz="2200" u="none" cap="none" strike="noStrike">
                <a:solidFill>
                  <a:srgbClr val="434343"/>
                </a:solidFill>
                <a:latin typeface="Roboto"/>
                <a:ea typeface="Roboto"/>
                <a:cs typeface="Roboto"/>
                <a:sym typeface="Roboto"/>
              </a:rPr>
              <a:t>Se basa en la definición de un</a:t>
            </a:r>
            <a:r>
              <a:rPr b="0" i="0" lang="es-CO" sz="2200" u="none" cap="none" strike="noStrike">
                <a:solidFill>
                  <a:schemeClr val="dk1"/>
                </a:solidFill>
                <a:latin typeface="Roboto"/>
                <a:ea typeface="Roboto"/>
                <a:cs typeface="Roboto"/>
                <a:sym typeface="Roboto"/>
              </a:rPr>
              <a:t> </a:t>
            </a:r>
            <a:r>
              <a:rPr b="1" i="0" lang="es-CO" sz="2200" u="none" cap="none" strike="noStrike">
                <a:solidFill>
                  <a:srgbClr val="2A6AA0"/>
                </a:solidFill>
                <a:latin typeface="Roboto"/>
                <a:ea typeface="Roboto"/>
                <a:cs typeface="Roboto"/>
                <a:sym typeface="Roboto"/>
              </a:rPr>
              <a:t>modelo bidimensional (desacoplamiento)</a:t>
            </a:r>
            <a:r>
              <a:rPr b="0" i="0" lang="es-CO" sz="2200" u="none" cap="none" strike="noStrike">
                <a:solidFill>
                  <a:srgbClr val="2A6AA0"/>
                </a:solidFill>
                <a:latin typeface="Roboto"/>
                <a:ea typeface="Roboto"/>
                <a:cs typeface="Roboto"/>
                <a:sym typeface="Roboto"/>
              </a:rPr>
              <a:t> </a:t>
            </a:r>
            <a:r>
              <a:rPr b="0" i="0" lang="es-CO" sz="2200" u="none" cap="none" strike="noStrike">
                <a:solidFill>
                  <a:srgbClr val="434343"/>
                </a:solidFill>
                <a:latin typeface="Roboto"/>
                <a:ea typeface="Roboto"/>
                <a:cs typeface="Roboto"/>
                <a:sym typeface="Roboto"/>
              </a:rPr>
              <a:t>que permite mantener</a:t>
            </a:r>
            <a:r>
              <a:rPr b="0" i="0" lang="es-CO" sz="2200" u="none" cap="none" strike="noStrike">
                <a:solidFill>
                  <a:schemeClr val="dk1"/>
                </a:solidFill>
                <a:latin typeface="Roboto"/>
                <a:ea typeface="Roboto"/>
                <a:cs typeface="Roboto"/>
                <a:sym typeface="Roboto"/>
              </a:rPr>
              <a:t> </a:t>
            </a:r>
            <a:r>
              <a:rPr b="1" i="0" lang="es-CO" sz="2200" u="none" cap="none" strike="noStrike">
                <a:solidFill>
                  <a:srgbClr val="2A6AA0"/>
                </a:solidFill>
                <a:latin typeface="Roboto"/>
                <a:ea typeface="Roboto"/>
                <a:cs typeface="Roboto"/>
                <a:sym typeface="Roboto"/>
              </a:rPr>
              <a:t>alineada la visión entre negocio y TI</a:t>
            </a:r>
            <a:r>
              <a:rPr b="0" i="0" lang="es-CO" sz="2200" u="none" cap="none" strike="noStrike">
                <a:solidFill>
                  <a:schemeClr val="dk1"/>
                </a:solidFill>
                <a:latin typeface="Roboto"/>
                <a:ea typeface="Roboto"/>
                <a:cs typeface="Roboto"/>
                <a:sym typeface="Roboto"/>
              </a:rPr>
              <a:t>, </a:t>
            </a:r>
            <a:r>
              <a:rPr b="0" i="0" lang="es-CO" sz="2200" u="none" cap="none" strike="noStrike">
                <a:solidFill>
                  <a:srgbClr val="434343"/>
                </a:solidFill>
                <a:latin typeface="Roboto"/>
                <a:ea typeface="Roboto"/>
                <a:cs typeface="Roboto"/>
                <a:sym typeface="Roboto"/>
              </a:rPr>
              <a:t>buscando identificar brechas, oportunidades de mejora y resolver GAP´s que las metodologías tradicionales no abordan.</a:t>
            </a:r>
            <a:endParaRPr b="0" i="0" sz="100" u="none" cap="none" strike="noStrike">
              <a:solidFill>
                <a:srgbClr val="434343"/>
              </a:solidFill>
              <a:latin typeface="Roboto"/>
              <a:ea typeface="Roboto"/>
              <a:cs typeface="Roboto"/>
              <a:sym typeface="Roboto"/>
            </a:endParaRPr>
          </a:p>
        </p:txBody>
      </p:sp>
      <p:grpSp>
        <p:nvGrpSpPr>
          <p:cNvPr id="1253" name="Google Shape;1253;g29e745b8efd_1_1479"/>
          <p:cNvGrpSpPr/>
          <p:nvPr/>
        </p:nvGrpSpPr>
        <p:grpSpPr>
          <a:xfrm>
            <a:off x="503753" y="1240118"/>
            <a:ext cx="4457890" cy="4328222"/>
            <a:chOff x="6249144" y="2852845"/>
            <a:chExt cx="3404269" cy="3168769"/>
          </a:xfrm>
        </p:grpSpPr>
        <p:grpSp>
          <p:nvGrpSpPr>
            <p:cNvPr id="1254" name="Google Shape;1254;g29e745b8efd_1_1479"/>
            <p:cNvGrpSpPr/>
            <p:nvPr/>
          </p:nvGrpSpPr>
          <p:grpSpPr>
            <a:xfrm>
              <a:off x="6321310" y="2852845"/>
              <a:ext cx="3332103" cy="3168769"/>
              <a:chOff x="6321152" y="2852936"/>
              <a:chExt cx="3332436" cy="3168452"/>
            </a:xfrm>
          </p:grpSpPr>
          <p:pic>
            <p:nvPicPr>
              <p:cNvPr id="1255" name="Google Shape;1255;g29e745b8efd_1_1479"/>
              <p:cNvPicPr preferRelativeResize="0"/>
              <p:nvPr/>
            </p:nvPicPr>
            <p:blipFill rotWithShape="1">
              <a:blip r:embed="rId3">
                <a:alphaModFix/>
              </a:blip>
              <a:srcRect b="0" l="0" r="0" t="0"/>
              <a:stretch/>
            </p:blipFill>
            <p:spPr>
              <a:xfrm>
                <a:off x="6321152" y="2852936"/>
                <a:ext cx="3332436" cy="3168452"/>
              </a:xfrm>
              <a:prstGeom prst="rect">
                <a:avLst/>
              </a:prstGeom>
              <a:noFill/>
              <a:ln>
                <a:noFill/>
              </a:ln>
            </p:spPr>
          </p:pic>
          <p:pic>
            <p:nvPicPr>
              <p:cNvPr id="1256" name="Google Shape;1256;g29e745b8efd_1_1479"/>
              <p:cNvPicPr preferRelativeResize="0"/>
              <p:nvPr/>
            </p:nvPicPr>
            <p:blipFill rotWithShape="1">
              <a:blip r:embed="rId4">
                <a:alphaModFix/>
              </a:blip>
              <a:srcRect b="0" l="0" r="0" t="0"/>
              <a:stretch/>
            </p:blipFill>
            <p:spPr>
              <a:xfrm>
                <a:off x="7230097" y="4213326"/>
                <a:ext cx="2028813" cy="1726902"/>
              </a:xfrm>
              <a:prstGeom prst="rect">
                <a:avLst/>
              </a:prstGeom>
              <a:noFill/>
              <a:ln>
                <a:noFill/>
              </a:ln>
            </p:spPr>
          </p:pic>
        </p:grpSp>
        <p:sp>
          <p:nvSpPr>
            <p:cNvPr id="1257" name="Google Shape;1257;g29e745b8efd_1_1479"/>
            <p:cNvSpPr/>
            <p:nvPr/>
          </p:nvSpPr>
          <p:spPr>
            <a:xfrm>
              <a:off x="6249144" y="3501008"/>
              <a:ext cx="144000" cy="720000"/>
            </a:xfrm>
            <a:prstGeom prst="rect">
              <a:avLst/>
            </a:prstGeom>
            <a:solidFill>
              <a:srgbClr val="FFFFFF"/>
            </a:solidFill>
            <a:ln>
              <a:noFill/>
            </a:ln>
          </p:spPr>
          <p:txBody>
            <a:bodyPr anchorCtr="0" anchor="ctr" bIns="62400" lIns="76800" spcFirstLastPara="1" rIns="76800" wrap="square" tIns="6240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grpSp>
      <p:pic>
        <p:nvPicPr>
          <p:cNvPr id="1258" name="Google Shape;1258;g29e745b8efd_1_1479"/>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
        <p:nvSpPr>
          <p:cNvPr id="1259" name="Google Shape;1259;g29e745b8efd_1_1479"/>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260" name="Google Shape;1260;g29e745b8efd_1_1479"/>
          <p:cNvSpPr txBox="1"/>
          <p:nvPr/>
        </p:nvSpPr>
        <p:spPr>
          <a:xfrm>
            <a:off x="843200" y="-27377"/>
            <a:ext cx="16256100" cy="630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300"/>
              <a:buFont typeface="Arial"/>
              <a:buNone/>
            </a:pPr>
            <a:r>
              <a:rPr b="1" i="0" lang="es-CO" sz="3300" u="none" cap="none" strike="noStrike">
                <a:solidFill>
                  <a:srgbClr val="377AF4"/>
                </a:solidFill>
                <a:latin typeface="Roboto"/>
                <a:ea typeface="Roboto"/>
                <a:cs typeface="Roboto"/>
                <a:sym typeface="Roboto"/>
              </a:rPr>
              <a:t>Talleres de desacoplamiento (Modelado Bidimensional)</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4" name="Shape 1264"/>
        <p:cNvGrpSpPr/>
        <p:nvPr/>
      </p:nvGrpSpPr>
      <p:grpSpPr>
        <a:xfrm>
          <a:off x="0" y="0"/>
          <a:ext cx="0" cy="0"/>
          <a:chOff x="0" y="0"/>
          <a:chExt cx="0" cy="0"/>
        </a:xfrm>
      </p:grpSpPr>
      <p:sp>
        <p:nvSpPr>
          <p:cNvPr id="1265" name="Google Shape;1265;g29e745b8efd_1_1491"/>
          <p:cNvSpPr txBox="1"/>
          <p:nvPr/>
        </p:nvSpPr>
        <p:spPr>
          <a:xfrm>
            <a:off x="1269144" y="3520983"/>
            <a:ext cx="30636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323F4F"/>
                </a:solidFill>
                <a:latin typeface="Calibri"/>
                <a:ea typeface="Calibri"/>
                <a:cs typeface="Calibri"/>
                <a:sym typeface="Calibri"/>
              </a:rPr>
              <a:t>Caso de negocio:</a:t>
            </a:r>
            <a:endParaRPr b="0" i="0" sz="15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23F4F"/>
              </a:buClr>
              <a:buSzPts val="2400"/>
              <a:buFont typeface="Calibri"/>
              <a:buChar char="-"/>
            </a:pPr>
            <a:r>
              <a:rPr b="1" i="0" lang="es-CO" sz="2400" u="none" cap="none" strike="noStrike">
                <a:solidFill>
                  <a:srgbClr val="323F4F"/>
                </a:solidFill>
                <a:latin typeface="Calibri"/>
                <a:ea typeface="Calibri"/>
                <a:cs typeface="Calibri"/>
                <a:sym typeface="Calibri"/>
              </a:rPr>
              <a:t>Proceso</a:t>
            </a:r>
            <a:endParaRPr b="0" i="0" sz="15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23F4F"/>
              </a:buClr>
              <a:buSzPts val="2400"/>
              <a:buFont typeface="Calibri"/>
              <a:buChar char="-"/>
            </a:pPr>
            <a:r>
              <a:rPr b="1" i="0" lang="es-CO" sz="2400" u="none" cap="none" strike="noStrike">
                <a:solidFill>
                  <a:srgbClr val="323F4F"/>
                </a:solidFill>
                <a:latin typeface="Calibri"/>
                <a:ea typeface="Calibri"/>
                <a:cs typeface="Calibri"/>
                <a:sym typeface="Calibri"/>
              </a:rPr>
              <a:t>Historias de usuario</a:t>
            </a:r>
            <a:endParaRPr b="0" i="0" sz="15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23F4F"/>
              </a:buClr>
              <a:buSzPts val="2400"/>
              <a:buFont typeface="Calibri"/>
              <a:buChar char="-"/>
            </a:pPr>
            <a:r>
              <a:rPr b="1" i="0" lang="es-CO" sz="2400" u="none" cap="none" strike="noStrike">
                <a:solidFill>
                  <a:srgbClr val="323F4F"/>
                </a:solidFill>
                <a:latin typeface="Calibri"/>
                <a:ea typeface="Calibri"/>
                <a:cs typeface="Calibri"/>
                <a:sym typeface="Calibri"/>
              </a:rPr>
              <a:t>Otros</a:t>
            </a:r>
            <a:endParaRPr b="0" i="0" sz="1500" u="none" cap="none" strike="noStrike">
              <a:solidFill>
                <a:srgbClr val="000000"/>
              </a:solidFill>
              <a:latin typeface="Arial"/>
              <a:ea typeface="Arial"/>
              <a:cs typeface="Arial"/>
              <a:sym typeface="Arial"/>
            </a:endParaRPr>
          </a:p>
        </p:txBody>
      </p:sp>
      <p:sp>
        <p:nvSpPr>
          <p:cNvPr id="1266" name="Google Shape;1266;g29e745b8efd_1_1491"/>
          <p:cNvSpPr/>
          <p:nvPr/>
        </p:nvSpPr>
        <p:spPr>
          <a:xfrm rot="-5400000">
            <a:off x="3271339" y="2652048"/>
            <a:ext cx="4313025" cy="1011317"/>
          </a:xfrm>
          <a:custGeom>
            <a:rect b="b" l="l" r="r" t="t"/>
            <a:pathLst>
              <a:path extrusionOk="0" h="196850" w="1286510">
                <a:moveTo>
                  <a:pt x="1286256" y="0"/>
                </a:moveTo>
                <a:lnTo>
                  <a:pt x="1286256" y="98298"/>
                </a:lnTo>
                <a:lnTo>
                  <a:pt x="643128" y="196595"/>
                </a:lnTo>
                <a:lnTo>
                  <a:pt x="0" y="98298"/>
                </a:lnTo>
                <a:lnTo>
                  <a:pt x="0" y="0"/>
                </a:lnTo>
                <a:lnTo>
                  <a:pt x="1286256" y="0"/>
                </a:lnTo>
                <a:close/>
              </a:path>
            </a:pathLst>
          </a:custGeom>
          <a:solidFill>
            <a:srgbClr val="F2F2F2"/>
          </a:solidFill>
          <a:ln cap="flat" cmpd="sng" w="12175">
            <a:solidFill>
              <a:srgbClr val="BEBEB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1267" name="Google Shape;1267;g29e745b8efd_1_1491"/>
          <p:cNvSpPr txBox="1"/>
          <p:nvPr/>
        </p:nvSpPr>
        <p:spPr>
          <a:xfrm rot="-5400000">
            <a:off x="3096642" y="2796583"/>
            <a:ext cx="4250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323F4F"/>
                </a:solidFill>
                <a:latin typeface="Calibri"/>
                <a:ea typeface="Calibri"/>
                <a:cs typeface="Calibri"/>
                <a:sym typeface="Calibri"/>
              </a:rPr>
              <a:t>DESACOPLAR EN ELEMENTOS</a:t>
            </a:r>
            <a:endParaRPr b="0" i="0" sz="1500" u="none" cap="none" strike="noStrike">
              <a:solidFill>
                <a:srgbClr val="000000"/>
              </a:solidFill>
              <a:latin typeface="Arial"/>
              <a:ea typeface="Arial"/>
              <a:cs typeface="Arial"/>
              <a:sym typeface="Arial"/>
            </a:endParaRPr>
          </a:p>
        </p:txBody>
      </p:sp>
      <p:grpSp>
        <p:nvGrpSpPr>
          <p:cNvPr id="1268" name="Google Shape;1268;g29e745b8efd_1_1491"/>
          <p:cNvGrpSpPr/>
          <p:nvPr/>
        </p:nvGrpSpPr>
        <p:grpSpPr>
          <a:xfrm>
            <a:off x="1329300" y="1000084"/>
            <a:ext cx="2185961" cy="1606758"/>
            <a:chOff x="1000437" y="987563"/>
            <a:chExt cx="3150253" cy="2709999"/>
          </a:xfrm>
        </p:grpSpPr>
        <p:pic>
          <p:nvPicPr>
            <p:cNvPr descr="Imagen relacionada" id="1269" name="Google Shape;1269;g29e745b8efd_1_1491"/>
            <p:cNvPicPr preferRelativeResize="0"/>
            <p:nvPr/>
          </p:nvPicPr>
          <p:blipFill rotWithShape="1">
            <a:blip r:embed="rId3">
              <a:alphaModFix/>
            </a:blip>
            <a:srcRect b="0" l="0" r="0" t="0"/>
            <a:stretch/>
          </p:blipFill>
          <p:spPr>
            <a:xfrm>
              <a:off x="1000437" y="987563"/>
              <a:ext cx="2990850" cy="2705100"/>
            </a:xfrm>
            <a:prstGeom prst="rect">
              <a:avLst/>
            </a:prstGeom>
            <a:noFill/>
            <a:ln>
              <a:noFill/>
            </a:ln>
          </p:spPr>
        </p:pic>
        <p:sp>
          <p:nvSpPr>
            <p:cNvPr id="1270" name="Google Shape;1270;g29e745b8efd_1_1491"/>
            <p:cNvSpPr/>
            <p:nvPr/>
          </p:nvSpPr>
          <p:spPr>
            <a:xfrm>
              <a:off x="1318390" y="3235862"/>
              <a:ext cx="2832300" cy="4617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grpSp>
      <p:sp>
        <p:nvSpPr>
          <p:cNvPr id="1271" name="Google Shape;1271;g29e745b8efd_1_1491"/>
          <p:cNvSpPr/>
          <p:nvPr/>
        </p:nvSpPr>
        <p:spPr>
          <a:xfrm>
            <a:off x="1101001" y="1969951"/>
            <a:ext cx="2642400" cy="1330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grpSp>
        <p:nvGrpSpPr>
          <p:cNvPr id="1272" name="Google Shape;1272;g29e745b8efd_1_1491"/>
          <p:cNvGrpSpPr/>
          <p:nvPr/>
        </p:nvGrpSpPr>
        <p:grpSpPr>
          <a:xfrm>
            <a:off x="6096000" y="999744"/>
            <a:ext cx="5461800" cy="5101381"/>
            <a:chOff x="5932912" y="1142916"/>
            <a:chExt cx="5461800" cy="5101381"/>
          </a:xfrm>
        </p:grpSpPr>
        <p:pic>
          <p:nvPicPr>
            <p:cNvPr id="1273" name="Google Shape;1273;g29e745b8efd_1_1491"/>
            <p:cNvPicPr preferRelativeResize="0"/>
            <p:nvPr/>
          </p:nvPicPr>
          <p:blipFill rotWithShape="1">
            <a:blip r:embed="rId5">
              <a:alphaModFix/>
            </a:blip>
            <a:srcRect b="0" l="0" r="0" t="0"/>
            <a:stretch/>
          </p:blipFill>
          <p:spPr>
            <a:xfrm>
              <a:off x="6251640" y="1142916"/>
              <a:ext cx="4941463" cy="5101381"/>
            </a:xfrm>
            <a:prstGeom prst="rect">
              <a:avLst/>
            </a:prstGeom>
            <a:noFill/>
            <a:ln>
              <a:noFill/>
            </a:ln>
          </p:spPr>
        </p:pic>
        <p:sp>
          <p:nvSpPr>
            <p:cNvPr id="1274" name="Google Shape;1274;g29e745b8efd_1_1491"/>
            <p:cNvSpPr/>
            <p:nvPr/>
          </p:nvSpPr>
          <p:spPr>
            <a:xfrm>
              <a:off x="5932912" y="5457390"/>
              <a:ext cx="5461800" cy="78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grpSp>
      <p:sp>
        <p:nvSpPr>
          <p:cNvPr id="1275" name="Google Shape;1275;g29e745b8efd_1_1491"/>
          <p:cNvSpPr txBox="1"/>
          <p:nvPr/>
        </p:nvSpPr>
        <p:spPr>
          <a:xfrm>
            <a:off x="644175" y="5409250"/>
            <a:ext cx="4374300" cy="523200"/>
          </a:xfrm>
          <a:prstGeom prst="rect">
            <a:avLst/>
          </a:prstGeom>
          <a:noFill/>
          <a:ln>
            <a:noFill/>
          </a:ln>
        </p:spPr>
        <p:txBody>
          <a:bodyPr anchorCtr="0" anchor="t" bIns="121900" lIns="121900" spcFirstLastPara="1" rIns="121900" wrap="square" tIns="121900">
            <a:spAutoFit/>
          </a:bodyPr>
          <a:lstStyle/>
          <a:p>
            <a:pPr indent="0" lvl="0" marL="0" marR="0" rtl="0" algn="ctr">
              <a:lnSpc>
                <a:spcPct val="90000"/>
              </a:lnSpc>
              <a:spcBef>
                <a:spcPts val="0"/>
              </a:spcBef>
              <a:spcAft>
                <a:spcPts val="0"/>
              </a:spcAft>
              <a:buClr>
                <a:srgbClr val="000000"/>
              </a:buClr>
              <a:buSzPts val="2000"/>
              <a:buFont typeface="Arial"/>
              <a:buNone/>
            </a:pPr>
            <a:r>
              <a:rPr b="0" i="1" lang="es-CO" sz="2000" u="none" cap="none" strike="noStrike">
                <a:solidFill>
                  <a:srgbClr val="434343"/>
                </a:solidFill>
                <a:latin typeface="Calibri"/>
                <a:ea typeface="Calibri"/>
                <a:cs typeface="Calibri"/>
                <a:sym typeface="Calibri"/>
              </a:rPr>
              <a:t>IDENTIFICAR LA VISIÓN DE NEGOCIO</a:t>
            </a:r>
            <a:endParaRPr b="0" i="0" sz="100" u="none" cap="none" strike="noStrike">
              <a:solidFill>
                <a:srgbClr val="434343"/>
              </a:solidFill>
              <a:latin typeface="Calibri"/>
              <a:ea typeface="Calibri"/>
              <a:cs typeface="Calibri"/>
              <a:sym typeface="Calibri"/>
            </a:endParaRPr>
          </a:p>
        </p:txBody>
      </p:sp>
      <p:pic>
        <p:nvPicPr>
          <p:cNvPr id="1276" name="Google Shape;1276;g29e745b8efd_1_1491"/>
          <p:cNvPicPr preferRelativeResize="0"/>
          <p:nvPr/>
        </p:nvPicPr>
        <p:blipFill rotWithShape="1">
          <a:blip r:embed="rId6">
            <a:alphaModFix/>
          </a:blip>
          <a:srcRect b="0" l="0" r="0" t="0"/>
          <a:stretch/>
        </p:blipFill>
        <p:spPr>
          <a:xfrm>
            <a:off x="9791353" y="6293327"/>
            <a:ext cx="2209799" cy="440267"/>
          </a:xfrm>
          <a:prstGeom prst="rect">
            <a:avLst/>
          </a:prstGeom>
          <a:noFill/>
          <a:ln>
            <a:noFill/>
          </a:ln>
        </p:spPr>
      </p:pic>
      <p:sp>
        <p:nvSpPr>
          <p:cNvPr id="1277" name="Google Shape;1277;g29e745b8efd_1_149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278" name="Google Shape;1278;g29e745b8efd_1_1491"/>
          <p:cNvSpPr txBox="1"/>
          <p:nvPr/>
        </p:nvSpPr>
        <p:spPr>
          <a:xfrm>
            <a:off x="843200" y="-27377"/>
            <a:ext cx="16256100" cy="630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300"/>
              <a:buFont typeface="Arial"/>
              <a:buNone/>
            </a:pPr>
            <a:r>
              <a:rPr b="1" i="0" lang="es-CO" sz="3300" u="none" cap="none" strike="noStrike">
                <a:solidFill>
                  <a:srgbClr val="377AF4"/>
                </a:solidFill>
                <a:latin typeface="Roboto"/>
                <a:ea typeface="Roboto"/>
                <a:cs typeface="Roboto"/>
                <a:sym typeface="Roboto"/>
              </a:rPr>
              <a:t>Talleres de desacoplamiento (Modelado Bidimensional)</a:t>
            </a:r>
            <a:endParaRPr b="0" i="0" sz="1200" u="none" cap="none" strike="noStrike">
              <a:solidFill>
                <a:srgbClr val="000000"/>
              </a:solidFill>
              <a:latin typeface="Arial"/>
              <a:ea typeface="Arial"/>
              <a:cs typeface="Arial"/>
              <a:sym typeface="Arial"/>
            </a:endParaRPr>
          </a:p>
        </p:txBody>
      </p:sp>
      <p:sp>
        <p:nvSpPr>
          <p:cNvPr id="1279" name="Google Shape;1279;g29e745b8efd_1_1491"/>
          <p:cNvSpPr txBox="1"/>
          <p:nvPr/>
        </p:nvSpPr>
        <p:spPr>
          <a:xfrm>
            <a:off x="6485850" y="5409250"/>
            <a:ext cx="4374300" cy="523200"/>
          </a:xfrm>
          <a:prstGeom prst="rect">
            <a:avLst/>
          </a:prstGeom>
          <a:noFill/>
          <a:ln>
            <a:noFill/>
          </a:ln>
        </p:spPr>
        <p:txBody>
          <a:bodyPr anchorCtr="0" anchor="t" bIns="121900" lIns="121900" spcFirstLastPara="1" rIns="121900" wrap="square" tIns="121900">
            <a:spAutoFit/>
          </a:bodyPr>
          <a:lstStyle/>
          <a:p>
            <a:pPr indent="0" lvl="0" marL="0" marR="0" rtl="0" algn="ctr">
              <a:lnSpc>
                <a:spcPct val="90000"/>
              </a:lnSpc>
              <a:spcBef>
                <a:spcPts val="0"/>
              </a:spcBef>
              <a:spcAft>
                <a:spcPts val="0"/>
              </a:spcAft>
              <a:buClr>
                <a:srgbClr val="000000"/>
              </a:buClr>
              <a:buSzPts val="2000"/>
              <a:buFont typeface="Arial"/>
              <a:buNone/>
            </a:pPr>
            <a:r>
              <a:rPr b="0" i="1" lang="es-CO" sz="2000" u="none" cap="none" strike="noStrike">
                <a:solidFill>
                  <a:srgbClr val="434343"/>
                </a:solidFill>
                <a:latin typeface="Calibri"/>
                <a:ea typeface="Calibri"/>
                <a:cs typeface="Calibri"/>
                <a:sym typeface="Calibri"/>
              </a:rPr>
              <a:t>COMPLETAR CON VISIÓN TECNOLÓGICA</a:t>
            </a:r>
            <a:endParaRPr b="0" i="0" sz="100" u="none" cap="none" strike="noStrike">
              <a:solidFill>
                <a:srgbClr val="434343"/>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3" name="Shape 1283"/>
        <p:cNvGrpSpPr/>
        <p:nvPr/>
      </p:nvGrpSpPr>
      <p:grpSpPr>
        <a:xfrm>
          <a:off x="0" y="0"/>
          <a:ext cx="0" cy="0"/>
          <a:chOff x="0" y="0"/>
          <a:chExt cx="0" cy="0"/>
        </a:xfrm>
      </p:grpSpPr>
      <p:pic>
        <p:nvPicPr>
          <p:cNvPr id="1284" name="Google Shape;1284;g29e745b8efd_1_1509"/>
          <p:cNvPicPr preferRelativeResize="0"/>
          <p:nvPr/>
        </p:nvPicPr>
        <p:blipFill rotWithShape="1">
          <a:blip r:embed="rId3">
            <a:alphaModFix/>
          </a:blip>
          <a:srcRect b="0" l="0" r="0" t="0"/>
          <a:stretch/>
        </p:blipFill>
        <p:spPr>
          <a:xfrm>
            <a:off x="1082040" y="1029623"/>
            <a:ext cx="10027919" cy="4927091"/>
          </a:xfrm>
          <a:prstGeom prst="rect">
            <a:avLst/>
          </a:prstGeom>
          <a:noFill/>
          <a:ln>
            <a:noFill/>
          </a:ln>
        </p:spPr>
      </p:pic>
      <p:pic>
        <p:nvPicPr>
          <p:cNvPr id="1285" name="Google Shape;1285;g29e745b8efd_1_1509"/>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286" name="Google Shape;1286;g29e745b8efd_1_1509"/>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287" name="Google Shape;1287;g29e745b8efd_1_1509"/>
          <p:cNvSpPr txBox="1"/>
          <p:nvPr/>
        </p:nvSpPr>
        <p:spPr>
          <a:xfrm>
            <a:off x="843200" y="-27377"/>
            <a:ext cx="16256100" cy="630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3300"/>
              <a:buFont typeface="Arial"/>
              <a:buNone/>
            </a:pPr>
            <a:r>
              <a:rPr b="1" i="0" lang="es-CO" sz="3300" u="none" cap="none" strike="noStrike">
                <a:solidFill>
                  <a:srgbClr val="377AF4"/>
                </a:solidFill>
                <a:latin typeface="Roboto"/>
                <a:ea typeface="Roboto"/>
                <a:cs typeface="Roboto"/>
                <a:sym typeface="Roboto"/>
              </a:rPr>
              <a:t>Talleres de desacoplamiento (Modelado Bidimensional)</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1" name="Shape 1291"/>
        <p:cNvGrpSpPr/>
        <p:nvPr/>
      </p:nvGrpSpPr>
      <p:grpSpPr>
        <a:xfrm>
          <a:off x="0" y="0"/>
          <a:ext cx="0" cy="0"/>
          <a:chOff x="0" y="0"/>
          <a:chExt cx="0" cy="0"/>
        </a:xfrm>
      </p:grpSpPr>
      <p:pic>
        <p:nvPicPr>
          <p:cNvPr id="1292" name="Google Shape;1292;g29e745b8efd_1_1516"/>
          <p:cNvPicPr preferRelativeResize="0"/>
          <p:nvPr/>
        </p:nvPicPr>
        <p:blipFill rotWithShape="1">
          <a:blip r:embed="rId3">
            <a:alphaModFix/>
          </a:blip>
          <a:srcRect b="0" l="0" r="0" t="0"/>
          <a:stretch/>
        </p:blipFill>
        <p:spPr>
          <a:xfrm>
            <a:off x="4023250" y="4220900"/>
            <a:ext cx="4944735" cy="2320499"/>
          </a:xfrm>
          <a:prstGeom prst="rect">
            <a:avLst/>
          </a:prstGeom>
          <a:noFill/>
          <a:ln>
            <a:noFill/>
          </a:ln>
        </p:spPr>
      </p:pic>
      <p:sp>
        <p:nvSpPr>
          <p:cNvPr id="1293" name="Google Shape;1293;g29e745b8efd_1_1516"/>
          <p:cNvSpPr/>
          <p:nvPr/>
        </p:nvSpPr>
        <p:spPr>
          <a:xfrm>
            <a:off x="6781969" y="4220888"/>
            <a:ext cx="2268300" cy="232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Resultado de imagen para USER STORY MAPPING" id="1294" name="Google Shape;1294;g29e745b8efd_1_1516"/>
          <p:cNvPicPr preferRelativeResize="0"/>
          <p:nvPr/>
        </p:nvPicPr>
        <p:blipFill rotWithShape="1">
          <a:blip r:embed="rId4">
            <a:alphaModFix/>
          </a:blip>
          <a:srcRect b="0" l="0" r="0" t="0"/>
          <a:stretch/>
        </p:blipFill>
        <p:spPr>
          <a:xfrm>
            <a:off x="336975" y="921451"/>
            <a:ext cx="3686281" cy="1933863"/>
          </a:xfrm>
          <a:prstGeom prst="rect">
            <a:avLst/>
          </a:prstGeom>
          <a:noFill/>
          <a:ln>
            <a:noFill/>
          </a:ln>
        </p:spPr>
      </p:pic>
      <p:sp>
        <p:nvSpPr>
          <p:cNvPr id="1295" name="Google Shape;1295;g29e745b8efd_1_1516"/>
          <p:cNvSpPr txBox="1"/>
          <p:nvPr/>
        </p:nvSpPr>
        <p:spPr>
          <a:xfrm>
            <a:off x="-150137" y="2967117"/>
            <a:ext cx="46605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s-CO" sz="2100" u="none" cap="none" strike="noStrike">
                <a:solidFill>
                  <a:srgbClr val="000000"/>
                </a:solidFill>
                <a:latin typeface="Calibri"/>
                <a:ea typeface="Calibri"/>
                <a:cs typeface="Calibri"/>
                <a:sym typeface="Calibri"/>
              </a:rPr>
              <a:t>Mapa de historias de usuarios</a:t>
            </a:r>
            <a:endParaRPr b="1" i="0" sz="2100" u="none" cap="none" strike="noStrike">
              <a:solidFill>
                <a:srgbClr val="000000"/>
              </a:solidFill>
              <a:latin typeface="Calibri"/>
              <a:ea typeface="Calibri"/>
              <a:cs typeface="Calibri"/>
              <a:sym typeface="Calibri"/>
            </a:endParaRPr>
          </a:p>
        </p:txBody>
      </p:sp>
      <p:pic>
        <p:nvPicPr>
          <p:cNvPr descr="Imagen que contiene texto&#10;&#10;Descripción generada automáticamente" id="1296" name="Google Shape;1296;g29e745b8efd_1_1516"/>
          <p:cNvPicPr preferRelativeResize="0"/>
          <p:nvPr/>
        </p:nvPicPr>
        <p:blipFill rotWithShape="1">
          <a:blip r:embed="rId5">
            <a:alphaModFix/>
          </a:blip>
          <a:srcRect b="24997" l="0" r="0" t="0"/>
          <a:stretch/>
        </p:blipFill>
        <p:spPr>
          <a:xfrm>
            <a:off x="8361525" y="969150"/>
            <a:ext cx="3268376" cy="1838462"/>
          </a:xfrm>
          <a:prstGeom prst="rect">
            <a:avLst/>
          </a:prstGeom>
          <a:noFill/>
          <a:ln>
            <a:noFill/>
          </a:ln>
        </p:spPr>
      </p:pic>
      <p:sp>
        <p:nvSpPr>
          <p:cNvPr id="1297" name="Google Shape;1297;g29e745b8efd_1_1516"/>
          <p:cNvSpPr txBox="1"/>
          <p:nvPr/>
        </p:nvSpPr>
        <p:spPr>
          <a:xfrm>
            <a:off x="7665451" y="2855315"/>
            <a:ext cx="46605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s-CO" sz="2100" u="none" cap="none" strike="noStrike">
                <a:solidFill>
                  <a:srgbClr val="000000"/>
                </a:solidFill>
                <a:latin typeface="Calibri"/>
                <a:ea typeface="Calibri"/>
                <a:cs typeface="Calibri"/>
                <a:sym typeface="Calibri"/>
              </a:rPr>
              <a:t>Definiendo el proceso</a:t>
            </a:r>
            <a:endParaRPr b="1" i="0" sz="2100" u="none" cap="none" strike="noStrike">
              <a:solidFill>
                <a:srgbClr val="000000"/>
              </a:solidFill>
              <a:latin typeface="Calibri"/>
              <a:ea typeface="Calibri"/>
              <a:cs typeface="Calibri"/>
              <a:sym typeface="Calibri"/>
            </a:endParaRPr>
          </a:p>
        </p:txBody>
      </p:sp>
      <p:sp>
        <p:nvSpPr>
          <p:cNvPr id="1298" name="Google Shape;1298;g29e745b8efd_1_1516"/>
          <p:cNvSpPr/>
          <p:nvPr/>
        </p:nvSpPr>
        <p:spPr>
          <a:xfrm>
            <a:off x="5046921" y="3172328"/>
            <a:ext cx="890100" cy="1575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299" name="Google Shape;1299;g29e745b8efd_1_1516"/>
          <p:cNvSpPr/>
          <p:nvPr/>
        </p:nvSpPr>
        <p:spPr>
          <a:xfrm>
            <a:off x="5250121" y="4085052"/>
            <a:ext cx="890100" cy="1575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1300" name="Google Shape;1300;g29e745b8efd_1_1516"/>
          <p:cNvPicPr preferRelativeResize="0"/>
          <p:nvPr/>
        </p:nvPicPr>
        <p:blipFill rotWithShape="1">
          <a:blip r:embed="rId6">
            <a:alphaModFix/>
          </a:blip>
          <a:srcRect b="0" l="0" r="0" t="0"/>
          <a:stretch/>
        </p:blipFill>
        <p:spPr>
          <a:xfrm>
            <a:off x="9791353" y="6293327"/>
            <a:ext cx="2209799" cy="440267"/>
          </a:xfrm>
          <a:prstGeom prst="rect">
            <a:avLst/>
          </a:prstGeom>
          <a:noFill/>
          <a:ln>
            <a:noFill/>
          </a:ln>
        </p:spPr>
      </p:pic>
      <p:sp>
        <p:nvSpPr>
          <p:cNvPr id="1301" name="Google Shape;1301;g29e745b8efd_1_1516"/>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302" name="Google Shape;1302;g29e745b8efd_1_1516"/>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Otras técnicas</a:t>
            </a:r>
            <a:endParaRPr b="0" i="0" sz="1900" u="none" cap="none" strike="noStrike">
              <a:solidFill>
                <a:srgbClr val="000000"/>
              </a:solidFill>
              <a:latin typeface="Arial"/>
              <a:ea typeface="Arial"/>
              <a:cs typeface="Arial"/>
              <a:sym typeface="Arial"/>
            </a:endParaRPr>
          </a:p>
        </p:txBody>
      </p:sp>
      <p:pic>
        <p:nvPicPr>
          <p:cNvPr id="1303" name="Google Shape;1303;g29e745b8efd_1_1516"/>
          <p:cNvPicPr preferRelativeResize="0"/>
          <p:nvPr/>
        </p:nvPicPr>
        <p:blipFill rotWithShape="1">
          <a:blip r:embed="rId7">
            <a:alphaModFix/>
          </a:blip>
          <a:srcRect b="0" l="0" r="0" t="0"/>
          <a:stretch/>
        </p:blipFill>
        <p:spPr>
          <a:xfrm>
            <a:off x="10927195" y="302974"/>
            <a:ext cx="974431" cy="519987"/>
          </a:xfrm>
          <a:prstGeom prst="rect">
            <a:avLst/>
          </a:prstGeom>
          <a:noFill/>
          <a:ln>
            <a:noFill/>
          </a:ln>
        </p:spPr>
      </p:pic>
      <p:pic>
        <p:nvPicPr>
          <p:cNvPr descr="Imagen que contiene interior, tabla, lego, juguete&#10;&#10;Descripción generada automáticamente" id="1304" name="Google Shape;1304;g29e745b8efd_1_1516"/>
          <p:cNvPicPr preferRelativeResize="0"/>
          <p:nvPr/>
        </p:nvPicPr>
        <p:blipFill rotWithShape="1">
          <a:blip r:embed="rId8">
            <a:alphaModFix/>
          </a:blip>
          <a:srcRect b="0" l="18638" r="13560" t="0"/>
          <a:stretch/>
        </p:blipFill>
        <p:spPr>
          <a:xfrm>
            <a:off x="4532211" y="302974"/>
            <a:ext cx="3111400" cy="3441755"/>
          </a:xfrm>
          <a:prstGeom prst="rect">
            <a:avLst/>
          </a:prstGeom>
          <a:noFill/>
          <a:ln>
            <a:noFill/>
          </a:ln>
        </p:spPr>
      </p:pic>
      <p:sp>
        <p:nvSpPr>
          <p:cNvPr id="1305" name="Google Shape;1305;g29e745b8efd_1_1516"/>
          <p:cNvSpPr txBox="1"/>
          <p:nvPr/>
        </p:nvSpPr>
        <p:spPr>
          <a:xfrm>
            <a:off x="3757651" y="3757440"/>
            <a:ext cx="46605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s-CO" sz="2100" u="none" cap="none" strike="noStrike">
                <a:solidFill>
                  <a:srgbClr val="000000"/>
                </a:solidFill>
                <a:latin typeface="Calibri"/>
                <a:ea typeface="Calibri"/>
                <a:cs typeface="Calibri"/>
                <a:sym typeface="Calibri"/>
              </a:rPr>
              <a:t>Lego Serious Play</a:t>
            </a:r>
            <a:endParaRPr b="1" i="0" sz="2100" u="none" cap="none" strike="noStrike">
              <a:solidFill>
                <a:srgbClr val="000000"/>
              </a:solidFill>
              <a:latin typeface="Calibri"/>
              <a:ea typeface="Calibri"/>
              <a:cs typeface="Calibri"/>
              <a:sym typeface="Calibri"/>
            </a:endParaRPr>
          </a:p>
        </p:txBody>
      </p:sp>
      <p:pic>
        <p:nvPicPr>
          <p:cNvPr id="1306" name="Google Shape;1306;g29e745b8efd_1_1516"/>
          <p:cNvPicPr preferRelativeResize="0"/>
          <p:nvPr/>
        </p:nvPicPr>
        <p:blipFill rotWithShape="1">
          <a:blip r:embed="rId9">
            <a:alphaModFix/>
          </a:blip>
          <a:srcRect b="0" l="0" r="0" t="0"/>
          <a:stretch/>
        </p:blipFill>
        <p:spPr>
          <a:xfrm>
            <a:off x="635305" y="3897996"/>
            <a:ext cx="2705599" cy="2452075"/>
          </a:xfrm>
          <a:prstGeom prst="rect">
            <a:avLst/>
          </a:prstGeom>
          <a:noFill/>
          <a:ln>
            <a:noFill/>
          </a:ln>
        </p:spPr>
      </p:pic>
      <p:pic>
        <p:nvPicPr>
          <p:cNvPr id="1307" name="Google Shape;1307;g29e745b8efd_1_1516"/>
          <p:cNvPicPr preferRelativeResize="0"/>
          <p:nvPr/>
        </p:nvPicPr>
        <p:blipFill rotWithShape="1">
          <a:blip r:embed="rId10">
            <a:alphaModFix/>
          </a:blip>
          <a:srcRect b="0" l="0" r="0" t="0"/>
          <a:stretch/>
        </p:blipFill>
        <p:spPr>
          <a:xfrm>
            <a:off x="8276712" y="4085049"/>
            <a:ext cx="3437971" cy="1933875"/>
          </a:xfrm>
          <a:prstGeom prst="rect">
            <a:avLst/>
          </a:prstGeom>
          <a:noFill/>
          <a:ln>
            <a:noFill/>
          </a:ln>
        </p:spPr>
      </p:pic>
      <p:sp>
        <p:nvSpPr>
          <p:cNvPr id="1308" name="Google Shape;1308;g29e745b8efd_1_1516"/>
          <p:cNvSpPr txBox="1"/>
          <p:nvPr/>
        </p:nvSpPr>
        <p:spPr>
          <a:xfrm>
            <a:off x="6708825" y="4467550"/>
            <a:ext cx="2604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s-CO" sz="2100" u="none" cap="none" strike="noStrike">
                <a:solidFill>
                  <a:srgbClr val="000000"/>
                </a:solidFill>
                <a:latin typeface="Calibri"/>
                <a:ea typeface="Calibri"/>
                <a:cs typeface="Calibri"/>
                <a:sym typeface="Calibri"/>
              </a:rPr>
              <a:t>Design</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1" i="0" lang="es-CO" sz="2100" u="none" cap="none" strike="noStrike">
                <a:solidFill>
                  <a:srgbClr val="000000"/>
                </a:solidFill>
                <a:latin typeface="Calibri"/>
                <a:ea typeface="Calibri"/>
                <a:cs typeface="Calibri"/>
                <a:sym typeface="Calibri"/>
              </a:rPr>
              <a:t> Thinking</a:t>
            </a:r>
            <a:endParaRPr b="1" i="0" sz="21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1000"/>
                                        <p:tgtEl>
                                          <p:spTgt spid="1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1000"/>
                                        <p:tgtEl>
                                          <p:spTgt spid="1308"/>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1000"/>
                                        <p:tgtEl>
                                          <p:spTgt spid="1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2" name="Shape 1312"/>
        <p:cNvGrpSpPr/>
        <p:nvPr/>
      </p:nvGrpSpPr>
      <p:grpSpPr>
        <a:xfrm>
          <a:off x="0" y="0"/>
          <a:ext cx="0" cy="0"/>
          <a:chOff x="0" y="0"/>
          <a:chExt cx="0" cy="0"/>
        </a:xfrm>
      </p:grpSpPr>
      <p:grpSp>
        <p:nvGrpSpPr>
          <p:cNvPr id="1313" name="Google Shape;1313;g29e745b8efd_1_1536"/>
          <p:cNvGrpSpPr/>
          <p:nvPr/>
        </p:nvGrpSpPr>
        <p:grpSpPr>
          <a:xfrm>
            <a:off x="2372868" y="840127"/>
            <a:ext cx="7169404" cy="5387963"/>
            <a:chOff x="2372868" y="1289303"/>
            <a:chExt cx="7169404" cy="5387963"/>
          </a:xfrm>
        </p:grpSpPr>
        <p:pic>
          <p:nvPicPr>
            <p:cNvPr id="1314" name="Google Shape;1314;g29e745b8efd_1_1536"/>
            <p:cNvPicPr preferRelativeResize="0"/>
            <p:nvPr/>
          </p:nvPicPr>
          <p:blipFill rotWithShape="1">
            <a:blip r:embed="rId4">
              <a:alphaModFix/>
            </a:blip>
            <a:srcRect b="0" l="0" r="0" t="0"/>
            <a:stretch/>
          </p:blipFill>
          <p:spPr>
            <a:xfrm>
              <a:off x="4332732" y="1780031"/>
              <a:ext cx="4904994" cy="1474215"/>
            </a:xfrm>
            <a:prstGeom prst="rect">
              <a:avLst/>
            </a:prstGeom>
            <a:noFill/>
            <a:ln>
              <a:noFill/>
            </a:ln>
          </p:spPr>
        </p:pic>
        <p:sp>
          <p:nvSpPr>
            <p:cNvPr id="1315" name="Google Shape;1315;g29e745b8efd_1_1536"/>
            <p:cNvSpPr/>
            <p:nvPr/>
          </p:nvSpPr>
          <p:spPr>
            <a:xfrm>
              <a:off x="3380232" y="1738883"/>
              <a:ext cx="6162040" cy="1183005"/>
            </a:xfrm>
            <a:custGeom>
              <a:rect b="b" l="l" r="r" t="t"/>
              <a:pathLst>
                <a:path extrusionOk="0" h="1183005" w="6162040">
                  <a:moveTo>
                    <a:pt x="1348740" y="1182116"/>
                  </a:moveTo>
                  <a:lnTo>
                    <a:pt x="0" y="1182116"/>
                  </a:lnTo>
                  <a:lnTo>
                    <a:pt x="0" y="1182624"/>
                  </a:lnTo>
                  <a:lnTo>
                    <a:pt x="1348740" y="1182624"/>
                  </a:lnTo>
                  <a:lnTo>
                    <a:pt x="1348740" y="1182116"/>
                  </a:lnTo>
                  <a:close/>
                </a:path>
                <a:path extrusionOk="0" h="1183005" w="6162040">
                  <a:moveTo>
                    <a:pt x="6161532" y="0"/>
                  </a:moveTo>
                  <a:lnTo>
                    <a:pt x="5422392" y="0"/>
                  </a:lnTo>
                  <a:lnTo>
                    <a:pt x="3047987" y="0"/>
                  </a:lnTo>
                  <a:lnTo>
                    <a:pt x="2900172" y="0"/>
                  </a:lnTo>
                  <a:lnTo>
                    <a:pt x="1098804" y="0"/>
                  </a:lnTo>
                  <a:lnTo>
                    <a:pt x="1098804" y="137553"/>
                  </a:lnTo>
                  <a:lnTo>
                    <a:pt x="1079373" y="136652"/>
                  </a:lnTo>
                  <a:lnTo>
                    <a:pt x="1061466" y="525780"/>
                  </a:lnTo>
                  <a:lnTo>
                    <a:pt x="168529" y="525780"/>
                  </a:lnTo>
                  <a:lnTo>
                    <a:pt x="168529" y="1014476"/>
                  </a:lnTo>
                  <a:lnTo>
                    <a:pt x="1180084" y="1014476"/>
                  </a:lnTo>
                  <a:lnTo>
                    <a:pt x="1180084" y="1005840"/>
                  </a:lnTo>
                  <a:lnTo>
                    <a:pt x="3047987" y="1005840"/>
                  </a:lnTo>
                  <a:lnTo>
                    <a:pt x="3047987" y="1003554"/>
                  </a:lnTo>
                  <a:lnTo>
                    <a:pt x="5422392" y="1003554"/>
                  </a:lnTo>
                  <a:lnTo>
                    <a:pt x="5422392" y="1005840"/>
                  </a:lnTo>
                  <a:lnTo>
                    <a:pt x="6161532"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6" name="Google Shape;1316;g29e745b8efd_1_1536"/>
            <p:cNvSpPr/>
            <p:nvPr/>
          </p:nvSpPr>
          <p:spPr>
            <a:xfrm>
              <a:off x="3380231" y="1741169"/>
              <a:ext cx="1180464" cy="523875"/>
            </a:xfrm>
            <a:custGeom>
              <a:rect b="b" l="l" r="r" t="t"/>
              <a:pathLst>
                <a:path extrusionOk="0" h="523875" w="1180464">
                  <a:moveTo>
                    <a:pt x="0" y="523494"/>
                  </a:moveTo>
                  <a:lnTo>
                    <a:pt x="1180083" y="523494"/>
                  </a:lnTo>
                  <a:lnTo>
                    <a:pt x="1180083" y="0"/>
                  </a:lnTo>
                  <a:lnTo>
                    <a:pt x="0" y="0"/>
                  </a:lnTo>
                  <a:lnTo>
                    <a:pt x="0" y="523494"/>
                  </a:lnTo>
                  <a:close/>
                </a:path>
              </a:pathLst>
            </a:custGeom>
            <a:solidFill>
              <a:srgbClr val="375F9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17" name="Google Shape;1317;g29e745b8efd_1_1536"/>
            <p:cNvPicPr preferRelativeResize="0"/>
            <p:nvPr/>
          </p:nvPicPr>
          <p:blipFill rotWithShape="1">
            <a:blip r:embed="rId5">
              <a:alphaModFix/>
            </a:blip>
            <a:srcRect b="0" l="0" r="0" t="0"/>
            <a:stretch/>
          </p:blipFill>
          <p:spPr>
            <a:xfrm>
              <a:off x="3096767" y="1289303"/>
              <a:ext cx="1968119" cy="1968119"/>
            </a:xfrm>
            <a:prstGeom prst="rect">
              <a:avLst/>
            </a:prstGeom>
            <a:noFill/>
            <a:ln>
              <a:noFill/>
            </a:ln>
          </p:spPr>
        </p:pic>
        <p:sp>
          <p:nvSpPr>
            <p:cNvPr id="1318" name="Google Shape;1318;g29e745b8efd_1_1536"/>
            <p:cNvSpPr/>
            <p:nvPr/>
          </p:nvSpPr>
          <p:spPr>
            <a:xfrm>
              <a:off x="3380232" y="1572259"/>
              <a:ext cx="1348739" cy="1348739"/>
            </a:xfrm>
            <a:custGeom>
              <a:rect b="b" l="l" r="r" t="t"/>
              <a:pathLst>
                <a:path extrusionOk="0" h="1348739" w="1348739">
                  <a:moveTo>
                    <a:pt x="1348740" y="169037"/>
                  </a:moveTo>
                  <a:lnTo>
                    <a:pt x="1180084" y="169037"/>
                  </a:lnTo>
                  <a:lnTo>
                    <a:pt x="1180084" y="1180592"/>
                  </a:lnTo>
                  <a:lnTo>
                    <a:pt x="1348740" y="1180592"/>
                  </a:lnTo>
                  <a:lnTo>
                    <a:pt x="1348740" y="169037"/>
                  </a:lnTo>
                  <a:close/>
                </a:path>
                <a:path extrusionOk="0" h="1348739" w="1348739">
                  <a:moveTo>
                    <a:pt x="1348740" y="0"/>
                  </a:moveTo>
                  <a:lnTo>
                    <a:pt x="0" y="0"/>
                  </a:lnTo>
                  <a:lnTo>
                    <a:pt x="0" y="168910"/>
                  </a:lnTo>
                  <a:lnTo>
                    <a:pt x="0" y="1181100"/>
                  </a:lnTo>
                  <a:lnTo>
                    <a:pt x="0" y="1348740"/>
                  </a:lnTo>
                  <a:lnTo>
                    <a:pt x="1348740" y="1348740"/>
                  </a:lnTo>
                  <a:lnTo>
                    <a:pt x="1348740" y="1181100"/>
                  </a:lnTo>
                  <a:lnTo>
                    <a:pt x="168529" y="1181100"/>
                  </a:lnTo>
                  <a:lnTo>
                    <a:pt x="168529" y="168910"/>
                  </a:lnTo>
                  <a:lnTo>
                    <a:pt x="1348740" y="168910"/>
                  </a:lnTo>
                  <a:lnTo>
                    <a:pt x="134874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19" name="Google Shape;1319;g29e745b8efd_1_1536"/>
            <p:cNvPicPr preferRelativeResize="0"/>
            <p:nvPr/>
          </p:nvPicPr>
          <p:blipFill rotWithShape="1">
            <a:blip r:embed="rId6">
              <a:alphaModFix/>
            </a:blip>
            <a:srcRect b="0" l="0" r="0" t="0"/>
            <a:stretch/>
          </p:blipFill>
          <p:spPr>
            <a:xfrm>
              <a:off x="3104387" y="3489959"/>
              <a:ext cx="4906518" cy="1474215"/>
            </a:xfrm>
            <a:prstGeom prst="rect">
              <a:avLst/>
            </a:prstGeom>
            <a:noFill/>
            <a:ln>
              <a:noFill/>
            </a:ln>
          </p:spPr>
        </p:pic>
        <p:sp>
          <p:nvSpPr>
            <p:cNvPr id="1320" name="Google Shape;1320;g29e745b8efd_1_1536"/>
            <p:cNvSpPr/>
            <p:nvPr/>
          </p:nvSpPr>
          <p:spPr>
            <a:xfrm>
              <a:off x="3200400" y="3585718"/>
              <a:ext cx="4286884" cy="855345"/>
            </a:xfrm>
            <a:custGeom>
              <a:rect b="b" l="l" r="r" t="t"/>
              <a:pathLst>
                <a:path extrusionOk="0" h="855345" w="4286884">
                  <a:moveTo>
                    <a:pt x="4255516" y="0"/>
                  </a:moveTo>
                  <a:lnTo>
                    <a:pt x="0" y="196342"/>
                  </a:lnTo>
                  <a:lnTo>
                    <a:pt x="9143" y="392557"/>
                  </a:lnTo>
                  <a:lnTo>
                    <a:pt x="350392" y="855218"/>
                  </a:lnTo>
                  <a:lnTo>
                    <a:pt x="4286631" y="673608"/>
                  </a:lnTo>
                  <a:lnTo>
                    <a:pt x="4255516"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1" name="Google Shape;1321;g29e745b8efd_1_1536"/>
            <p:cNvSpPr/>
            <p:nvPr/>
          </p:nvSpPr>
          <p:spPr>
            <a:xfrm>
              <a:off x="2372868" y="3448811"/>
              <a:ext cx="5994400" cy="1014095"/>
            </a:xfrm>
            <a:custGeom>
              <a:rect b="b" l="l" r="r" t="t"/>
              <a:pathLst>
                <a:path extrusionOk="0" h="1014095" w="5994400">
                  <a:moveTo>
                    <a:pt x="5994400" y="525780"/>
                  </a:moveTo>
                  <a:lnTo>
                    <a:pt x="5062728" y="525780"/>
                  </a:lnTo>
                  <a:lnTo>
                    <a:pt x="5062728" y="0"/>
                  </a:lnTo>
                  <a:lnTo>
                    <a:pt x="3261360" y="0"/>
                  </a:lnTo>
                  <a:lnTo>
                    <a:pt x="3113532" y="0"/>
                  </a:lnTo>
                  <a:lnTo>
                    <a:pt x="739140" y="0"/>
                  </a:lnTo>
                  <a:lnTo>
                    <a:pt x="0" y="0"/>
                  </a:lnTo>
                  <a:lnTo>
                    <a:pt x="739140" y="1007364"/>
                  </a:lnTo>
                  <a:lnTo>
                    <a:pt x="739140" y="1005078"/>
                  </a:lnTo>
                  <a:lnTo>
                    <a:pt x="3113532" y="1005078"/>
                  </a:lnTo>
                  <a:lnTo>
                    <a:pt x="3113532" y="1007364"/>
                  </a:lnTo>
                  <a:lnTo>
                    <a:pt x="4982845" y="1007364"/>
                  </a:lnTo>
                  <a:lnTo>
                    <a:pt x="4982845" y="1013968"/>
                  </a:lnTo>
                  <a:lnTo>
                    <a:pt x="5994400" y="1013968"/>
                  </a:lnTo>
                  <a:lnTo>
                    <a:pt x="5994400" y="525780"/>
                  </a:lnTo>
                  <a:close/>
                </a:path>
              </a:pathLst>
            </a:custGeom>
            <a:solidFill>
              <a:srgbClr val="C0504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2" name="Google Shape;1322;g29e745b8efd_1_1536"/>
            <p:cNvSpPr/>
            <p:nvPr/>
          </p:nvSpPr>
          <p:spPr>
            <a:xfrm>
              <a:off x="7187183" y="3451859"/>
              <a:ext cx="1180465" cy="523239"/>
            </a:xfrm>
            <a:custGeom>
              <a:rect b="b" l="l" r="r" t="t"/>
              <a:pathLst>
                <a:path extrusionOk="0" h="523239" w="1180465">
                  <a:moveTo>
                    <a:pt x="0" y="522731"/>
                  </a:moveTo>
                  <a:lnTo>
                    <a:pt x="1180084" y="522731"/>
                  </a:lnTo>
                  <a:lnTo>
                    <a:pt x="1180084" y="0"/>
                  </a:lnTo>
                  <a:lnTo>
                    <a:pt x="0" y="0"/>
                  </a:lnTo>
                  <a:lnTo>
                    <a:pt x="0" y="522731"/>
                  </a:lnTo>
                  <a:close/>
                </a:path>
              </a:pathLst>
            </a:custGeom>
            <a:solidFill>
              <a:srgbClr val="94373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23" name="Google Shape;1323;g29e745b8efd_1_1536"/>
            <p:cNvPicPr preferRelativeResize="0"/>
            <p:nvPr/>
          </p:nvPicPr>
          <p:blipFill rotWithShape="1">
            <a:blip r:embed="rId5">
              <a:alphaModFix/>
            </a:blip>
            <a:srcRect b="0" l="0" r="0" t="0"/>
            <a:stretch/>
          </p:blipFill>
          <p:spPr>
            <a:xfrm>
              <a:off x="6903720" y="2999231"/>
              <a:ext cx="1968119" cy="1968119"/>
            </a:xfrm>
            <a:prstGeom prst="rect">
              <a:avLst/>
            </a:prstGeom>
            <a:noFill/>
            <a:ln>
              <a:noFill/>
            </a:ln>
          </p:spPr>
        </p:pic>
        <p:sp>
          <p:nvSpPr>
            <p:cNvPr id="1324" name="Google Shape;1324;g29e745b8efd_1_1536"/>
            <p:cNvSpPr/>
            <p:nvPr/>
          </p:nvSpPr>
          <p:spPr>
            <a:xfrm>
              <a:off x="7187184" y="3282949"/>
              <a:ext cx="1348740" cy="1348739"/>
            </a:xfrm>
            <a:custGeom>
              <a:rect b="b" l="l" r="r" t="t"/>
              <a:pathLst>
                <a:path extrusionOk="0" h="1348739" w="1348740">
                  <a:moveTo>
                    <a:pt x="1348740" y="0"/>
                  </a:moveTo>
                  <a:lnTo>
                    <a:pt x="1180084" y="0"/>
                  </a:lnTo>
                  <a:lnTo>
                    <a:pt x="1180084" y="168910"/>
                  </a:lnTo>
                  <a:lnTo>
                    <a:pt x="1180084" y="1179830"/>
                  </a:lnTo>
                  <a:lnTo>
                    <a:pt x="168529" y="1179830"/>
                  </a:lnTo>
                  <a:lnTo>
                    <a:pt x="168529" y="168910"/>
                  </a:lnTo>
                  <a:lnTo>
                    <a:pt x="1180084" y="168910"/>
                  </a:lnTo>
                  <a:lnTo>
                    <a:pt x="1180084" y="0"/>
                  </a:lnTo>
                  <a:lnTo>
                    <a:pt x="0" y="0"/>
                  </a:lnTo>
                  <a:lnTo>
                    <a:pt x="0" y="168910"/>
                  </a:lnTo>
                  <a:lnTo>
                    <a:pt x="0" y="1179830"/>
                  </a:lnTo>
                  <a:lnTo>
                    <a:pt x="0" y="1348740"/>
                  </a:lnTo>
                  <a:lnTo>
                    <a:pt x="1348740" y="1348740"/>
                  </a:lnTo>
                  <a:lnTo>
                    <a:pt x="1348740" y="1179830"/>
                  </a:lnTo>
                  <a:lnTo>
                    <a:pt x="1348740" y="168910"/>
                  </a:lnTo>
                  <a:lnTo>
                    <a:pt x="1348740" y="168275"/>
                  </a:lnTo>
                  <a:lnTo>
                    <a:pt x="134874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25" name="Google Shape;1325;g29e745b8efd_1_1536"/>
            <p:cNvPicPr preferRelativeResize="0"/>
            <p:nvPr/>
          </p:nvPicPr>
          <p:blipFill rotWithShape="1">
            <a:blip r:embed="rId7">
              <a:alphaModFix/>
            </a:blip>
            <a:srcRect b="0" l="0" r="0" t="0"/>
            <a:stretch/>
          </p:blipFill>
          <p:spPr>
            <a:xfrm>
              <a:off x="4332732" y="5199926"/>
              <a:ext cx="4904994" cy="1475740"/>
            </a:xfrm>
            <a:prstGeom prst="rect">
              <a:avLst/>
            </a:prstGeom>
            <a:noFill/>
            <a:ln>
              <a:noFill/>
            </a:ln>
          </p:spPr>
        </p:pic>
        <p:sp>
          <p:nvSpPr>
            <p:cNvPr id="1326" name="Google Shape;1326;g29e745b8efd_1_1536"/>
            <p:cNvSpPr/>
            <p:nvPr/>
          </p:nvSpPr>
          <p:spPr>
            <a:xfrm>
              <a:off x="4428616" y="5296026"/>
              <a:ext cx="4284980" cy="855345"/>
            </a:xfrm>
            <a:custGeom>
              <a:rect b="b" l="l" r="r" t="t"/>
              <a:pathLst>
                <a:path extrusionOk="0" h="855345" w="4284980">
                  <a:moveTo>
                    <a:pt x="30987" y="0"/>
                  </a:moveTo>
                  <a:lnTo>
                    <a:pt x="0" y="673569"/>
                  </a:lnTo>
                  <a:lnTo>
                    <a:pt x="3934714" y="855141"/>
                  </a:lnTo>
                  <a:lnTo>
                    <a:pt x="4275836" y="392442"/>
                  </a:lnTo>
                  <a:lnTo>
                    <a:pt x="4284853" y="196342"/>
                  </a:lnTo>
                  <a:lnTo>
                    <a:pt x="30987"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7" name="Google Shape;1327;g29e745b8efd_1_1536"/>
            <p:cNvSpPr/>
            <p:nvPr/>
          </p:nvSpPr>
          <p:spPr>
            <a:xfrm>
              <a:off x="3380232" y="5158739"/>
              <a:ext cx="6162040" cy="1183004"/>
            </a:xfrm>
            <a:custGeom>
              <a:rect b="b" l="l" r="r" t="t"/>
              <a:pathLst>
                <a:path extrusionOk="0" h="1183004" w="6162040">
                  <a:moveTo>
                    <a:pt x="1348740" y="1182370"/>
                  </a:moveTo>
                  <a:lnTo>
                    <a:pt x="0" y="1182370"/>
                  </a:lnTo>
                  <a:lnTo>
                    <a:pt x="0" y="1182624"/>
                  </a:lnTo>
                  <a:lnTo>
                    <a:pt x="1348740" y="1182624"/>
                  </a:lnTo>
                  <a:lnTo>
                    <a:pt x="1348740" y="1182370"/>
                  </a:lnTo>
                  <a:close/>
                </a:path>
                <a:path extrusionOk="0" h="1183004" w="6162040">
                  <a:moveTo>
                    <a:pt x="6161532" y="0"/>
                  </a:moveTo>
                  <a:lnTo>
                    <a:pt x="5422392" y="0"/>
                  </a:lnTo>
                  <a:lnTo>
                    <a:pt x="2900172" y="0"/>
                  </a:lnTo>
                  <a:lnTo>
                    <a:pt x="1098804" y="12"/>
                  </a:lnTo>
                  <a:lnTo>
                    <a:pt x="1098804" y="527304"/>
                  </a:lnTo>
                  <a:lnTo>
                    <a:pt x="168529" y="527304"/>
                  </a:lnTo>
                  <a:lnTo>
                    <a:pt x="168529" y="1013460"/>
                  </a:lnTo>
                  <a:lnTo>
                    <a:pt x="1180084" y="1013460"/>
                  </a:lnTo>
                  <a:lnTo>
                    <a:pt x="1180084" y="1007364"/>
                  </a:lnTo>
                  <a:lnTo>
                    <a:pt x="3047987" y="1007364"/>
                  </a:lnTo>
                  <a:lnTo>
                    <a:pt x="3047987" y="1005103"/>
                  </a:lnTo>
                  <a:lnTo>
                    <a:pt x="5422392" y="1005103"/>
                  </a:lnTo>
                  <a:lnTo>
                    <a:pt x="5422392" y="1007364"/>
                  </a:lnTo>
                  <a:lnTo>
                    <a:pt x="6161532" y="0"/>
                  </a:lnTo>
                  <a:close/>
                </a:path>
              </a:pathLst>
            </a:custGeom>
            <a:solidFill>
              <a:srgbClr val="8063A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8" name="Google Shape;1328;g29e745b8efd_1_1536"/>
            <p:cNvSpPr/>
            <p:nvPr/>
          </p:nvSpPr>
          <p:spPr>
            <a:xfrm>
              <a:off x="3380231" y="5161280"/>
              <a:ext cx="1180464" cy="525145"/>
            </a:xfrm>
            <a:custGeom>
              <a:rect b="b" l="l" r="r" t="t"/>
              <a:pathLst>
                <a:path extrusionOk="0" h="525145" w="1180464">
                  <a:moveTo>
                    <a:pt x="0" y="524764"/>
                  </a:moveTo>
                  <a:lnTo>
                    <a:pt x="1180083" y="524764"/>
                  </a:lnTo>
                  <a:lnTo>
                    <a:pt x="1180083" y="0"/>
                  </a:lnTo>
                  <a:lnTo>
                    <a:pt x="0" y="0"/>
                  </a:lnTo>
                  <a:lnTo>
                    <a:pt x="0" y="524764"/>
                  </a:lnTo>
                  <a:close/>
                </a:path>
              </a:pathLst>
            </a:custGeom>
            <a:solidFill>
              <a:srgbClr val="5F497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29" name="Google Shape;1329;g29e745b8efd_1_1536"/>
            <p:cNvPicPr preferRelativeResize="0"/>
            <p:nvPr/>
          </p:nvPicPr>
          <p:blipFill rotWithShape="1">
            <a:blip r:embed="rId5">
              <a:alphaModFix/>
            </a:blip>
            <a:srcRect b="0" l="0" r="0" t="0"/>
            <a:stretch/>
          </p:blipFill>
          <p:spPr>
            <a:xfrm>
              <a:off x="3096767" y="4709147"/>
              <a:ext cx="1968119" cy="1968119"/>
            </a:xfrm>
            <a:prstGeom prst="rect">
              <a:avLst/>
            </a:prstGeom>
            <a:noFill/>
            <a:ln>
              <a:noFill/>
            </a:ln>
          </p:spPr>
        </p:pic>
        <p:sp>
          <p:nvSpPr>
            <p:cNvPr id="1330" name="Google Shape;1330;g29e745b8efd_1_1536"/>
            <p:cNvSpPr/>
            <p:nvPr/>
          </p:nvSpPr>
          <p:spPr>
            <a:xfrm>
              <a:off x="3380232" y="4992369"/>
              <a:ext cx="1348739" cy="1348739"/>
            </a:xfrm>
            <a:custGeom>
              <a:rect b="b" l="l" r="r" t="t"/>
              <a:pathLst>
                <a:path extrusionOk="0" h="1348739" w="1348739">
                  <a:moveTo>
                    <a:pt x="1348740" y="0"/>
                  </a:moveTo>
                  <a:lnTo>
                    <a:pt x="1180084" y="0"/>
                  </a:lnTo>
                  <a:lnTo>
                    <a:pt x="1180084" y="168910"/>
                  </a:lnTo>
                  <a:lnTo>
                    <a:pt x="1180084" y="1179830"/>
                  </a:lnTo>
                  <a:lnTo>
                    <a:pt x="168529" y="1179830"/>
                  </a:lnTo>
                  <a:lnTo>
                    <a:pt x="168529" y="168910"/>
                  </a:lnTo>
                  <a:lnTo>
                    <a:pt x="1180084" y="168910"/>
                  </a:lnTo>
                  <a:lnTo>
                    <a:pt x="1180084" y="0"/>
                  </a:lnTo>
                  <a:lnTo>
                    <a:pt x="0" y="0"/>
                  </a:lnTo>
                  <a:lnTo>
                    <a:pt x="0" y="168910"/>
                  </a:lnTo>
                  <a:lnTo>
                    <a:pt x="0" y="1179830"/>
                  </a:lnTo>
                  <a:lnTo>
                    <a:pt x="0" y="1348740"/>
                  </a:lnTo>
                  <a:lnTo>
                    <a:pt x="1348740" y="1348740"/>
                  </a:lnTo>
                  <a:lnTo>
                    <a:pt x="1348740" y="1180401"/>
                  </a:lnTo>
                  <a:lnTo>
                    <a:pt x="1348740" y="1179830"/>
                  </a:lnTo>
                  <a:lnTo>
                    <a:pt x="1348740" y="168910"/>
                  </a:lnTo>
                  <a:lnTo>
                    <a:pt x="1348740" y="168783"/>
                  </a:lnTo>
                  <a:lnTo>
                    <a:pt x="134874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331" name="Google Shape;1331;g29e745b8efd_1_1536"/>
          <p:cNvSpPr txBox="1"/>
          <p:nvPr/>
        </p:nvSpPr>
        <p:spPr>
          <a:xfrm>
            <a:off x="3380232" y="1325140"/>
            <a:ext cx="1099200" cy="859500"/>
          </a:xfrm>
          <a:prstGeom prst="rect">
            <a:avLst/>
          </a:prstGeom>
          <a:noFill/>
          <a:ln>
            <a:noFill/>
          </a:ln>
        </p:spPr>
        <p:txBody>
          <a:bodyPr anchorCtr="0" anchor="t" bIns="0" lIns="0" spcFirstLastPara="1" rIns="0" wrap="square" tIns="12700">
            <a:spAutoFit/>
          </a:bodyPr>
          <a:lstStyle/>
          <a:p>
            <a:pPr indent="0" lvl="0" marL="317500" marR="0" rtl="0" algn="l">
              <a:lnSpc>
                <a:spcPct val="100000"/>
              </a:lnSpc>
              <a:spcBef>
                <a:spcPts val="0"/>
              </a:spcBef>
              <a:spcAft>
                <a:spcPts val="0"/>
              </a:spcAft>
              <a:buClr>
                <a:srgbClr val="000000"/>
              </a:buClr>
              <a:buSzPts val="5500"/>
              <a:buFont typeface="Arial"/>
              <a:buNone/>
            </a:pPr>
            <a:r>
              <a:rPr b="1" i="0" lang="es-CO" sz="5500" u="none" cap="none" strike="noStrike">
                <a:solidFill>
                  <a:srgbClr val="FFFFFF"/>
                </a:solidFill>
                <a:latin typeface="Calibri"/>
                <a:ea typeface="Calibri"/>
                <a:cs typeface="Calibri"/>
                <a:sym typeface="Calibri"/>
              </a:rPr>
              <a:t>01</a:t>
            </a:r>
            <a:endParaRPr b="0" i="0" sz="5500" u="none" cap="none" strike="noStrike">
              <a:solidFill>
                <a:srgbClr val="000000"/>
              </a:solidFill>
              <a:latin typeface="Calibri"/>
              <a:ea typeface="Calibri"/>
              <a:cs typeface="Calibri"/>
              <a:sym typeface="Calibri"/>
            </a:endParaRPr>
          </a:p>
        </p:txBody>
      </p:sp>
      <p:sp>
        <p:nvSpPr>
          <p:cNvPr id="1332" name="Google Shape;1332;g29e745b8efd_1_1536"/>
          <p:cNvSpPr txBox="1"/>
          <p:nvPr/>
        </p:nvSpPr>
        <p:spPr>
          <a:xfrm>
            <a:off x="7355714" y="3035399"/>
            <a:ext cx="1011600" cy="859500"/>
          </a:xfrm>
          <a:prstGeom prst="rect">
            <a:avLst/>
          </a:prstGeom>
          <a:noFill/>
          <a:ln>
            <a:noFill/>
          </a:ln>
        </p:spPr>
        <p:txBody>
          <a:bodyPr anchorCtr="0" anchor="t" bIns="0" lIns="0" spcFirstLastPara="1" rIns="0" wrap="square" tIns="12700">
            <a:spAutoFit/>
          </a:bodyPr>
          <a:lstStyle/>
          <a:p>
            <a:pPr indent="0" lvl="0" marL="152400" marR="0" rtl="0" algn="l">
              <a:lnSpc>
                <a:spcPct val="100000"/>
              </a:lnSpc>
              <a:spcBef>
                <a:spcPts val="0"/>
              </a:spcBef>
              <a:spcAft>
                <a:spcPts val="0"/>
              </a:spcAft>
              <a:buClr>
                <a:srgbClr val="000000"/>
              </a:buClr>
              <a:buSzPts val="5500"/>
              <a:buFont typeface="Arial"/>
              <a:buNone/>
            </a:pPr>
            <a:r>
              <a:rPr b="1" i="0" lang="es-CO" sz="5500" u="none" cap="none" strike="noStrike">
                <a:solidFill>
                  <a:srgbClr val="FFFFFF"/>
                </a:solidFill>
                <a:latin typeface="Calibri"/>
                <a:ea typeface="Calibri"/>
                <a:cs typeface="Calibri"/>
                <a:sym typeface="Calibri"/>
              </a:rPr>
              <a:t>02</a:t>
            </a:r>
            <a:endParaRPr b="0" i="0" sz="5500" u="none" cap="none" strike="noStrike">
              <a:solidFill>
                <a:srgbClr val="000000"/>
              </a:solidFill>
              <a:latin typeface="Calibri"/>
              <a:ea typeface="Calibri"/>
              <a:cs typeface="Calibri"/>
              <a:sym typeface="Calibri"/>
            </a:endParaRPr>
          </a:p>
        </p:txBody>
      </p:sp>
      <p:sp>
        <p:nvSpPr>
          <p:cNvPr id="1333" name="Google Shape;1333;g29e745b8efd_1_1536"/>
          <p:cNvSpPr txBox="1"/>
          <p:nvPr/>
        </p:nvSpPr>
        <p:spPr>
          <a:xfrm>
            <a:off x="3380232" y="4746545"/>
            <a:ext cx="1099200" cy="859500"/>
          </a:xfrm>
          <a:prstGeom prst="rect">
            <a:avLst/>
          </a:prstGeom>
          <a:noFill/>
          <a:ln>
            <a:noFill/>
          </a:ln>
        </p:spPr>
        <p:txBody>
          <a:bodyPr anchorCtr="0" anchor="t" bIns="0" lIns="0" spcFirstLastPara="1" rIns="0" wrap="square" tIns="12700">
            <a:spAutoFit/>
          </a:bodyPr>
          <a:lstStyle/>
          <a:p>
            <a:pPr indent="0" lvl="0" marL="317500" marR="0" rtl="0" algn="l">
              <a:lnSpc>
                <a:spcPct val="100000"/>
              </a:lnSpc>
              <a:spcBef>
                <a:spcPts val="0"/>
              </a:spcBef>
              <a:spcAft>
                <a:spcPts val="0"/>
              </a:spcAft>
              <a:buClr>
                <a:srgbClr val="000000"/>
              </a:buClr>
              <a:buSzPts val="5500"/>
              <a:buFont typeface="Arial"/>
              <a:buNone/>
            </a:pPr>
            <a:r>
              <a:rPr b="1" i="0" lang="es-CO" sz="5500" u="none" cap="none" strike="noStrike">
                <a:solidFill>
                  <a:srgbClr val="FFFFFF"/>
                </a:solidFill>
                <a:latin typeface="Calibri"/>
                <a:ea typeface="Calibri"/>
                <a:cs typeface="Calibri"/>
                <a:sym typeface="Calibri"/>
              </a:rPr>
              <a:t>03</a:t>
            </a:r>
            <a:endParaRPr b="0" i="0" sz="5500" u="none" cap="none" strike="noStrike">
              <a:solidFill>
                <a:srgbClr val="000000"/>
              </a:solidFill>
              <a:latin typeface="Calibri"/>
              <a:ea typeface="Calibri"/>
              <a:cs typeface="Calibri"/>
              <a:sym typeface="Calibri"/>
            </a:endParaRPr>
          </a:p>
        </p:txBody>
      </p:sp>
      <p:sp>
        <p:nvSpPr>
          <p:cNvPr id="1334" name="Google Shape;1334;g29e745b8efd_1_1536"/>
          <p:cNvSpPr txBox="1"/>
          <p:nvPr/>
        </p:nvSpPr>
        <p:spPr>
          <a:xfrm>
            <a:off x="4560300" y="1086557"/>
            <a:ext cx="4361100" cy="1197300"/>
          </a:xfrm>
          <a:prstGeom prst="rect">
            <a:avLst/>
          </a:prstGeom>
          <a:noFill/>
          <a:ln>
            <a:noFill/>
          </a:ln>
        </p:spPr>
        <p:txBody>
          <a:bodyPr anchorCtr="0" anchor="t" bIns="0" lIns="0" spcFirstLastPara="1" rIns="0" wrap="square" tIns="215275">
            <a:spAutoFit/>
          </a:bodyPr>
          <a:lstStyle/>
          <a:p>
            <a:pPr indent="0" lvl="0" marL="368300" marR="0" rtl="0" algn="l">
              <a:lnSpc>
                <a:spcPct val="100000"/>
              </a:lnSpc>
              <a:spcBef>
                <a:spcPts val="0"/>
              </a:spcBef>
              <a:spcAft>
                <a:spcPts val="0"/>
              </a:spcAft>
              <a:buClr>
                <a:srgbClr val="000000"/>
              </a:buClr>
              <a:buSzPts val="2700"/>
              <a:buFont typeface="Arial"/>
              <a:buNone/>
            </a:pPr>
            <a:r>
              <a:rPr b="1" i="0" lang="es-CO" sz="2700" u="none" cap="none" strike="noStrike">
                <a:solidFill>
                  <a:srgbClr val="FFFFFF"/>
                </a:solidFill>
                <a:latin typeface="Arial"/>
                <a:ea typeface="Arial"/>
                <a:cs typeface="Arial"/>
                <a:sym typeface="Arial"/>
              </a:rPr>
              <a:t>¿Quién lidera?</a:t>
            </a:r>
            <a:endParaRPr b="0" i="0" sz="2700" u="none" cap="none" strike="noStrike">
              <a:solidFill>
                <a:srgbClr val="000000"/>
              </a:solidFill>
              <a:latin typeface="Arial"/>
              <a:ea typeface="Arial"/>
              <a:cs typeface="Arial"/>
              <a:sym typeface="Arial"/>
            </a:endParaRPr>
          </a:p>
          <a:p>
            <a:pPr indent="0" lvl="0" marL="711200" marR="0" rtl="0" algn="l">
              <a:lnSpc>
                <a:spcPct val="100000"/>
              </a:lnSpc>
              <a:spcBef>
                <a:spcPts val="800"/>
              </a:spcBef>
              <a:spcAft>
                <a:spcPts val="0"/>
              </a:spcAft>
              <a:buClr>
                <a:srgbClr val="000000"/>
              </a:buClr>
              <a:buSzPts val="1500"/>
              <a:buFont typeface="Arial"/>
              <a:buNone/>
            </a:pPr>
            <a:r>
              <a:rPr b="0" i="0" lang="es-CO" sz="1500" u="none" cap="none" strike="noStrike">
                <a:solidFill>
                  <a:srgbClr val="FFFFFF"/>
                </a:solidFill>
                <a:latin typeface="Arial"/>
                <a:ea typeface="Arial"/>
                <a:cs typeface="Arial"/>
                <a:sym typeface="Arial"/>
              </a:rPr>
              <a:t>Metodólogo apoyado por el Arquitecto de Solución</a:t>
            </a:r>
            <a:endParaRPr b="0" i="0" sz="1500" u="none" cap="none" strike="noStrike">
              <a:solidFill>
                <a:srgbClr val="000000"/>
              </a:solidFill>
              <a:latin typeface="Arial"/>
              <a:ea typeface="Arial"/>
              <a:cs typeface="Arial"/>
              <a:sym typeface="Arial"/>
            </a:endParaRPr>
          </a:p>
        </p:txBody>
      </p:sp>
      <p:sp>
        <p:nvSpPr>
          <p:cNvPr id="1335" name="Google Shape;1335;g29e745b8efd_1_1536"/>
          <p:cNvSpPr txBox="1"/>
          <p:nvPr/>
        </p:nvSpPr>
        <p:spPr>
          <a:xfrm>
            <a:off x="2372867" y="2915051"/>
            <a:ext cx="4982700" cy="884400"/>
          </a:xfrm>
          <a:prstGeom prst="rect">
            <a:avLst/>
          </a:prstGeom>
          <a:noFill/>
          <a:ln>
            <a:noFill/>
          </a:ln>
        </p:spPr>
        <p:txBody>
          <a:bodyPr anchorCtr="0" anchor="t" bIns="0" lIns="0" spcFirstLastPara="1" rIns="0" wrap="square" tIns="177175">
            <a:spAutoFit/>
          </a:bodyPr>
          <a:lstStyle/>
          <a:p>
            <a:pPr indent="0" lvl="0" marL="571500" marR="0" rtl="0" algn="l">
              <a:lnSpc>
                <a:spcPct val="100000"/>
              </a:lnSpc>
              <a:spcBef>
                <a:spcPts val="0"/>
              </a:spcBef>
              <a:spcAft>
                <a:spcPts val="0"/>
              </a:spcAft>
              <a:buClr>
                <a:srgbClr val="000000"/>
              </a:buClr>
              <a:buSzPts val="2700"/>
              <a:buFont typeface="Arial"/>
              <a:buNone/>
            </a:pPr>
            <a:r>
              <a:rPr b="1" i="0" lang="es-CO" sz="2700" u="none" cap="none" strike="noStrike">
                <a:solidFill>
                  <a:srgbClr val="FFFFFF"/>
                </a:solidFill>
                <a:latin typeface="Arial"/>
                <a:ea typeface="Arial"/>
                <a:cs typeface="Arial"/>
                <a:sym typeface="Arial"/>
              </a:rPr>
              <a:t>¿Quién(es) documenta(n)?</a:t>
            </a:r>
            <a:endParaRPr b="0" i="0" sz="2700" u="none" cap="none" strike="noStrike">
              <a:solidFill>
                <a:srgbClr val="000000"/>
              </a:solidFill>
              <a:latin typeface="Arial"/>
              <a:ea typeface="Arial"/>
              <a:cs typeface="Arial"/>
              <a:sym typeface="Arial"/>
            </a:endParaRPr>
          </a:p>
          <a:p>
            <a:pPr indent="0" lvl="0" marL="1066800" marR="0" rtl="0" algn="l">
              <a:lnSpc>
                <a:spcPct val="100000"/>
              </a:lnSpc>
              <a:spcBef>
                <a:spcPts val="700"/>
              </a:spcBef>
              <a:spcAft>
                <a:spcPts val="0"/>
              </a:spcAft>
              <a:buClr>
                <a:srgbClr val="000000"/>
              </a:buClr>
              <a:buSzPts val="1300"/>
              <a:buFont typeface="Arial"/>
              <a:buNone/>
            </a:pPr>
            <a:r>
              <a:rPr b="0" i="0" lang="es-CO" sz="1300" u="none" cap="none" strike="noStrike">
                <a:solidFill>
                  <a:srgbClr val="FFFFFF"/>
                </a:solidFill>
                <a:latin typeface="Arial"/>
                <a:ea typeface="Arial"/>
                <a:cs typeface="Arial"/>
                <a:sym typeface="Arial"/>
              </a:rPr>
              <a:t>Analista Funcional y revisa el Metodólogo</a:t>
            </a:r>
            <a:endParaRPr b="0" i="0" sz="1300" u="none" cap="none" strike="noStrike">
              <a:solidFill>
                <a:srgbClr val="000000"/>
              </a:solidFill>
              <a:latin typeface="Arial"/>
              <a:ea typeface="Arial"/>
              <a:cs typeface="Arial"/>
              <a:sym typeface="Arial"/>
            </a:endParaRPr>
          </a:p>
        </p:txBody>
      </p:sp>
      <p:sp>
        <p:nvSpPr>
          <p:cNvPr id="1336" name="Google Shape;1336;g29e745b8efd_1_1536"/>
          <p:cNvSpPr txBox="1"/>
          <p:nvPr/>
        </p:nvSpPr>
        <p:spPr>
          <a:xfrm>
            <a:off x="4560300" y="4746257"/>
            <a:ext cx="4675500" cy="905100"/>
          </a:xfrm>
          <a:prstGeom prst="rect">
            <a:avLst/>
          </a:prstGeom>
          <a:noFill/>
          <a:ln>
            <a:noFill/>
          </a:ln>
        </p:spPr>
        <p:txBody>
          <a:bodyPr anchorCtr="0" anchor="t" bIns="0" lIns="0" spcFirstLastPara="1" rIns="0" wrap="square" tIns="12075">
            <a:spAutoFit/>
          </a:bodyPr>
          <a:lstStyle/>
          <a:p>
            <a:pPr indent="0" lvl="0" marL="36830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Arial"/>
                <a:ea typeface="Arial"/>
                <a:cs typeface="Arial"/>
                <a:sym typeface="Arial"/>
              </a:rPr>
              <a:t>Participantes claves</a:t>
            </a:r>
            <a:endParaRPr b="0" i="0" sz="2800" u="none" cap="none" strike="noStrike">
              <a:solidFill>
                <a:srgbClr val="000000"/>
              </a:solidFill>
              <a:latin typeface="Arial"/>
              <a:ea typeface="Arial"/>
              <a:cs typeface="Arial"/>
              <a:sym typeface="Arial"/>
            </a:endParaRPr>
          </a:p>
          <a:p>
            <a:pPr indent="0" lvl="0" marL="571500" marR="0" rtl="0" algn="l">
              <a:lnSpc>
                <a:spcPct val="100000"/>
              </a:lnSpc>
              <a:spcBef>
                <a:spcPts val="0"/>
              </a:spcBef>
              <a:spcAft>
                <a:spcPts val="0"/>
              </a:spcAft>
              <a:buClr>
                <a:srgbClr val="000000"/>
              </a:buClr>
              <a:buSzPts val="1500"/>
              <a:buFont typeface="Arial"/>
              <a:buNone/>
            </a:pPr>
            <a:r>
              <a:rPr b="0" i="0" lang="es-CO" sz="1500" u="none" cap="none" strike="noStrike">
                <a:solidFill>
                  <a:srgbClr val="FFFFFF"/>
                </a:solidFill>
                <a:latin typeface="Arial"/>
                <a:ea typeface="Arial"/>
                <a:cs typeface="Arial"/>
                <a:sym typeface="Arial"/>
              </a:rPr>
              <a:t>Líder Funcional</a:t>
            </a:r>
            <a:endParaRPr b="0" i="0" sz="1500" u="none" cap="none" strike="noStrike">
              <a:solidFill>
                <a:srgbClr val="FFFFFF"/>
              </a:solidFill>
              <a:latin typeface="Arial"/>
              <a:ea typeface="Arial"/>
              <a:cs typeface="Arial"/>
              <a:sym typeface="Arial"/>
            </a:endParaRPr>
          </a:p>
          <a:p>
            <a:pPr indent="0" lvl="0" marL="571500" marR="0" rtl="0" algn="l">
              <a:lnSpc>
                <a:spcPct val="100000"/>
              </a:lnSpc>
              <a:spcBef>
                <a:spcPts val="0"/>
              </a:spcBef>
              <a:spcAft>
                <a:spcPts val="0"/>
              </a:spcAft>
              <a:buClr>
                <a:srgbClr val="000000"/>
              </a:buClr>
              <a:buSzPts val="1500"/>
              <a:buFont typeface="Arial"/>
              <a:buNone/>
            </a:pPr>
            <a:r>
              <a:rPr b="0" i="0" lang="es-CO" sz="1500" u="none" cap="none" strike="noStrike">
                <a:solidFill>
                  <a:srgbClr val="FFFFFF"/>
                </a:solidFill>
                <a:latin typeface="Arial"/>
                <a:ea typeface="Arial"/>
                <a:cs typeface="Arial"/>
                <a:sym typeface="Arial"/>
              </a:rPr>
              <a:t>Líder de desarrollo</a:t>
            </a:r>
            <a:endParaRPr b="0" i="0" sz="1500" u="none" cap="none" strike="noStrike">
              <a:solidFill>
                <a:srgbClr val="000000"/>
              </a:solidFill>
              <a:latin typeface="Arial"/>
              <a:ea typeface="Arial"/>
              <a:cs typeface="Arial"/>
              <a:sym typeface="Arial"/>
            </a:endParaRPr>
          </a:p>
        </p:txBody>
      </p:sp>
      <p:pic>
        <p:nvPicPr>
          <p:cNvPr id="1337" name="Google Shape;1337;g29e745b8efd_1_1536"/>
          <p:cNvPicPr preferRelativeResize="0"/>
          <p:nvPr/>
        </p:nvPicPr>
        <p:blipFill rotWithShape="1">
          <a:blip r:embed="rId8">
            <a:alphaModFix/>
          </a:blip>
          <a:srcRect b="0" l="0" r="0" t="0"/>
          <a:stretch/>
        </p:blipFill>
        <p:spPr>
          <a:xfrm>
            <a:off x="9791353" y="6293327"/>
            <a:ext cx="2209799" cy="440267"/>
          </a:xfrm>
          <a:prstGeom prst="rect">
            <a:avLst/>
          </a:prstGeom>
          <a:noFill/>
          <a:ln>
            <a:noFill/>
          </a:ln>
        </p:spPr>
      </p:pic>
      <p:sp>
        <p:nvSpPr>
          <p:cNvPr id="1338" name="Google Shape;1338;g29e745b8efd_1_1536"/>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339" name="Google Shape;1339;g29e745b8efd_1_1536"/>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Roles </a:t>
            </a:r>
            <a:r>
              <a:rPr b="1" i="0" lang="es-CO" sz="4000" u="none" cap="none" strike="noStrike">
                <a:solidFill>
                  <a:srgbClr val="377AF4"/>
                </a:solidFill>
                <a:latin typeface="Roboto"/>
                <a:ea typeface="Roboto"/>
                <a:cs typeface="Roboto"/>
                <a:sym typeface="Roboto"/>
                <a:extLst>
                  <a:ext uri="http://customooxmlschemas.google.com/">
                    <go:slidesCustomData xmlns:go="http://customooxmlschemas.google.com/" textRoundtripDataId="9"/>
                  </a:ext>
                </a:extLst>
              </a:rPr>
              <a:t>involucrados</a:t>
            </a:r>
            <a:endParaRPr b="1" i="0" sz="4300" u="none" cap="none" strike="noStrike">
              <a:solidFill>
                <a:srgbClr val="00608A"/>
              </a:solidFill>
              <a:latin typeface="Calibri"/>
              <a:ea typeface="Calibri"/>
              <a:cs typeface="Calibri"/>
              <a:sym typeface="Calibri"/>
            </a:endParaRPr>
          </a:p>
        </p:txBody>
      </p:sp>
      <p:pic>
        <p:nvPicPr>
          <p:cNvPr id="1340" name="Google Shape;1340;g29e745b8efd_1_1536"/>
          <p:cNvPicPr preferRelativeResize="0"/>
          <p:nvPr/>
        </p:nvPicPr>
        <p:blipFill rotWithShape="1">
          <a:blip r:embed="rId9">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4" name="Shape 1344"/>
        <p:cNvGrpSpPr/>
        <p:nvPr/>
      </p:nvGrpSpPr>
      <p:grpSpPr>
        <a:xfrm>
          <a:off x="0" y="0"/>
          <a:ext cx="0" cy="0"/>
          <a:chOff x="0" y="0"/>
          <a:chExt cx="0" cy="0"/>
        </a:xfrm>
      </p:grpSpPr>
      <p:sp>
        <p:nvSpPr>
          <p:cNvPr id="1345" name="Google Shape;1345;g29e745b8efd_1_1567"/>
          <p:cNvSpPr txBox="1"/>
          <p:nvPr/>
        </p:nvSpPr>
        <p:spPr>
          <a:xfrm>
            <a:off x="774075" y="1376620"/>
            <a:ext cx="5923500" cy="624000"/>
          </a:xfrm>
          <a:prstGeom prst="rect">
            <a:avLst/>
          </a:prstGeom>
          <a:noFill/>
          <a:ln>
            <a:noFill/>
          </a:ln>
        </p:spPr>
        <p:txBody>
          <a:bodyPr anchorCtr="0" anchor="t" bIns="121900" lIns="121900" spcFirstLastPara="1" rIns="121900" wrap="square" tIns="121900">
            <a:noAutofit/>
          </a:bodyPr>
          <a:lstStyle/>
          <a:p>
            <a:pPr indent="0" lvl="0" marL="0" marR="0" rtl="0" algn="just">
              <a:lnSpc>
                <a:spcPct val="100000"/>
              </a:lnSpc>
              <a:spcBef>
                <a:spcPts val="1600"/>
              </a:spcBef>
              <a:spcAft>
                <a:spcPts val="0"/>
              </a:spcAft>
              <a:buClr>
                <a:srgbClr val="000000"/>
              </a:buClr>
              <a:buSzPts val="1900"/>
              <a:buFont typeface="Arial"/>
              <a:buNone/>
            </a:pPr>
            <a:r>
              <a:rPr b="1" i="0" lang="es-CO" sz="2100" u="none" cap="none" strike="noStrike">
                <a:solidFill>
                  <a:srgbClr val="2A6AA0"/>
                </a:solidFill>
                <a:latin typeface="Calibri"/>
                <a:ea typeface="Calibri"/>
                <a:cs typeface="Calibri"/>
                <a:sym typeface="Calibri"/>
              </a:rPr>
              <a:t>ENTREGABLES PRINCIPALES</a:t>
            </a:r>
            <a:endParaRPr b="1" i="0" sz="2100" u="none" cap="none" strike="noStrike">
              <a:solidFill>
                <a:srgbClr val="2A6AA0"/>
              </a:solidFill>
              <a:latin typeface="Calibri"/>
              <a:ea typeface="Calibri"/>
              <a:cs typeface="Calibri"/>
              <a:sym typeface="Calibri"/>
            </a:endParaRPr>
          </a:p>
          <a:p>
            <a:pPr indent="0" lvl="0" marL="0" marR="0" rtl="0" algn="just">
              <a:lnSpc>
                <a:spcPct val="115000"/>
              </a:lnSpc>
              <a:spcBef>
                <a:spcPts val="1600"/>
              </a:spcBef>
              <a:spcAft>
                <a:spcPts val="0"/>
              </a:spcAft>
              <a:buClr>
                <a:srgbClr val="000000"/>
              </a:buClr>
              <a:buSzPts val="1100"/>
              <a:buFont typeface="Arial"/>
              <a:buNone/>
            </a:pPr>
            <a:r>
              <a:t/>
            </a:r>
            <a:endParaRPr b="0" i="0" sz="2100" u="none" cap="none" strike="noStrike">
              <a:solidFill>
                <a:srgbClr val="2A6AA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300"/>
              <a:buFont typeface="Arial"/>
              <a:buNone/>
            </a:pPr>
            <a:r>
              <a:t/>
            </a:r>
            <a:endParaRPr b="0" i="0" sz="2100" u="none" cap="none" strike="noStrike">
              <a:solidFill>
                <a:srgbClr val="2A6AA0"/>
              </a:solidFill>
              <a:latin typeface="Calibri"/>
              <a:ea typeface="Calibri"/>
              <a:cs typeface="Calibri"/>
              <a:sym typeface="Calibri"/>
            </a:endParaRPr>
          </a:p>
        </p:txBody>
      </p:sp>
      <p:graphicFrame>
        <p:nvGraphicFramePr>
          <p:cNvPr id="1346" name="Google Shape;1346;g29e745b8efd_1_1567"/>
          <p:cNvGraphicFramePr/>
          <p:nvPr/>
        </p:nvGraphicFramePr>
        <p:xfrm>
          <a:off x="897767" y="2107567"/>
          <a:ext cx="3000000" cy="3000000"/>
        </p:xfrm>
        <a:graphic>
          <a:graphicData uri="http://schemas.openxmlformats.org/drawingml/2006/table">
            <a:tbl>
              <a:tblPr>
                <a:noFill/>
                <a:tableStyleId>{28F54D9A-6878-4A49-949D-00CFE64CA1A7}</a:tableStyleId>
              </a:tblPr>
              <a:tblGrid>
                <a:gridCol w="5177825"/>
                <a:gridCol w="4493125"/>
              </a:tblGrid>
              <a:tr h="698100">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Documento</a:t>
                      </a:r>
                      <a:endParaRPr b="1" sz="1900" u="none" cap="none" strike="noStrike"/>
                    </a:p>
                  </a:txBody>
                  <a:tcPr marT="121900" marB="121900" marR="121900" marL="121900" anchor="ctr">
                    <a:solidFill>
                      <a:srgbClr val="CF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Responsable</a:t>
                      </a:r>
                      <a:endParaRPr b="1" sz="1900" u="none" cap="none" strike="noStrike"/>
                    </a:p>
                  </a:txBody>
                  <a:tcPr marT="121900" marB="121900" marR="121900" marL="121900" anchor="ctr">
                    <a:solidFill>
                      <a:srgbClr val="CFE2F3"/>
                    </a:solidFill>
                  </a:tcPr>
                </a:tc>
              </a:tr>
              <a:tr h="458100">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Matriz de Épicas</a:t>
                      </a:r>
                      <a:endParaRPr sz="1900" u="none" cap="none" strike="noStrike"/>
                    </a:p>
                  </a:txBody>
                  <a:tcPr marT="121900" marB="121900" marR="121900" marL="121900"/>
                </a:tc>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Analista Funcional</a:t>
                      </a:r>
                      <a:endParaRPr sz="1900" u="none" cap="none" strike="noStrike"/>
                    </a:p>
                  </a:txBody>
                  <a:tcPr marT="121900" marB="121900" marR="121900" marL="121900"/>
                </a:tc>
              </a:tr>
              <a:tr h="458100">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Historias de usuario</a:t>
                      </a:r>
                      <a:endParaRPr sz="1900" u="none" cap="none" strike="noStrike"/>
                    </a:p>
                  </a:txBody>
                  <a:tcPr marT="121900" marB="121900" marR="121900" marL="121900"/>
                </a:tc>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Analista Funcional</a:t>
                      </a:r>
                      <a:endParaRPr sz="1900" u="none" cap="none" strike="noStrike"/>
                    </a:p>
                  </a:txBody>
                  <a:tcPr marT="121900" marB="121900" marR="121900" marL="121900"/>
                </a:tc>
              </a:tr>
              <a:tr h="942425">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Diagrama(s) de proceso(s) de negocio</a:t>
                      </a:r>
                      <a:endParaRPr sz="1900" u="none" cap="none" strike="noStrike"/>
                    </a:p>
                  </a:txBody>
                  <a:tcPr marT="121900" marB="121900" marR="121900" marL="121900"/>
                </a:tc>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Analista Funcional</a:t>
                      </a:r>
                      <a:endParaRPr sz="1900" u="none" cap="none" strike="noStrike"/>
                    </a:p>
                  </a:txBody>
                  <a:tcPr marT="121900" marB="121900" marR="121900" marL="121900"/>
                </a:tc>
              </a:tr>
            </a:tbl>
          </a:graphicData>
        </a:graphic>
      </p:graphicFrame>
      <p:pic>
        <p:nvPicPr>
          <p:cNvPr id="1347" name="Google Shape;1347;g29e745b8efd_1_1567"/>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348" name="Google Shape;1348;g29e745b8efd_1_156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349" name="Google Shape;1349;g29e745b8efd_1_156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Entregables principales del Backlog</a:t>
            </a:r>
            <a:endParaRPr b="0" i="0" sz="1900" u="none" cap="none" strike="noStrike">
              <a:solidFill>
                <a:srgbClr val="000000"/>
              </a:solidFill>
              <a:latin typeface="Arial"/>
              <a:ea typeface="Arial"/>
              <a:cs typeface="Arial"/>
              <a:sym typeface="Arial"/>
            </a:endParaRPr>
          </a:p>
        </p:txBody>
      </p:sp>
      <p:pic>
        <p:nvPicPr>
          <p:cNvPr id="1350" name="Google Shape;1350;g29e745b8efd_1_1567"/>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4" name="Shape 1354"/>
        <p:cNvGrpSpPr/>
        <p:nvPr/>
      </p:nvGrpSpPr>
      <p:grpSpPr>
        <a:xfrm>
          <a:off x="0" y="0"/>
          <a:ext cx="0" cy="0"/>
          <a:chOff x="0" y="0"/>
          <a:chExt cx="0" cy="0"/>
        </a:xfrm>
      </p:grpSpPr>
      <p:pic>
        <p:nvPicPr>
          <p:cNvPr id="1355" name="Google Shape;1355;g29e745b8efd_1_1576"/>
          <p:cNvPicPr preferRelativeResize="0"/>
          <p:nvPr/>
        </p:nvPicPr>
        <p:blipFill rotWithShape="1">
          <a:blip r:embed="rId3">
            <a:alphaModFix/>
          </a:blip>
          <a:srcRect b="0" l="0" r="0" t="0"/>
          <a:stretch/>
        </p:blipFill>
        <p:spPr>
          <a:xfrm>
            <a:off x="-58059" y="-735391"/>
            <a:ext cx="12346821" cy="8213878"/>
          </a:xfrm>
          <a:prstGeom prst="rect">
            <a:avLst/>
          </a:prstGeom>
          <a:noFill/>
          <a:ln>
            <a:noFill/>
          </a:ln>
        </p:spPr>
      </p:pic>
      <p:sp>
        <p:nvSpPr>
          <p:cNvPr id="1356" name="Google Shape;1356;g29e745b8efd_1_1576"/>
          <p:cNvSpPr txBox="1"/>
          <p:nvPr/>
        </p:nvSpPr>
        <p:spPr>
          <a:xfrm>
            <a:off x="0" y="454397"/>
            <a:ext cx="12192000" cy="784800"/>
          </a:xfrm>
          <a:prstGeom prst="rect">
            <a:avLst/>
          </a:prstGeom>
          <a:solidFill>
            <a:schemeClr val="dk1">
              <a:alpha val="63137"/>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EJERCICIO PRÁCTICO</a:t>
            </a:r>
            <a:endParaRPr b="0" i="0" sz="4300" u="none" cap="none" strike="noStrike">
              <a:solidFill>
                <a:srgbClr val="000000"/>
              </a:solidFill>
              <a:latin typeface="Arial"/>
              <a:ea typeface="Arial"/>
              <a:cs typeface="Arial"/>
              <a:sym typeface="Arial"/>
            </a:endParaRPr>
          </a:p>
        </p:txBody>
      </p:sp>
      <p:pic>
        <p:nvPicPr>
          <p:cNvPr id="1357" name="Google Shape;1357;g29e745b8efd_1_1576"/>
          <p:cNvPicPr preferRelativeResize="0"/>
          <p:nvPr/>
        </p:nvPicPr>
        <p:blipFill rotWithShape="1">
          <a:blip r:embed="rId4">
            <a:alphaModFix/>
          </a:blip>
          <a:srcRect b="0" l="0" r="0" t="0"/>
          <a:stretch/>
        </p:blipFill>
        <p:spPr>
          <a:xfrm>
            <a:off x="545275" y="680869"/>
            <a:ext cx="1639785" cy="3267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1" name="Shape 1361"/>
        <p:cNvGrpSpPr/>
        <p:nvPr/>
      </p:nvGrpSpPr>
      <p:grpSpPr>
        <a:xfrm>
          <a:off x="0" y="0"/>
          <a:ext cx="0" cy="0"/>
          <a:chOff x="0" y="0"/>
          <a:chExt cx="0" cy="0"/>
        </a:xfrm>
      </p:grpSpPr>
      <p:grpSp>
        <p:nvGrpSpPr>
          <p:cNvPr id="1362" name="Google Shape;1362;g29e745b8efd_1_1582"/>
          <p:cNvGrpSpPr/>
          <p:nvPr/>
        </p:nvGrpSpPr>
        <p:grpSpPr>
          <a:xfrm>
            <a:off x="0" y="1700782"/>
            <a:ext cx="12192000" cy="3642357"/>
            <a:chOff x="0" y="1700783"/>
            <a:chExt cx="12192000" cy="3642357"/>
          </a:xfrm>
        </p:grpSpPr>
        <p:pic>
          <p:nvPicPr>
            <p:cNvPr id="1363" name="Google Shape;1363;g29e745b8efd_1_1582"/>
            <p:cNvPicPr preferRelativeResize="0"/>
            <p:nvPr/>
          </p:nvPicPr>
          <p:blipFill rotWithShape="1">
            <a:blip r:embed="rId3">
              <a:alphaModFix/>
            </a:blip>
            <a:srcRect b="0" l="0" r="0" t="0"/>
            <a:stretch/>
          </p:blipFill>
          <p:spPr>
            <a:xfrm>
              <a:off x="0" y="1700783"/>
              <a:ext cx="12192000" cy="3642357"/>
            </a:xfrm>
            <a:prstGeom prst="rect">
              <a:avLst/>
            </a:prstGeom>
            <a:noFill/>
            <a:ln>
              <a:noFill/>
            </a:ln>
          </p:spPr>
        </p:pic>
        <p:sp>
          <p:nvSpPr>
            <p:cNvPr id="1364" name="Google Shape;1364;g29e745b8efd_1_1582"/>
            <p:cNvSpPr/>
            <p:nvPr/>
          </p:nvSpPr>
          <p:spPr>
            <a:xfrm>
              <a:off x="45719" y="2616708"/>
              <a:ext cx="1917700" cy="1798320"/>
            </a:xfrm>
            <a:custGeom>
              <a:rect b="b" l="l" r="r" t="t"/>
              <a:pathLst>
                <a:path extrusionOk="0" h="1798320" w="1917700">
                  <a:moveTo>
                    <a:pt x="1617472" y="0"/>
                  </a:moveTo>
                  <a:lnTo>
                    <a:pt x="299732" y="0"/>
                  </a:lnTo>
                  <a:lnTo>
                    <a:pt x="251112" y="3924"/>
                  </a:lnTo>
                  <a:lnTo>
                    <a:pt x="204991" y="15284"/>
                  </a:lnTo>
                  <a:lnTo>
                    <a:pt x="161985" y="33463"/>
                  </a:lnTo>
                  <a:lnTo>
                    <a:pt x="122711" y="57842"/>
                  </a:lnTo>
                  <a:lnTo>
                    <a:pt x="87787" y="87804"/>
                  </a:lnTo>
                  <a:lnTo>
                    <a:pt x="57829" y="122730"/>
                  </a:lnTo>
                  <a:lnTo>
                    <a:pt x="33454" y="162003"/>
                  </a:lnTo>
                  <a:lnTo>
                    <a:pt x="15279" y="205004"/>
                  </a:lnTo>
                  <a:lnTo>
                    <a:pt x="3922" y="251115"/>
                  </a:lnTo>
                  <a:lnTo>
                    <a:pt x="0" y="299719"/>
                  </a:lnTo>
                  <a:lnTo>
                    <a:pt x="0" y="1498599"/>
                  </a:lnTo>
                  <a:lnTo>
                    <a:pt x="3922" y="1547204"/>
                  </a:lnTo>
                  <a:lnTo>
                    <a:pt x="15279" y="1593315"/>
                  </a:lnTo>
                  <a:lnTo>
                    <a:pt x="33454" y="1636316"/>
                  </a:lnTo>
                  <a:lnTo>
                    <a:pt x="57829" y="1675589"/>
                  </a:lnTo>
                  <a:lnTo>
                    <a:pt x="87787" y="1710515"/>
                  </a:lnTo>
                  <a:lnTo>
                    <a:pt x="122711" y="1740477"/>
                  </a:lnTo>
                  <a:lnTo>
                    <a:pt x="161985" y="1764856"/>
                  </a:lnTo>
                  <a:lnTo>
                    <a:pt x="204991" y="1783035"/>
                  </a:lnTo>
                  <a:lnTo>
                    <a:pt x="251112" y="1794395"/>
                  </a:lnTo>
                  <a:lnTo>
                    <a:pt x="299732" y="1798319"/>
                  </a:lnTo>
                  <a:lnTo>
                    <a:pt x="1617472" y="1798319"/>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599"/>
                  </a:lnTo>
                  <a:lnTo>
                    <a:pt x="1917192" y="299719"/>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2" y="0"/>
                  </a:lnTo>
                  <a:close/>
                </a:path>
              </a:pathLst>
            </a:custGeom>
            <a:solidFill>
              <a:srgbClr val="1F61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365" name="Google Shape;1365;g29e745b8efd_1_1582"/>
          <p:cNvSpPr txBox="1"/>
          <p:nvPr/>
        </p:nvSpPr>
        <p:spPr>
          <a:xfrm>
            <a:off x="467664" y="3247769"/>
            <a:ext cx="1073100" cy="504900"/>
          </a:xfrm>
          <a:prstGeom prst="rect">
            <a:avLst/>
          </a:prstGeom>
          <a:noFill/>
          <a:ln>
            <a:noFill/>
          </a:ln>
        </p:spPr>
        <p:txBody>
          <a:bodyPr anchorCtr="0" anchor="t" bIns="0" lIns="0" spcFirstLastPara="1" rIns="0" wrap="square" tIns="12075">
            <a:spAutoFit/>
          </a:bodyPr>
          <a:lstStyle/>
          <a:p>
            <a:pPr indent="-190500" lvl="0" marL="203200" marR="0" rtl="0" algn="l">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Escenario de  Negocio</a:t>
            </a:r>
            <a:endParaRPr b="0" i="0" sz="1600" u="none" cap="none" strike="noStrike">
              <a:solidFill>
                <a:srgbClr val="000000"/>
              </a:solidFill>
              <a:latin typeface="Calibri"/>
              <a:ea typeface="Calibri"/>
              <a:cs typeface="Calibri"/>
              <a:sym typeface="Calibri"/>
            </a:endParaRPr>
          </a:p>
        </p:txBody>
      </p:sp>
      <p:sp>
        <p:nvSpPr>
          <p:cNvPr id="1366" name="Google Shape;1366;g29e745b8efd_1_1582"/>
          <p:cNvSpPr/>
          <p:nvPr/>
        </p:nvSpPr>
        <p:spPr>
          <a:xfrm>
            <a:off x="2008632" y="2622804"/>
            <a:ext cx="1917700" cy="1798320"/>
          </a:xfrm>
          <a:custGeom>
            <a:rect b="b" l="l" r="r" t="t"/>
            <a:pathLst>
              <a:path extrusionOk="0" h="1798320" w="1917700">
                <a:moveTo>
                  <a:pt x="1617471" y="0"/>
                </a:moveTo>
                <a:lnTo>
                  <a:pt x="299719"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19" y="1798320"/>
                </a:lnTo>
                <a:lnTo>
                  <a:pt x="1617471"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600"/>
                </a:lnTo>
                <a:lnTo>
                  <a:pt x="1917192"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1" y="0"/>
                </a:lnTo>
                <a:close/>
              </a:path>
            </a:pathLst>
          </a:custGeom>
          <a:solidFill>
            <a:srgbClr val="2482A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7" name="Google Shape;1367;g29e745b8efd_1_1582"/>
          <p:cNvSpPr txBox="1"/>
          <p:nvPr/>
        </p:nvSpPr>
        <p:spPr>
          <a:xfrm>
            <a:off x="2264409" y="3254501"/>
            <a:ext cx="1403700" cy="504900"/>
          </a:xfrm>
          <a:prstGeom prst="rect">
            <a:avLst/>
          </a:prstGeom>
          <a:noFill/>
          <a:ln>
            <a:noFill/>
          </a:ln>
        </p:spPr>
        <p:txBody>
          <a:bodyPr anchorCtr="0" anchor="t" bIns="0" lIns="0" spcFirstLastPara="1" rIns="0" wrap="square" tIns="12075">
            <a:spAutoFit/>
          </a:bodyPr>
          <a:lstStyle/>
          <a:p>
            <a:pPr indent="-241300" lvl="0" marL="254000" marR="0" rtl="0" algn="l">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Elaborar Historia  de Usuario</a:t>
            </a:r>
            <a:endParaRPr b="0" i="0" sz="1600" u="none" cap="none" strike="noStrike">
              <a:solidFill>
                <a:srgbClr val="000000"/>
              </a:solidFill>
              <a:latin typeface="Calibri"/>
              <a:ea typeface="Calibri"/>
              <a:cs typeface="Calibri"/>
              <a:sym typeface="Calibri"/>
            </a:endParaRPr>
          </a:p>
        </p:txBody>
      </p:sp>
      <p:sp>
        <p:nvSpPr>
          <p:cNvPr id="1368" name="Google Shape;1368;g29e745b8efd_1_1582"/>
          <p:cNvSpPr/>
          <p:nvPr/>
        </p:nvSpPr>
        <p:spPr>
          <a:xfrm>
            <a:off x="3971544" y="2622804"/>
            <a:ext cx="1917700" cy="1798320"/>
          </a:xfrm>
          <a:custGeom>
            <a:rect b="b" l="l" r="r" t="t"/>
            <a:pathLst>
              <a:path extrusionOk="0" h="1798320" w="1917700">
                <a:moveTo>
                  <a:pt x="1617471" y="0"/>
                </a:moveTo>
                <a:lnTo>
                  <a:pt x="299719"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19" y="1798320"/>
                </a:lnTo>
                <a:lnTo>
                  <a:pt x="1617471"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1" y="1498600"/>
                </a:lnTo>
                <a:lnTo>
                  <a:pt x="1917191"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1" y="0"/>
                </a:lnTo>
                <a:close/>
              </a:path>
            </a:pathLst>
          </a:custGeom>
          <a:solidFill>
            <a:srgbClr val="35A8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9" name="Google Shape;1369;g29e745b8efd_1_1582"/>
          <p:cNvSpPr txBox="1"/>
          <p:nvPr/>
        </p:nvSpPr>
        <p:spPr>
          <a:xfrm>
            <a:off x="4228847" y="3254501"/>
            <a:ext cx="1400700" cy="504900"/>
          </a:xfrm>
          <a:prstGeom prst="rect">
            <a:avLst/>
          </a:prstGeom>
          <a:noFill/>
          <a:ln>
            <a:noFill/>
          </a:ln>
        </p:spPr>
        <p:txBody>
          <a:bodyPr anchorCtr="0" anchor="t" bIns="0" lIns="0" spcFirstLastPara="1" rIns="0" wrap="square" tIns="12075">
            <a:spAutoFit/>
          </a:bodyPr>
          <a:lstStyle/>
          <a:p>
            <a:pPr indent="241300" lvl="0" marL="12700" marR="0" rtl="0" algn="l">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Modelar el  proceso objetivo</a:t>
            </a:r>
            <a:endParaRPr b="0" i="0" sz="1600" u="none" cap="none" strike="noStrike">
              <a:solidFill>
                <a:srgbClr val="000000"/>
              </a:solidFill>
              <a:latin typeface="Calibri"/>
              <a:ea typeface="Calibri"/>
              <a:cs typeface="Calibri"/>
              <a:sym typeface="Calibri"/>
            </a:endParaRPr>
          </a:p>
        </p:txBody>
      </p:sp>
      <p:pic>
        <p:nvPicPr>
          <p:cNvPr id="1370" name="Google Shape;1370;g29e745b8efd_1_1582"/>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371" name="Google Shape;1371;g29e745b8efd_1_1582"/>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372" name="Google Shape;1372;g29e745b8efd_1_1582"/>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Ejercicio práctico</a:t>
            </a:r>
            <a:endParaRPr b="0" i="0" sz="1900" u="none" cap="none" strike="noStrike">
              <a:solidFill>
                <a:srgbClr val="000000"/>
              </a:solidFill>
              <a:latin typeface="Arial"/>
              <a:ea typeface="Arial"/>
              <a:cs typeface="Arial"/>
              <a:sym typeface="Arial"/>
            </a:endParaRPr>
          </a:p>
        </p:txBody>
      </p:sp>
      <p:pic>
        <p:nvPicPr>
          <p:cNvPr id="1373" name="Google Shape;1373;g29e745b8efd_1_1582"/>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pic>
        <p:nvPicPr>
          <p:cNvPr id="212" name="Google Shape;212;g29e745b8efd_1_178"/>
          <p:cNvPicPr preferRelativeResize="0"/>
          <p:nvPr/>
        </p:nvPicPr>
        <p:blipFill rotWithShape="1">
          <a:blip r:embed="rId3">
            <a:alphaModFix/>
          </a:blip>
          <a:srcRect b="0" l="0" r="0" t="0"/>
          <a:stretch/>
        </p:blipFill>
        <p:spPr>
          <a:xfrm>
            <a:off x="1679565" y="1376460"/>
            <a:ext cx="2221167" cy="2221167"/>
          </a:xfrm>
          <a:prstGeom prst="rect">
            <a:avLst/>
          </a:prstGeom>
          <a:noFill/>
          <a:ln>
            <a:noFill/>
          </a:ln>
        </p:spPr>
      </p:pic>
      <p:pic>
        <p:nvPicPr>
          <p:cNvPr id="213" name="Google Shape;213;g29e745b8efd_1_178"/>
          <p:cNvPicPr preferRelativeResize="0"/>
          <p:nvPr/>
        </p:nvPicPr>
        <p:blipFill rotWithShape="1">
          <a:blip r:embed="rId4">
            <a:alphaModFix/>
          </a:blip>
          <a:srcRect b="0" l="0" r="0" t="0"/>
          <a:stretch/>
        </p:blipFill>
        <p:spPr>
          <a:xfrm>
            <a:off x="5570167" y="1371795"/>
            <a:ext cx="4546300" cy="2312932"/>
          </a:xfrm>
          <a:prstGeom prst="rect">
            <a:avLst/>
          </a:prstGeom>
          <a:noFill/>
          <a:ln>
            <a:noFill/>
          </a:ln>
        </p:spPr>
      </p:pic>
      <p:pic>
        <p:nvPicPr>
          <p:cNvPr id="214" name="Google Shape;214;g29e745b8efd_1_178"/>
          <p:cNvPicPr preferRelativeResize="0"/>
          <p:nvPr/>
        </p:nvPicPr>
        <p:blipFill rotWithShape="1">
          <a:blip r:embed="rId5">
            <a:alphaModFix/>
          </a:blip>
          <a:srcRect b="0" l="0" r="0" t="0"/>
          <a:stretch/>
        </p:blipFill>
        <p:spPr>
          <a:xfrm>
            <a:off x="4229500" y="3886519"/>
            <a:ext cx="2436801" cy="2136267"/>
          </a:xfrm>
          <a:prstGeom prst="rect">
            <a:avLst/>
          </a:prstGeom>
          <a:noFill/>
          <a:ln>
            <a:noFill/>
          </a:ln>
        </p:spPr>
      </p:pic>
      <p:sp>
        <p:nvSpPr>
          <p:cNvPr id="215" name="Google Shape;215;g29e745b8efd_1_178"/>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16" name="Google Shape;216;g29e745b8efd_1_178"/>
          <p:cNvSpPr txBox="1"/>
          <p:nvPr/>
        </p:nvSpPr>
        <p:spPr>
          <a:xfrm>
            <a:off x="843200" y="-27377"/>
            <a:ext cx="16256100" cy="7848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300" u="none" cap="none" strike="noStrike">
                <a:solidFill>
                  <a:srgbClr val="377AF4"/>
                </a:solidFill>
                <a:latin typeface="Roboto"/>
                <a:ea typeface="Roboto"/>
                <a:cs typeface="Roboto"/>
                <a:sym typeface="Roboto"/>
              </a:rPr>
              <a:t>Conceptos básicos</a:t>
            </a:r>
            <a:endParaRPr b="0" i="0" sz="1900" u="none" cap="none" strike="noStrike">
              <a:solidFill>
                <a:srgbClr val="377AF4"/>
              </a:solidFill>
              <a:latin typeface="Roboto"/>
              <a:ea typeface="Roboto"/>
              <a:cs typeface="Roboto"/>
              <a:sym typeface="Roboto"/>
            </a:endParaRPr>
          </a:p>
        </p:txBody>
      </p:sp>
      <p:pic>
        <p:nvPicPr>
          <p:cNvPr id="217" name="Google Shape;217;g29e745b8efd_1_178"/>
          <p:cNvPicPr preferRelativeResize="0"/>
          <p:nvPr/>
        </p:nvPicPr>
        <p:blipFill rotWithShape="1">
          <a:blip r:embed="rId6">
            <a:alphaModFix/>
          </a:blip>
          <a:srcRect b="0" l="0" r="0" t="0"/>
          <a:stretch/>
        </p:blipFill>
        <p:spPr>
          <a:xfrm>
            <a:off x="9791353" y="6293327"/>
            <a:ext cx="2209799" cy="440267"/>
          </a:xfrm>
          <a:prstGeom prst="rect">
            <a:avLst/>
          </a:prstGeom>
          <a:noFill/>
          <a:ln>
            <a:noFill/>
          </a:ln>
        </p:spPr>
      </p:pic>
      <p:pic>
        <p:nvPicPr>
          <p:cNvPr id="218" name="Google Shape;218;g29e745b8efd_1_178"/>
          <p:cNvPicPr preferRelativeResize="0"/>
          <p:nvPr/>
        </p:nvPicPr>
        <p:blipFill rotWithShape="1">
          <a:blip r:embed="rId7">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7" name="Shape 1377"/>
        <p:cNvGrpSpPr/>
        <p:nvPr/>
      </p:nvGrpSpPr>
      <p:grpSpPr>
        <a:xfrm>
          <a:off x="0" y="0"/>
          <a:ext cx="0" cy="0"/>
          <a:chOff x="0" y="0"/>
          <a:chExt cx="0" cy="0"/>
        </a:xfrm>
      </p:grpSpPr>
      <p:sp>
        <p:nvSpPr>
          <p:cNvPr id="1378" name="Google Shape;1378;g29e745b8efd_1_1597"/>
          <p:cNvSpPr/>
          <p:nvPr/>
        </p:nvSpPr>
        <p:spPr>
          <a:xfrm>
            <a:off x="387300" y="6424133"/>
            <a:ext cx="9556800" cy="344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9" name="Google Shape;1379;g29e745b8efd_1_1597"/>
          <p:cNvSpPr txBox="1"/>
          <p:nvPr/>
        </p:nvSpPr>
        <p:spPr>
          <a:xfrm>
            <a:off x="848119" y="554859"/>
            <a:ext cx="10921500" cy="569400"/>
          </a:xfrm>
          <a:prstGeom prst="rect">
            <a:avLst/>
          </a:prstGeom>
          <a:noFill/>
          <a:ln>
            <a:noFill/>
          </a:ln>
        </p:spPr>
        <p:txBody>
          <a:bodyPr anchorCtr="0" anchor="t" bIns="60925" lIns="121900" spcFirstLastPara="1" rIns="121900" wrap="square" tIns="60925">
            <a:spAutoFit/>
          </a:bodyPr>
          <a:lstStyle/>
          <a:p>
            <a:pPr indent="-584200" lvl="0" marL="596900" marR="0" rtl="0" algn="l">
              <a:lnSpc>
                <a:spcPct val="100000"/>
              </a:lnSpc>
              <a:spcBef>
                <a:spcPts val="0"/>
              </a:spcBef>
              <a:spcAft>
                <a:spcPts val="0"/>
              </a:spcAft>
              <a:buClr>
                <a:schemeClr val="dk1"/>
              </a:buClr>
              <a:buSzPts val="2900"/>
              <a:buFont typeface="Arial"/>
              <a:buNone/>
            </a:pPr>
            <a:r>
              <a:rPr b="1" i="0" lang="es-CO" sz="2900" u="none" cap="none" strike="noStrike">
                <a:solidFill>
                  <a:srgbClr val="2A6AA0"/>
                </a:solidFill>
                <a:latin typeface="Calibri"/>
                <a:ea typeface="Calibri"/>
                <a:cs typeface="Calibri"/>
                <a:sym typeface="Calibri"/>
              </a:rPr>
              <a:t>Gestión de Crédito al Consumo</a:t>
            </a:r>
            <a:endParaRPr b="1" i="0" sz="2100" u="none" cap="none" strike="noStrike">
              <a:solidFill>
                <a:srgbClr val="2A6AA0"/>
              </a:solidFill>
              <a:latin typeface="Calibri"/>
              <a:ea typeface="Calibri"/>
              <a:cs typeface="Calibri"/>
              <a:sym typeface="Calibri"/>
            </a:endParaRPr>
          </a:p>
        </p:txBody>
      </p:sp>
      <p:grpSp>
        <p:nvGrpSpPr>
          <p:cNvPr id="1380" name="Google Shape;1380;g29e745b8efd_1_1597"/>
          <p:cNvGrpSpPr/>
          <p:nvPr/>
        </p:nvGrpSpPr>
        <p:grpSpPr>
          <a:xfrm>
            <a:off x="5402772" y="1598738"/>
            <a:ext cx="2598420" cy="1349375"/>
            <a:chOff x="5402772" y="1293937"/>
            <a:chExt cx="2598420" cy="1349375"/>
          </a:xfrm>
        </p:grpSpPr>
        <p:sp>
          <p:nvSpPr>
            <p:cNvPr id="1381" name="Google Shape;1381;g29e745b8efd_1_1597"/>
            <p:cNvSpPr/>
            <p:nvPr/>
          </p:nvSpPr>
          <p:spPr>
            <a:xfrm>
              <a:off x="5402772" y="1293937"/>
              <a:ext cx="2598420" cy="1349375"/>
            </a:xfrm>
            <a:custGeom>
              <a:rect b="b" l="l" r="r" t="t"/>
              <a:pathLst>
                <a:path extrusionOk="0" h="1349375" w="2598420">
                  <a:moveTo>
                    <a:pt x="1274923" y="0"/>
                  </a:moveTo>
                  <a:lnTo>
                    <a:pt x="1210786" y="1223"/>
                  </a:lnTo>
                  <a:lnTo>
                    <a:pt x="1147450" y="3832"/>
                  </a:lnTo>
                  <a:lnTo>
                    <a:pt x="1084992" y="7792"/>
                  </a:lnTo>
                  <a:lnTo>
                    <a:pt x="1023488" y="13072"/>
                  </a:lnTo>
                  <a:lnTo>
                    <a:pt x="963014" y="19639"/>
                  </a:lnTo>
                  <a:lnTo>
                    <a:pt x="903649" y="27462"/>
                  </a:lnTo>
                  <a:lnTo>
                    <a:pt x="845468" y="36507"/>
                  </a:lnTo>
                  <a:lnTo>
                    <a:pt x="788549" y="46742"/>
                  </a:lnTo>
                  <a:lnTo>
                    <a:pt x="732967" y="58135"/>
                  </a:lnTo>
                  <a:lnTo>
                    <a:pt x="678801" y="70654"/>
                  </a:lnTo>
                  <a:lnTo>
                    <a:pt x="626126" y="84266"/>
                  </a:lnTo>
                  <a:lnTo>
                    <a:pt x="575019" y="98939"/>
                  </a:lnTo>
                  <a:lnTo>
                    <a:pt x="525557" y="114640"/>
                  </a:lnTo>
                  <a:lnTo>
                    <a:pt x="477817" y="131337"/>
                  </a:lnTo>
                  <a:lnTo>
                    <a:pt x="431876" y="148999"/>
                  </a:lnTo>
                  <a:lnTo>
                    <a:pt x="387810" y="167591"/>
                  </a:lnTo>
                  <a:lnTo>
                    <a:pt x="345697" y="187083"/>
                  </a:lnTo>
                  <a:lnTo>
                    <a:pt x="305612" y="207441"/>
                  </a:lnTo>
                  <a:lnTo>
                    <a:pt x="267633" y="228634"/>
                  </a:lnTo>
                  <a:lnTo>
                    <a:pt x="231836" y="250629"/>
                  </a:lnTo>
                  <a:lnTo>
                    <a:pt x="198298" y="273393"/>
                  </a:lnTo>
                  <a:lnTo>
                    <a:pt x="167097" y="296895"/>
                  </a:lnTo>
                  <a:lnTo>
                    <a:pt x="112008" y="345980"/>
                  </a:lnTo>
                  <a:lnTo>
                    <a:pt x="67184" y="397627"/>
                  </a:lnTo>
                  <a:lnTo>
                    <a:pt x="33239" y="451575"/>
                  </a:lnTo>
                  <a:lnTo>
                    <a:pt x="10787" y="507567"/>
                  </a:lnTo>
                  <a:lnTo>
                    <a:pt x="442" y="565342"/>
                  </a:lnTo>
                  <a:lnTo>
                    <a:pt x="0" y="594482"/>
                  </a:lnTo>
                  <a:lnTo>
                    <a:pt x="2712" y="623296"/>
                  </a:lnTo>
                  <a:lnTo>
                    <a:pt x="17311" y="679809"/>
                  </a:lnTo>
                  <a:lnTo>
                    <a:pt x="43662" y="734607"/>
                  </a:lnTo>
                  <a:lnTo>
                    <a:pt x="81191" y="787414"/>
                  </a:lnTo>
                  <a:lnTo>
                    <a:pt x="129319" y="837954"/>
                  </a:lnTo>
                  <a:lnTo>
                    <a:pt x="187472" y="885951"/>
                  </a:lnTo>
                  <a:lnTo>
                    <a:pt x="220127" y="908910"/>
                  </a:lnTo>
                  <a:lnTo>
                    <a:pt x="255071" y="931130"/>
                  </a:lnTo>
                  <a:lnTo>
                    <a:pt x="292234" y="952576"/>
                  </a:lnTo>
                  <a:lnTo>
                    <a:pt x="331542" y="973215"/>
                  </a:lnTo>
                  <a:lnTo>
                    <a:pt x="372923" y="993011"/>
                  </a:lnTo>
                  <a:lnTo>
                    <a:pt x="416307" y="1011930"/>
                  </a:lnTo>
                  <a:lnTo>
                    <a:pt x="461619" y="1029938"/>
                  </a:lnTo>
                  <a:lnTo>
                    <a:pt x="508790" y="1047000"/>
                  </a:lnTo>
                  <a:lnTo>
                    <a:pt x="557745" y="1063082"/>
                  </a:lnTo>
                  <a:lnTo>
                    <a:pt x="608414" y="1078150"/>
                  </a:lnTo>
                  <a:lnTo>
                    <a:pt x="660725" y="1092168"/>
                  </a:lnTo>
                  <a:lnTo>
                    <a:pt x="714604" y="1105103"/>
                  </a:lnTo>
                  <a:lnTo>
                    <a:pt x="769981" y="1116919"/>
                  </a:lnTo>
                  <a:lnTo>
                    <a:pt x="826783" y="1127583"/>
                  </a:lnTo>
                  <a:lnTo>
                    <a:pt x="884938" y="1137061"/>
                  </a:lnTo>
                  <a:lnTo>
                    <a:pt x="944375" y="1145316"/>
                  </a:lnTo>
                  <a:lnTo>
                    <a:pt x="1005020" y="1152316"/>
                  </a:lnTo>
                  <a:lnTo>
                    <a:pt x="1066802" y="1158026"/>
                  </a:lnTo>
                  <a:lnTo>
                    <a:pt x="1129649" y="1162411"/>
                  </a:lnTo>
                  <a:lnTo>
                    <a:pt x="1193489" y="1165436"/>
                  </a:lnTo>
                  <a:lnTo>
                    <a:pt x="1258250" y="1167068"/>
                  </a:lnTo>
                  <a:lnTo>
                    <a:pt x="1575115" y="1349313"/>
                  </a:lnTo>
                  <a:lnTo>
                    <a:pt x="1747708" y="1131381"/>
                  </a:lnTo>
                  <a:lnTo>
                    <a:pt x="1814463" y="1119397"/>
                  </a:lnTo>
                  <a:lnTo>
                    <a:pt x="1879137" y="1105891"/>
                  </a:lnTo>
                  <a:lnTo>
                    <a:pt x="1941641" y="1090918"/>
                  </a:lnTo>
                  <a:lnTo>
                    <a:pt x="2001884" y="1074536"/>
                  </a:lnTo>
                  <a:lnTo>
                    <a:pt x="2059777" y="1056798"/>
                  </a:lnTo>
                  <a:lnTo>
                    <a:pt x="2115230" y="1037761"/>
                  </a:lnTo>
                  <a:lnTo>
                    <a:pt x="2168154" y="1017481"/>
                  </a:lnTo>
                  <a:lnTo>
                    <a:pt x="2218460" y="996013"/>
                  </a:lnTo>
                  <a:lnTo>
                    <a:pt x="2266057" y="973412"/>
                  </a:lnTo>
                  <a:lnTo>
                    <a:pt x="2310856" y="949736"/>
                  </a:lnTo>
                  <a:lnTo>
                    <a:pt x="2352768" y="925038"/>
                  </a:lnTo>
                  <a:lnTo>
                    <a:pt x="2391702" y="899376"/>
                  </a:lnTo>
                  <a:lnTo>
                    <a:pt x="2427570" y="872804"/>
                  </a:lnTo>
                  <a:lnTo>
                    <a:pt x="2460281" y="845378"/>
                  </a:lnTo>
                  <a:lnTo>
                    <a:pt x="2489746" y="817154"/>
                  </a:lnTo>
                  <a:lnTo>
                    <a:pt x="2515876" y="788188"/>
                  </a:lnTo>
                  <a:lnTo>
                    <a:pt x="2557771" y="728251"/>
                  </a:lnTo>
                  <a:lnTo>
                    <a:pt x="2585249" y="666013"/>
                  </a:lnTo>
                  <a:lnTo>
                    <a:pt x="2597592" y="601918"/>
                  </a:lnTo>
                  <a:lnTo>
                    <a:pt x="2598034" y="572779"/>
                  </a:lnTo>
                  <a:lnTo>
                    <a:pt x="2595322" y="543965"/>
                  </a:lnTo>
                  <a:lnTo>
                    <a:pt x="2580723" y="487451"/>
                  </a:lnTo>
                  <a:lnTo>
                    <a:pt x="2554371" y="432653"/>
                  </a:lnTo>
                  <a:lnTo>
                    <a:pt x="2516843" y="379847"/>
                  </a:lnTo>
                  <a:lnTo>
                    <a:pt x="2468714" y="329307"/>
                  </a:lnTo>
                  <a:lnTo>
                    <a:pt x="2410562" y="281310"/>
                  </a:lnTo>
                  <a:lnTo>
                    <a:pt x="2377907" y="258351"/>
                  </a:lnTo>
                  <a:lnTo>
                    <a:pt x="2342962" y="236131"/>
                  </a:lnTo>
                  <a:lnTo>
                    <a:pt x="2305800" y="214685"/>
                  </a:lnTo>
                  <a:lnTo>
                    <a:pt x="2266492" y="194046"/>
                  </a:lnTo>
                  <a:lnTo>
                    <a:pt x="2225110" y="174250"/>
                  </a:lnTo>
                  <a:lnTo>
                    <a:pt x="2181727" y="155331"/>
                  </a:lnTo>
                  <a:lnTo>
                    <a:pt x="2136414" y="137323"/>
                  </a:lnTo>
                  <a:lnTo>
                    <a:pt x="2089244" y="120261"/>
                  </a:lnTo>
                  <a:lnTo>
                    <a:pt x="2040288" y="104179"/>
                  </a:lnTo>
                  <a:lnTo>
                    <a:pt x="1989619" y="89111"/>
                  </a:lnTo>
                  <a:lnTo>
                    <a:pt x="1937309" y="75093"/>
                  </a:lnTo>
                  <a:lnTo>
                    <a:pt x="1883429" y="62158"/>
                  </a:lnTo>
                  <a:lnTo>
                    <a:pt x="1828052" y="50342"/>
                  </a:lnTo>
                  <a:lnTo>
                    <a:pt x="1771250" y="39678"/>
                  </a:lnTo>
                  <a:lnTo>
                    <a:pt x="1713095" y="30200"/>
                  </a:lnTo>
                  <a:lnTo>
                    <a:pt x="1653659" y="21944"/>
                  </a:lnTo>
                  <a:lnTo>
                    <a:pt x="1593014" y="14945"/>
                  </a:lnTo>
                  <a:lnTo>
                    <a:pt x="1531232" y="9235"/>
                  </a:lnTo>
                  <a:lnTo>
                    <a:pt x="1468385" y="4850"/>
                  </a:lnTo>
                  <a:lnTo>
                    <a:pt x="1404545" y="1824"/>
                  </a:lnTo>
                  <a:lnTo>
                    <a:pt x="1339784" y="192"/>
                  </a:lnTo>
                  <a:lnTo>
                    <a:pt x="1274923" y="0"/>
                  </a:lnTo>
                  <a:close/>
                </a:path>
              </a:pathLst>
            </a:custGeom>
            <a:solidFill>
              <a:srgbClr val="377A9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2" name="Google Shape;1382;g29e745b8efd_1_1597"/>
            <p:cNvSpPr/>
            <p:nvPr/>
          </p:nvSpPr>
          <p:spPr>
            <a:xfrm>
              <a:off x="5402772" y="1293937"/>
              <a:ext cx="2598420" cy="1349375"/>
            </a:xfrm>
            <a:custGeom>
              <a:rect b="b" l="l" r="r" t="t"/>
              <a:pathLst>
                <a:path extrusionOk="0" h="1349375" w="2598420">
                  <a:moveTo>
                    <a:pt x="1575115" y="1349313"/>
                  </a:moveTo>
                  <a:lnTo>
                    <a:pt x="1258250" y="1167068"/>
                  </a:lnTo>
                  <a:lnTo>
                    <a:pt x="1193489" y="1165436"/>
                  </a:lnTo>
                  <a:lnTo>
                    <a:pt x="1129649" y="1162411"/>
                  </a:lnTo>
                  <a:lnTo>
                    <a:pt x="1066802" y="1158026"/>
                  </a:lnTo>
                  <a:lnTo>
                    <a:pt x="1005020" y="1152316"/>
                  </a:lnTo>
                  <a:lnTo>
                    <a:pt x="944375" y="1145316"/>
                  </a:lnTo>
                  <a:lnTo>
                    <a:pt x="884938" y="1137061"/>
                  </a:lnTo>
                  <a:lnTo>
                    <a:pt x="826783" y="1127583"/>
                  </a:lnTo>
                  <a:lnTo>
                    <a:pt x="769981" y="1116919"/>
                  </a:lnTo>
                  <a:lnTo>
                    <a:pt x="714604" y="1105103"/>
                  </a:lnTo>
                  <a:lnTo>
                    <a:pt x="660725" y="1092168"/>
                  </a:lnTo>
                  <a:lnTo>
                    <a:pt x="608414" y="1078150"/>
                  </a:lnTo>
                  <a:lnTo>
                    <a:pt x="557745" y="1063082"/>
                  </a:lnTo>
                  <a:lnTo>
                    <a:pt x="508790" y="1047000"/>
                  </a:lnTo>
                  <a:lnTo>
                    <a:pt x="461619" y="1029938"/>
                  </a:lnTo>
                  <a:lnTo>
                    <a:pt x="416307" y="1011930"/>
                  </a:lnTo>
                  <a:lnTo>
                    <a:pt x="372923" y="993011"/>
                  </a:lnTo>
                  <a:lnTo>
                    <a:pt x="331542" y="973215"/>
                  </a:lnTo>
                  <a:lnTo>
                    <a:pt x="292234" y="952576"/>
                  </a:lnTo>
                  <a:lnTo>
                    <a:pt x="255071" y="931130"/>
                  </a:lnTo>
                  <a:lnTo>
                    <a:pt x="220127" y="908910"/>
                  </a:lnTo>
                  <a:lnTo>
                    <a:pt x="187472" y="885951"/>
                  </a:lnTo>
                  <a:lnTo>
                    <a:pt x="157179" y="862287"/>
                  </a:lnTo>
                  <a:lnTo>
                    <a:pt x="103966" y="812984"/>
                  </a:lnTo>
                  <a:lnTo>
                    <a:pt x="61066" y="761277"/>
                  </a:lnTo>
                  <a:lnTo>
                    <a:pt x="29053" y="707440"/>
                  </a:lnTo>
                  <a:lnTo>
                    <a:pt x="8506" y="651750"/>
                  </a:lnTo>
                  <a:lnTo>
                    <a:pt x="0" y="594482"/>
                  </a:lnTo>
                  <a:lnTo>
                    <a:pt x="442" y="565342"/>
                  </a:lnTo>
                  <a:lnTo>
                    <a:pt x="10787" y="507567"/>
                  </a:lnTo>
                  <a:lnTo>
                    <a:pt x="33239" y="451575"/>
                  </a:lnTo>
                  <a:lnTo>
                    <a:pt x="67184" y="397627"/>
                  </a:lnTo>
                  <a:lnTo>
                    <a:pt x="112008" y="345980"/>
                  </a:lnTo>
                  <a:lnTo>
                    <a:pt x="167097" y="296895"/>
                  </a:lnTo>
                  <a:lnTo>
                    <a:pt x="198298" y="273393"/>
                  </a:lnTo>
                  <a:lnTo>
                    <a:pt x="231836" y="250629"/>
                  </a:lnTo>
                  <a:lnTo>
                    <a:pt x="267633" y="228634"/>
                  </a:lnTo>
                  <a:lnTo>
                    <a:pt x="305612" y="207441"/>
                  </a:lnTo>
                  <a:lnTo>
                    <a:pt x="345697" y="187083"/>
                  </a:lnTo>
                  <a:lnTo>
                    <a:pt x="387810" y="167591"/>
                  </a:lnTo>
                  <a:lnTo>
                    <a:pt x="431876" y="148999"/>
                  </a:lnTo>
                  <a:lnTo>
                    <a:pt x="477817" y="131337"/>
                  </a:lnTo>
                  <a:lnTo>
                    <a:pt x="525557" y="114640"/>
                  </a:lnTo>
                  <a:lnTo>
                    <a:pt x="575019" y="98939"/>
                  </a:lnTo>
                  <a:lnTo>
                    <a:pt x="626126" y="84266"/>
                  </a:lnTo>
                  <a:lnTo>
                    <a:pt x="678801" y="70654"/>
                  </a:lnTo>
                  <a:lnTo>
                    <a:pt x="732967" y="58135"/>
                  </a:lnTo>
                  <a:lnTo>
                    <a:pt x="788549" y="46742"/>
                  </a:lnTo>
                  <a:lnTo>
                    <a:pt x="845468" y="36507"/>
                  </a:lnTo>
                  <a:lnTo>
                    <a:pt x="903649" y="27462"/>
                  </a:lnTo>
                  <a:lnTo>
                    <a:pt x="963014" y="19639"/>
                  </a:lnTo>
                  <a:lnTo>
                    <a:pt x="1023488" y="13072"/>
                  </a:lnTo>
                  <a:lnTo>
                    <a:pt x="1084992" y="7792"/>
                  </a:lnTo>
                  <a:lnTo>
                    <a:pt x="1147450" y="3832"/>
                  </a:lnTo>
                  <a:lnTo>
                    <a:pt x="1210786" y="1223"/>
                  </a:lnTo>
                  <a:lnTo>
                    <a:pt x="1274923" y="0"/>
                  </a:lnTo>
                  <a:lnTo>
                    <a:pt x="1339784" y="192"/>
                  </a:lnTo>
                  <a:lnTo>
                    <a:pt x="1404545" y="1824"/>
                  </a:lnTo>
                  <a:lnTo>
                    <a:pt x="1468385" y="4850"/>
                  </a:lnTo>
                  <a:lnTo>
                    <a:pt x="1531232" y="9235"/>
                  </a:lnTo>
                  <a:lnTo>
                    <a:pt x="1593014" y="14945"/>
                  </a:lnTo>
                  <a:lnTo>
                    <a:pt x="1653659" y="21944"/>
                  </a:lnTo>
                  <a:lnTo>
                    <a:pt x="1713095" y="30200"/>
                  </a:lnTo>
                  <a:lnTo>
                    <a:pt x="1771250" y="39678"/>
                  </a:lnTo>
                  <a:lnTo>
                    <a:pt x="1828052" y="50342"/>
                  </a:lnTo>
                  <a:lnTo>
                    <a:pt x="1883429" y="62158"/>
                  </a:lnTo>
                  <a:lnTo>
                    <a:pt x="1937309" y="75093"/>
                  </a:lnTo>
                  <a:lnTo>
                    <a:pt x="1989619" y="89111"/>
                  </a:lnTo>
                  <a:lnTo>
                    <a:pt x="2040288" y="104179"/>
                  </a:lnTo>
                  <a:lnTo>
                    <a:pt x="2089244" y="120261"/>
                  </a:lnTo>
                  <a:lnTo>
                    <a:pt x="2136414" y="137323"/>
                  </a:lnTo>
                  <a:lnTo>
                    <a:pt x="2181727" y="155331"/>
                  </a:lnTo>
                  <a:lnTo>
                    <a:pt x="2225110" y="174250"/>
                  </a:lnTo>
                  <a:lnTo>
                    <a:pt x="2266492" y="194046"/>
                  </a:lnTo>
                  <a:lnTo>
                    <a:pt x="2305800" y="214685"/>
                  </a:lnTo>
                  <a:lnTo>
                    <a:pt x="2342962" y="236131"/>
                  </a:lnTo>
                  <a:lnTo>
                    <a:pt x="2377907" y="258351"/>
                  </a:lnTo>
                  <a:lnTo>
                    <a:pt x="2410562" y="281310"/>
                  </a:lnTo>
                  <a:lnTo>
                    <a:pt x="2440855" y="304974"/>
                  </a:lnTo>
                  <a:lnTo>
                    <a:pt x="2494067" y="354276"/>
                  </a:lnTo>
                  <a:lnTo>
                    <a:pt x="2536968" y="405984"/>
                  </a:lnTo>
                  <a:lnTo>
                    <a:pt x="2568980" y="459821"/>
                  </a:lnTo>
                  <a:lnTo>
                    <a:pt x="2589528" y="515511"/>
                  </a:lnTo>
                  <a:lnTo>
                    <a:pt x="2598034" y="572779"/>
                  </a:lnTo>
                  <a:lnTo>
                    <a:pt x="2597592" y="601918"/>
                  </a:lnTo>
                  <a:lnTo>
                    <a:pt x="2585249" y="666013"/>
                  </a:lnTo>
                  <a:lnTo>
                    <a:pt x="2557771" y="728251"/>
                  </a:lnTo>
                  <a:lnTo>
                    <a:pt x="2515876" y="788188"/>
                  </a:lnTo>
                  <a:lnTo>
                    <a:pt x="2489746" y="817154"/>
                  </a:lnTo>
                  <a:lnTo>
                    <a:pt x="2460281" y="845378"/>
                  </a:lnTo>
                  <a:lnTo>
                    <a:pt x="2427570" y="872804"/>
                  </a:lnTo>
                  <a:lnTo>
                    <a:pt x="2391702" y="899376"/>
                  </a:lnTo>
                  <a:lnTo>
                    <a:pt x="2352768" y="925038"/>
                  </a:lnTo>
                  <a:lnTo>
                    <a:pt x="2310856" y="949736"/>
                  </a:lnTo>
                  <a:lnTo>
                    <a:pt x="2266057" y="973412"/>
                  </a:lnTo>
                  <a:lnTo>
                    <a:pt x="2218460" y="996013"/>
                  </a:lnTo>
                  <a:lnTo>
                    <a:pt x="2168154" y="1017481"/>
                  </a:lnTo>
                  <a:lnTo>
                    <a:pt x="2115230" y="1037761"/>
                  </a:lnTo>
                  <a:lnTo>
                    <a:pt x="2059777" y="1056798"/>
                  </a:lnTo>
                  <a:lnTo>
                    <a:pt x="2001884" y="1074536"/>
                  </a:lnTo>
                  <a:lnTo>
                    <a:pt x="1941641" y="1090918"/>
                  </a:lnTo>
                  <a:lnTo>
                    <a:pt x="1879137" y="1105891"/>
                  </a:lnTo>
                  <a:lnTo>
                    <a:pt x="1814463" y="1119397"/>
                  </a:lnTo>
                  <a:lnTo>
                    <a:pt x="1747708" y="1131381"/>
                  </a:lnTo>
                  <a:lnTo>
                    <a:pt x="1575115" y="1349313"/>
                  </a:lnTo>
                  <a:close/>
                </a:path>
              </a:pathLst>
            </a:custGeom>
            <a:noFill/>
            <a:ln cap="flat" cmpd="sng" w="12175">
              <a:solidFill>
                <a:srgbClr val="548ED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383" name="Google Shape;1383;g29e745b8efd_1_1597"/>
          <p:cNvGrpSpPr/>
          <p:nvPr/>
        </p:nvGrpSpPr>
        <p:grpSpPr>
          <a:xfrm>
            <a:off x="935736" y="2779014"/>
            <a:ext cx="10190353" cy="1422273"/>
            <a:chOff x="935736" y="2474214"/>
            <a:chExt cx="10190353" cy="1422273"/>
          </a:xfrm>
        </p:grpSpPr>
        <p:sp>
          <p:nvSpPr>
            <p:cNvPr id="1384" name="Google Shape;1384;g29e745b8efd_1_1597"/>
            <p:cNvSpPr/>
            <p:nvPr/>
          </p:nvSpPr>
          <p:spPr>
            <a:xfrm>
              <a:off x="1133094" y="2474214"/>
              <a:ext cx="1365885" cy="1369060"/>
            </a:xfrm>
            <a:custGeom>
              <a:rect b="b" l="l" r="r" t="t"/>
              <a:pathLst>
                <a:path extrusionOk="0" h="1369060" w="1365885">
                  <a:moveTo>
                    <a:pt x="0" y="684276"/>
                  </a:moveTo>
                  <a:lnTo>
                    <a:pt x="1714" y="635403"/>
                  </a:lnTo>
                  <a:lnTo>
                    <a:pt x="6780" y="587458"/>
                  </a:lnTo>
                  <a:lnTo>
                    <a:pt x="15082" y="540558"/>
                  </a:lnTo>
                  <a:lnTo>
                    <a:pt x="26504" y="494817"/>
                  </a:lnTo>
                  <a:lnTo>
                    <a:pt x="40932" y="450351"/>
                  </a:lnTo>
                  <a:lnTo>
                    <a:pt x="58249" y="407277"/>
                  </a:lnTo>
                  <a:lnTo>
                    <a:pt x="78340" y="365709"/>
                  </a:lnTo>
                  <a:lnTo>
                    <a:pt x="101089" y="325764"/>
                  </a:lnTo>
                  <a:lnTo>
                    <a:pt x="126381" y="287558"/>
                  </a:lnTo>
                  <a:lnTo>
                    <a:pt x="154100" y="251205"/>
                  </a:lnTo>
                  <a:lnTo>
                    <a:pt x="184131" y="216822"/>
                  </a:lnTo>
                  <a:lnTo>
                    <a:pt x="216358" y="184525"/>
                  </a:lnTo>
                  <a:lnTo>
                    <a:pt x="250665" y="154429"/>
                  </a:lnTo>
                  <a:lnTo>
                    <a:pt x="286938" y="126650"/>
                  </a:lnTo>
                  <a:lnTo>
                    <a:pt x="325060" y="101303"/>
                  </a:lnTo>
                  <a:lnTo>
                    <a:pt x="364916" y="78505"/>
                  </a:lnTo>
                  <a:lnTo>
                    <a:pt x="406390" y="58372"/>
                  </a:lnTo>
                  <a:lnTo>
                    <a:pt x="449367" y="41018"/>
                  </a:lnTo>
                  <a:lnTo>
                    <a:pt x="493732" y="26560"/>
                  </a:lnTo>
                  <a:lnTo>
                    <a:pt x="539368" y="15113"/>
                  </a:lnTo>
                  <a:lnTo>
                    <a:pt x="586160" y="6794"/>
                  </a:lnTo>
                  <a:lnTo>
                    <a:pt x="633993" y="1717"/>
                  </a:lnTo>
                  <a:lnTo>
                    <a:pt x="682751" y="0"/>
                  </a:lnTo>
                  <a:lnTo>
                    <a:pt x="731510" y="1717"/>
                  </a:lnTo>
                  <a:lnTo>
                    <a:pt x="779343" y="6794"/>
                  </a:lnTo>
                  <a:lnTo>
                    <a:pt x="826135" y="15113"/>
                  </a:lnTo>
                  <a:lnTo>
                    <a:pt x="871771" y="26560"/>
                  </a:lnTo>
                  <a:lnTo>
                    <a:pt x="916136" y="41018"/>
                  </a:lnTo>
                  <a:lnTo>
                    <a:pt x="959113" y="58372"/>
                  </a:lnTo>
                  <a:lnTo>
                    <a:pt x="1000587" y="78505"/>
                  </a:lnTo>
                  <a:lnTo>
                    <a:pt x="1040443" y="101303"/>
                  </a:lnTo>
                  <a:lnTo>
                    <a:pt x="1078565" y="126650"/>
                  </a:lnTo>
                  <a:lnTo>
                    <a:pt x="1114838" y="154429"/>
                  </a:lnTo>
                  <a:lnTo>
                    <a:pt x="1149145" y="184525"/>
                  </a:lnTo>
                  <a:lnTo>
                    <a:pt x="1181372" y="216822"/>
                  </a:lnTo>
                  <a:lnTo>
                    <a:pt x="1211403" y="251205"/>
                  </a:lnTo>
                  <a:lnTo>
                    <a:pt x="1239122" y="287558"/>
                  </a:lnTo>
                  <a:lnTo>
                    <a:pt x="1264414" y="325764"/>
                  </a:lnTo>
                  <a:lnTo>
                    <a:pt x="1287163" y="365709"/>
                  </a:lnTo>
                  <a:lnTo>
                    <a:pt x="1307254" y="407277"/>
                  </a:lnTo>
                  <a:lnTo>
                    <a:pt x="1324571" y="450351"/>
                  </a:lnTo>
                  <a:lnTo>
                    <a:pt x="1338999" y="494817"/>
                  </a:lnTo>
                  <a:lnTo>
                    <a:pt x="1350421" y="540558"/>
                  </a:lnTo>
                  <a:lnTo>
                    <a:pt x="1358723" y="587458"/>
                  </a:lnTo>
                  <a:lnTo>
                    <a:pt x="1363789" y="635403"/>
                  </a:lnTo>
                  <a:lnTo>
                    <a:pt x="1365504" y="684276"/>
                  </a:lnTo>
                  <a:lnTo>
                    <a:pt x="1363789" y="733148"/>
                  </a:lnTo>
                  <a:lnTo>
                    <a:pt x="1358723" y="781093"/>
                  </a:lnTo>
                  <a:lnTo>
                    <a:pt x="1350421" y="827993"/>
                  </a:lnTo>
                  <a:lnTo>
                    <a:pt x="1338999" y="873734"/>
                  </a:lnTo>
                  <a:lnTo>
                    <a:pt x="1324571" y="918200"/>
                  </a:lnTo>
                  <a:lnTo>
                    <a:pt x="1307254" y="961274"/>
                  </a:lnTo>
                  <a:lnTo>
                    <a:pt x="1287163" y="1002842"/>
                  </a:lnTo>
                  <a:lnTo>
                    <a:pt x="1264414" y="1042787"/>
                  </a:lnTo>
                  <a:lnTo>
                    <a:pt x="1239122" y="1080993"/>
                  </a:lnTo>
                  <a:lnTo>
                    <a:pt x="1211403" y="1117346"/>
                  </a:lnTo>
                  <a:lnTo>
                    <a:pt x="1181372" y="1151729"/>
                  </a:lnTo>
                  <a:lnTo>
                    <a:pt x="1149145" y="1184026"/>
                  </a:lnTo>
                  <a:lnTo>
                    <a:pt x="1114838" y="1214122"/>
                  </a:lnTo>
                  <a:lnTo>
                    <a:pt x="1078565" y="1241901"/>
                  </a:lnTo>
                  <a:lnTo>
                    <a:pt x="1040443" y="1267248"/>
                  </a:lnTo>
                  <a:lnTo>
                    <a:pt x="1000587" y="1290046"/>
                  </a:lnTo>
                  <a:lnTo>
                    <a:pt x="959113" y="1310179"/>
                  </a:lnTo>
                  <a:lnTo>
                    <a:pt x="916136" y="1327533"/>
                  </a:lnTo>
                  <a:lnTo>
                    <a:pt x="871771" y="1341991"/>
                  </a:lnTo>
                  <a:lnTo>
                    <a:pt x="826135" y="1353438"/>
                  </a:lnTo>
                  <a:lnTo>
                    <a:pt x="779343" y="1361757"/>
                  </a:lnTo>
                  <a:lnTo>
                    <a:pt x="731510" y="1366834"/>
                  </a:lnTo>
                  <a:lnTo>
                    <a:pt x="682751" y="1368552"/>
                  </a:lnTo>
                  <a:lnTo>
                    <a:pt x="633993" y="1366834"/>
                  </a:lnTo>
                  <a:lnTo>
                    <a:pt x="586160" y="1361757"/>
                  </a:lnTo>
                  <a:lnTo>
                    <a:pt x="539368" y="1353438"/>
                  </a:lnTo>
                  <a:lnTo>
                    <a:pt x="493732" y="1341991"/>
                  </a:lnTo>
                  <a:lnTo>
                    <a:pt x="449367" y="1327533"/>
                  </a:lnTo>
                  <a:lnTo>
                    <a:pt x="406390" y="1310179"/>
                  </a:lnTo>
                  <a:lnTo>
                    <a:pt x="364916" y="1290046"/>
                  </a:lnTo>
                  <a:lnTo>
                    <a:pt x="325060" y="1267248"/>
                  </a:lnTo>
                  <a:lnTo>
                    <a:pt x="286938" y="1241901"/>
                  </a:lnTo>
                  <a:lnTo>
                    <a:pt x="250665" y="1214122"/>
                  </a:lnTo>
                  <a:lnTo>
                    <a:pt x="216358" y="1184026"/>
                  </a:lnTo>
                  <a:lnTo>
                    <a:pt x="184131" y="1151729"/>
                  </a:lnTo>
                  <a:lnTo>
                    <a:pt x="154100" y="1117346"/>
                  </a:lnTo>
                  <a:lnTo>
                    <a:pt x="126381" y="1080993"/>
                  </a:lnTo>
                  <a:lnTo>
                    <a:pt x="101089" y="1042787"/>
                  </a:lnTo>
                  <a:lnTo>
                    <a:pt x="78340" y="1002842"/>
                  </a:lnTo>
                  <a:lnTo>
                    <a:pt x="58249" y="961274"/>
                  </a:lnTo>
                  <a:lnTo>
                    <a:pt x="40932" y="918200"/>
                  </a:lnTo>
                  <a:lnTo>
                    <a:pt x="26504" y="873734"/>
                  </a:lnTo>
                  <a:lnTo>
                    <a:pt x="15082" y="827993"/>
                  </a:lnTo>
                  <a:lnTo>
                    <a:pt x="6780" y="781093"/>
                  </a:lnTo>
                  <a:lnTo>
                    <a:pt x="1714" y="733148"/>
                  </a:lnTo>
                  <a:lnTo>
                    <a:pt x="0" y="684276"/>
                  </a:lnTo>
                  <a:close/>
                </a:path>
              </a:pathLst>
            </a:custGeom>
            <a:noFill/>
            <a:ln cap="flat" cmpd="sng" w="19800">
              <a:solidFill>
                <a:srgbClr val="AFC3C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5" name="Google Shape;1385;g29e745b8efd_1_1597"/>
            <p:cNvSpPr/>
            <p:nvPr/>
          </p:nvSpPr>
          <p:spPr>
            <a:xfrm>
              <a:off x="1278636" y="3035808"/>
              <a:ext cx="416560" cy="472439"/>
            </a:xfrm>
            <a:custGeom>
              <a:rect b="b" l="l" r="r" t="t"/>
              <a:pathLst>
                <a:path extrusionOk="0" h="472439" w="416560">
                  <a:moveTo>
                    <a:pt x="218947" y="0"/>
                  </a:moveTo>
                  <a:lnTo>
                    <a:pt x="211173" y="10949"/>
                  </a:lnTo>
                  <a:lnTo>
                    <a:pt x="203898" y="21875"/>
                  </a:lnTo>
                  <a:lnTo>
                    <a:pt x="196623" y="30753"/>
                  </a:lnTo>
                  <a:lnTo>
                    <a:pt x="188848" y="35559"/>
                  </a:lnTo>
                  <a:lnTo>
                    <a:pt x="161966" y="45081"/>
                  </a:lnTo>
                  <a:lnTo>
                    <a:pt x="142001" y="60769"/>
                  </a:lnTo>
                  <a:lnTo>
                    <a:pt x="127680" y="81601"/>
                  </a:lnTo>
                  <a:lnTo>
                    <a:pt x="117728" y="106552"/>
                  </a:lnTo>
                  <a:lnTo>
                    <a:pt x="103782" y="157765"/>
                  </a:lnTo>
                  <a:lnTo>
                    <a:pt x="76938" y="261286"/>
                  </a:lnTo>
                  <a:lnTo>
                    <a:pt x="57620" y="334555"/>
                  </a:lnTo>
                  <a:lnTo>
                    <a:pt x="50974" y="345074"/>
                  </a:lnTo>
                  <a:lnTo>
                    <a:pt x="38685" y="348950"/>
                  </a:lnTo>
                  <a:lnTo>
                    <a:pt x="10921" y="349503"/>
                  </a:lnTo>
                  <a:lnTo>
                    <a:pt x="5460" y="352297"/>
                  </a:lnTo>
                  <a:lnTo>
                    <a:pt x="0" y="352297"/>
                  </a:lnTo>
                  <a:lnTo>
                    <a:pt x="0" y="406907"/>
                  </a:lnTo>
                  <a:lnTo>
                    <a:pt x="2793" y="409575"/>
                  </a:lnTo>
                  <a:lnTo>
                    <a:pt x="30876" y="410172"/>
                  </a:lnTo>
                  <a:lnTo>
                    <a:pt x="43783" y="414353"/>
                  </a:lnTo>
                  <a:lnTo>
                    <a:pt x="50545" y="425702"/>
                  </a:lnTo>
                  <a:lnTo>
                    <a:pt x="54736" y="447801"/>
                  </a:lnTo>
                  <a:lnTo>
                    <a:pt x="57546" y="459741"/>
                  </a:lnTo>
                  <a:lnTo>
                    <a:pt x="62642" y="467312"/>
                  </a:lnTo>
                  <a:lnTo>
                    <a:pt x="71310" y="471287"/>
                  </a:lnTo>
                  <a:lnTo>
                    <a:pt x="84835" y="472439"/>
                  </a:lnTo>
                  <a:lnTo>
                    <a:pt x="394852" y="472396"/>
                  </a:lnTo>
                  <a:lnTo>
                    <a:pt x="401335" y="472090"/>
                  </a:lnTo>
                  <a:lnTo>
                    <a:pt x="408318" y="471261"/>
                  </a:lnTo>
                  <a:lnTo>
                    <a:pt x="416051" y="469645"/>
                  </a:lnTo>
                  <a:lnTo>
                    <a:pt x="416051" y="453263"/>
                  </a:lnTo>
                  <a:lnTo>
                    <a:pt x="413257" y="447801"/>
                  </a:lnTo>
                  <a:lnTo>
                    <a:pt x="406723" y="409398"/>
                  </a:lnTo>
                  <a:lnTo>
                    <a:pt x="392558" y="334591"/>
                  </a:lnTo>
                  <a:lnTo>
                    <a:pt x="385952" y="297688"/>
                  </a:lnTo>
                  <a:lnTo>
                    <a:pt x="377707" y="256422"/>
                  </a:lnTo>
                  <a:lnTo>
                    <a:pt x="367141" y="215407"/>
                  </a:lnTo>
                  <a:lnTo>
                    <a:pt x="350930" y="175940"/>
                  </a:lnTo>
                  <a:lnTo>
                    <a:pt x="325754" y="139318"/>
                  </a:lnTo>
                  <a:lnTo>
                    <a:pt x="317980" y="130230"/>
                  </a:lnTo>
                  <a:lnTo>
                    <a:pt x="310705" y="119856"/>
                  </a:lnTo>
                  <a:lnTo>
                    <a:pt x="303430" y="108958"/>
                  </a:lnTo>
                  <a:lnTo>
                    <a:pt x="295655" y="98297"/>
                  </a:lnTo>
                  <a:lnTo>
                    <a:pt x="258349" y="49149"/>
                  </a:lnTo>
                  <a:lnTo>
                    <a:pt x="239041" y="24574"/>
                  </a:lnTo>
                  <a:lnTo>
                    <a:pt x="218947" y="0"/>
                  </a:lnTo>
                  <a:close/>
                </a:path>
              </a:pathLst>
            </a:custGeom>
            <a:solidFill>
              <a:srgbClr val="6F2F9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6" name="Google Shape;1386;g29e745b8efd_1_1597"/>
            <p:cNvSpPr/>
            <p:nvPr/>
          </p:nvSpPr>
          <p:spPr>
            <a:xfrm>
              <a:off x="1735836" y="3076956"/>
              <a:ext cx="455930" cy="277495"/>
            </a:xfrm>
            <a:custGeom>
              <a:rect b="b" l="l" r="r" t="t"/>
              <a:pathLst>
                <a:path extrusionOk="0" h="277495" w="455930">
                  <a:moveTo>
                    <a:pt x="157352" y="0"/>
                  </a:moveTo>
                  <a:lnTo>
                    <a:pt x="69163" y="34039"/>
                  </a:lnTo>
                  <a:lnTo>
                    <a:pt x="34254" y="49563"/>
                  </a:lnTo>
                  <a:lnTo>
                    <a:pt x="15919" y="123295"/>
                  </a:lnTo>
                  <a:lnTo>
                    <a:pt x="5582" y="226187"/>
                  </a:lnTo>
                  <a:lnTo>
                    <a:pt x="0" y="277368"/>
                  </a:lnTo>
                  <a:lnTo>
                    <a:pt x="455675" y="277368"/>
                  </a:lnTo>
                  <a:lnTo>
                    <a:pt x="451834" y="228854"/>
                  </a:lnTo>
                  <a:lnTo>
                    <a:pt x="192531" y="228854"/>
                  </a:lnTo>
                  <a:lnTo>
                    <a:pt x="186015" y="182266"/>
                  </a:lnTo>
                  <a:lnTo>
                    <a:pt x="179362" y="136282"/>
                  </a:lnTo>
                  <a:lnTo>
                    <a:pt x="172442" y="90651"/>
                  </a:lnTo>
                  <a:lnTo>
                    <a:pt x="165144" y="45270"/>
                  </a:lnTo>
                  <a:lnTo>
                    <a:pt x="157352" y="0"/>
                  </a:lnTo>
                  <a:close/>
                </a:path>
                <a:path extrusionOk="0" h="277495" w="455930">
                  <a:moveTo>
                    <a:pt x="257682" y="26924"/>
                  </a:moveTo>
                  <a:lnTo>
                    <a:pt x="197993" y="26924"/>
                  </a:lnTo>
                  <a:lnTo>
                    <a:pt x="204716" y="72771"/>
                  </a:lnTo>
                  <a:lnTo>
                    <a:pt x="204828" y="77364"/>
                  </a:lnTo>
                  <a:lnTo>
                    <a:pt x="205314" y="122116"/>
                  </a:lnTo>
                  <a:lnTo>
                    <a:pt x="205351" y="136282"/>
                  </a:lnTo>
                  <a:lnTo>
                    <a:pt x="201029" y="193123"/>
                  </a:lnTo>
                  <a:lnTo>
                    <a:pt x="192531" y="228854"/>
                  </a:lnTo>
                  <a:lnTo>
                    <a:pt x="451834" y="228854"/>
                  </a:lnTo>
                  <a:lnTo>
                    <a:pt x="451623" y="226187"/>
                  </a:lnTo>
                  <a:lnTo>
                    <a:pt x="263144" y="226187"/>
                  </a:lnTo>
                  <a:lnTo>
                    <a:pt x="257682" y="177246"/>
                  </a:lnTo>
                  <a:lnTo>
                    <a:pt x="250221" y="127555"/>
                  </a:lnTo>
                  <a:lnTo>
                    <a:pt x="247856" y="77364"/>
                  </a:lnTo>
                  <a:lnTo>
                    <a:pt x="257682" y="26924"/>
                  </a:lnTo>
                  <a:close/>
                </a:path>
                <a:path extrusionOk="0" h="277495" w="455930">
                  <a:moveTo>
                    <a:pt x="298322" y="0"/>
                  </a:moveTo>
                  <a:lnTo>
                    <a:pt x="290531" y="46541"/>
                  </a:lnTo>
                  <a:lnTo>
                    <a:pt x="283233" y="92437"/>
                  </a:lnTo>
                  <a:lnTo>
                    <a:pt x="276313" y="137681"/>
                  </a:lnTo>
                  <a:lnTo>
                    <a:pt x="269650" y="182302"/>
                  </a:lnTo>
                  <a:lnTo>
                    <a:pt x="263144" y="226187"/>
                  </a:lnTo>
                  <a:lnTo>
                    <a:pt x="451623" y="226187"/>
                  </a:lnTo>
                  <a:lnTo>
                    <a:pt x="449113" y="196596"/>
                  </a:lnTo>
                  <a:lnTo>
                    <a:pt x="320039" y="196596"/>
                  </a:lnTo>
                  <a:lnTo>
                    <a:pt x="311912" y="185801"/>
                  </a:lnTo>
                  <a:lnTo>
                    <a:pt x="311912" y="177673"/>
                  </a:lnTo>
                  <a:lnTo>
                    <a:pt x="320039" y="169672"/>
                  </a:lnTo>
                  <a:lnTo>
                    <a:pt x="322706" y="167005"/>
                  </a:lnTo>
                  <a:lnTo>
                    <a:pt x="446519" y="167005"/>
                  </a:lnTo>
                  <a:lnTo>
                    <a:pt x="442317" y="123295"/>
                  </a:lnTo>
                  <a:lnTo>
                    <a:pt x="436625" y="72771"/>
                  </a:lnTo>
                  <a:lnTo>
                    <a:pt x="412241" y="43053"/>
                  </a:lnTo>
                  <a:lnTo>
                    <a:pt x="366129" y="24497"/>
                  </a:lnTo>
                  <a:lnTo>
                    <a:pt x="349884" y="18796"/>
                  </a:lnTo>
                  <a:lnTo>
                    <a:pt x="337649" y="14358"/>
                  </a:lnTo>
                  <a:lnTo>
                    <a:pt x="325151" y="9398"/>
                  </a:lnTo>
                  <a:lnTo>
                    <a:pt x="312130" y="4437"/>
                  </a:lnTo>
                  <a:lnTo>
                    <a:pt x="298322" y="0"/>
                  </a:lnTo>
                  <a:close/>
                </a:path>
                <a:path extrusionOk="0" h="277495" w="455930">
                  <a:moveTo>
                    <a:pt x="446519" y="167005"/>
                  </a:moveTo>
                  <a:lnTo>
                    <a:pt x="379730" y="167005"/>
                  </a:lnTo>
                  <a:lnTo>
                    <a:pt x="379730" y="196596"/>
                  </a:lnTo>
                  <a:lnTo>
                    <a:pt x="449113" y="196596"/>
                  </a:lnTo>
                  <a:lnTo>
                    <a:pt x="447198" y="174069"/>
                  </a:lnTo>
                  <a:lnTo>
                    <a:pt x="446519" y="167005"/>
                  </a:lnTo>
                  <a:close/>
                </a:path>
              </a:pathLst>
            </a:custGeom>
            <a:solidFill>
              <a:srgbClr val="8DA6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87" name="Google Shape;1387;g29e745b8efd_1_1597"/>
            <p:cNvPicPr preferRelativeResize="0"/>
            <p:nvPr/>
          </p:nvPicPr>
          <p:blipFill rotWithShape="1">
            <a:blip r:embed="rId3">
              <a:alphaModFix/>
            </a:blip>
            <a:srcRect b="0" l="0" r="0" t="0"/>
            <a:stretch/>
          </p:blipFill>
          <p:spPr>
            <a:xfrm>
              <a:off x="1482788" y="2823972"/>
              <a:ext cx="179895" cy="252475"/>
            </a:xfrm>
            <a:prstGeom prst="rect">
              <a:avLst/>
            </a:prstGeom>
            <a:noFill/>
            <a:ln>
              <a:noFill/>
            </a:ln>
          </p:spPr>
        </p:pic>
        <p:sp>
          <p:nvSpPr>
            <p:cNvPr id="1388" name="Google Shape;1388;g29e745b8efd_1_1597"/>
            <p:cNvSpPr/>
            <p:nvPr/>
          </p:nvSpPr>
          <p:spPr>
            <a:xfrm>
              <a:off x="1694687" y="3386328"/>
              <a:ext cx="546100" cy="58420"/>
            </a:xfrm>
            <a:custGeom>
              <a:rect b="b" l="l" r="r" t="t"/>
              <a:pathLst>
                <a:path extrusionOk="0" h="58420" w="546100">
                  <a:moveTo>
                    <a:pt x="545592" y="0"/>
                  </a:moveTo>
                  <a:lnTo>
                    <a:pt x="0" y="0"/>
                  </a:lnTo>
                  <a:lnTo>
                    <a:pt x="416" y="7864"/>
                  </a:lnTo>
                  <a:lnTo>
                    <a:pt x="2250" y="22592"/>
                  </a:lnTo>
                  <a:lnTo>
                    <a:pt x="2667" y="28956"/>
                  </a:lnTo>
                  <a:lnTo>
                    <a:pt x="6744" y="43499"/>
                  </a:lnTo>
                  <a:lnTo>
                    <a:pt x="14620" y="52339"/>
                  </a:lnTo>
                  <a:lnTo>
                    <a:pt x="26044" y="56727"/>
                  </a:lnTo>
                  <a:lnTo>
                    <a:pt x="40767" y="57912"/>
                  </a:lnTo>
                  <a:lnTo>
                    <a:pt x="545592" y="57912"/>
                  </a:lnTo>
                  <a:lnTo>
                    <a:pt x="545592" y="0"/>
                  </a:lnTo>
                  <a:close/>
                </a:path>
              </a:pathLst>
            </a:custGeom>
            <a:solidFill>
              <a:srgbClr val="6F2F9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89" name="Google Shape;1389;g29e745b8efd_1_1597"/>
            <p:cNvPicPr preferRelativeResize="0"/>
            <p:nvPr/>
          </p:nvPicPr>
          <p:blipFill rotWithShape="1">
            <a:blip r:embed="rId4">
              <a:alphaModFix/>
            </a:blip>
            <a:srcRect b="0" l="0" r="0" t="0"/>
            <a:stretch/>
          </p:blipFill>
          <p:spPr>
            <a:xfrm>
              <a:off x="1879980" y="2817733"/>
              <a:ext cx="172846" cy="248808"/>
            </a:xfrm>
            <a:prstGeom prst="rect">
              <a:avLst/>
            </a:prstGeom>
            <a:noFill/>
            <a:ln>
              <a:noFill/>
            </a:ln>
          </p:spPr>
        </p:pic>
        <p:sp>
          <p:nvSpPr>
            <p:cNvPr id="1390" name="Google Shape;1390;g29e745b8efd_1_1597"/>
            <p:cNvSpPr/>
            <p:nvPr/>
          </p:nvSpPr>
          <p:spPr>
            <a:xfrm>
              <a:off x="2033016" y="3236976"/>
              <a:ext cx="97789" cy="47625"/>
            </a:xfrm>
            <a:custGeom>
              <a:rect b="b" l="l" r="r" t="t"/>
              <a:pathLst>
                <a:path extrusionOk="0" h="47625" w="97789">
                  <a:moveTo>
                    <a:pt x="97535" y="0"/>
                  </a:moveTo>
                  <a:lnTo>
                    <a:pt x="15620" y="0"/>
                  </a:lnTo>
                  <a:lnTo>
                    <a:pt x="11519" y="4635"/>
                  </a:lnTo>
                  <a:lnTo>
                    <a:pt x="6334" y="11271"/>
                  </a:lnTo>
                  <a:lnTo>
                    <a:pt x="1887" y="18716"/>
                  </a:lnTo>
                  <a:lnTo>
                    <a:pt x="0" y="25781"/>
                  </a:lnTo>
                  <a:lnTo>
                    <a:pt x="1887" y="30956"/>
                  </a:lnTo>
                  <a:lnTo>
                    <a:pt x="6334" y="38131"/>
                  </a:lnTo>
                  <a:lnTo>
                    <a:pt x="11519" y="44497"/>
                  </a:lnTo>
                  <a:lnTo>
                    <a:pt x="15620" y="47244"/>
                  </a:lnTo>
                  <a:lnTo>
                    <a:pt x="97535" y="47244"/>
                  </a:lnTo>
                  <a:lnTo>
                    <a:pt x="9753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1" name="Google Shape;1391;g29e745b8efd_1_1597"/>
            <p:cNvSpPr/>
            <p:nvPr/>
          </p:nvSpPr>
          <p:spPr>
            <a:xfrm>
              <a:off x="10137648" y="2761487"/>
              <a:ext cx="640079" cy="909954"/>
            </a:xfrm>
            <a:custGeom>
              <a:rect b="b" l="l" r="r" t="t"/>
              <a:pathLst>
                <a:path extrusionOk="0" h="909954" w="640079">
                  <a:moveTo>
                    <a:pt x="501396" y="88392"/>
                  </a:moveTo>
                  <a:lnTo>
                    <a:pt x="395859" y="88392"/>
                  </a:lnTo>
                  <a:lnTo>
                    <a:pt x="396341" y="70802"/>
                  </a:lnTo>
                  <a:lnTo>
                    <a:pt x="393649" y="54216"/>
                  </a:lnTo>
                  <a:lnTo>
                    <a:pt x="365760" y="13563"/>
                  </a:lnTo>
                  <a:lnTo>
                    <a:pt x="354711" y="7302"/>
                  </a:lnTo>
                  <a:lnTo>
                    <a:pt x="354711" y="74930"/>
                  </a:lnTo>
                  <a:lnTo>
                    <a:pt x="352412" y="88303"/>
                  </a:lnTo>
                  <a:lnTo>
                    <a:pt x="346036" y="99377"/>
                  </a:lnTo>
                  <a:lnTo>
                    <a:pt x="336270" y="106934"/>
                  </a:lnTo>
                  <a:lnTo>
                    <a:pt x="323850" y="109728"/>
                  </a:lnTo>
                  <a:lnTo>
                    <a:pt x="311416" y="106934"/>
                  </a:lnTo>
                  <a:lnTo>
                    <a:pt x="301650" y="99377"/>
                  </a:lnTo>
                  <a:lnTo>
                    <a:pt x="295275" y="88303"/>
                  </a:lnTo>
                  <a:lnTo>
                    <a:pt x="292989" y="74930"/>
                  </a:lnTo>
                  <a:lnTo>
                    <a:pt x="295262" y="63169"/>
                  </a:lnTo>
                  <a:lnTo>
                    <a:pt x="301650" y="52870"/>
                  </a:lnTo>
                  <a:lnTo>
                    <a:pt x="311416" y="45580"/>
                  </a:lnTo>
                  <a:lnTo>
                    <a:pt x="323850" y="42799"/>
                  </a:lnTo>
                  <a:lnTo>
                    <a:pt x="336270" y="45580"/>
                  </a:lnTo>
                  <a:lnTo>
                    <a:pt x="346036" y="52870"/>
                  </a:lnTo>
                  <a:lnTo>
                    <a:pt x="352425" y="63169"/>
                  </a:lnTo>
                  <a:lnTo>
                    <a:pt x="354711" y="74930"/>
                  </a:lnTo>
                  <a:lnTo>
                    <a:pt x="354711" y="7302"/>
                  </a:lnTo>
                  <a:lnTo>
                    <a:pt x="352463" y="6019"/>
                  </a:lnTo>
                  <a:lnTo>
                    <a:pt x="337718" y="1511"/>
                  </a:lnTo>
                  <a:lnTo>
                    <a:pt x="321310" y="0"/>
                  </a:lnTo>
                  <a:lnTo>
                    <a:pt x="295211" y="5905"/>
                  </a:lnTo>
                  <a:lnTo>
                    <a:pt x="271094" y="23101"/>
                  </a:lnTo>
                  <a:lnTo>
                    <a:pt x="254711" y="50850"/>
                  </a:lnTo>
                  <a:lnTo>
                    <a:pt x="251841" y="88392"/>
                  </a:lnTo>
                  <a:lnTo>
                    <a:pt x="146304" y="88392"/>
                  </a:lnTo>
                  <a:lnTo>
                    <a:pt x="146304" y="208788"/>
                  </a:lnTo>
                  <a:lnTo>
                    <a:pt x="501396" y="208788"/>
                  </a:lnTo>
                  <a:lnTo>
                    <a:pt x="501396" y="109728"/>
                  </a:lnTo>
                  <a:lnTo>
                    <a:pt x="501396" y="88392"/>
                  </a:lnTo>
                  <a:close/>
                </a:path>
                <a:path extrusionOk="0" h="909954" w="640079">
                  <a:moveTo>
                    <a:pt x="640080" y="141224"/>
                  </a:moveTo>
                  <a:lnTo>
                    <a:pt x="637540" y="138684"/>
                  </a:lnTo>
                  <a:lnTo>
                    <a:pt x="523875" y="138684"/>
                  </a:lnTo>
                  <a:lnTo>
                    <a:pt x="523875" y="205486"/>
                  </a:lnTo>
                  <a:lnTo>
                    <a:pt x="573024" y="205486"/>
                  </a:lnTo>
                  <a:lnTo>
                    <a:pt x="573024" y="843026"/>
                  </a:lnTo>
                  <a:lnTo>
                    <a:pt x="103251" y="843026"/>
                  </a:lnTo>
                  <a:lnTo>
                    <a:pt x="98044" y="840486"/>
                  </a:lnTo>
                  <a:lnTo>
                    <a:pt x="84518" y="834758"/>
                  </a:lnTo>
                  <a:lnTo>
                    <a:pt x="74828" y="825677"/>
                  </a:lnTo>
                  <a:lnTo>
                    <a:pt x="68999" y="813727"/>
                  </a:lnTo>
                  <a:lnTo>
                    <a:pt x="67056" y="799338"/>
                  </a:lnTo>
                  <a:lnTo>
                    <a:pt x="67056" y="205486"/>
                  </a:lnTo>
                  <a:lnTo>
                    <a:pt x="116205" y="205486"/>
                  </a:lnTo>
                  <a:lnTo>
                    <a:pt x="116205" y="138684"/>
                  </a:lnTo>
                  <a:lnTo>
                    <a:pt x="0" y="138684"/>
                  </a:lnTo>
                  <a:lnTo>
                    <a:pt x="0" y="863600"/>
                  </a:lnTo>
                  <a:lnTo>
                    <a:pt x="5105" y="881646"/>
                  </a:lnTo>
                  <a:lnTo>
                    <a:pt x="15786" y="896340"/>
                  </a:lnTo>
                  <a:lnTo>
                    <a:pt x="30835" y="906221"/>
                  </a:lnTo>
                  <a:lnTo>
                    <a:pt x="49022" y="909828"/>
                  </a:lnTo>
                  <a:lnTo>
                    <a:pt x="591058" y="909828"/>
                  </a:lnTo>
                  <a:lnTo>
                    <a:pt x="609587" y="905814"/>
                  </a:lnTo>
                  <a:lnTo>
                    <a:pt x="625233" y="895057"/>
                  </a:lnTo>
                  <a:lnTo>
                    <a:pt x="636041" y="879449"/>
                  </a:lnTo>
                  <a:lnTo>
                    <a:pt x="640080" y="860933"/>
                  </a:lnTo>
                  <a:lnTo>
                    <a:pt x="640080" y="141224"/>
                  </a:lnTo>
                  <a:close/>
                </a:path>
              </a:pathLst>
            </a:custGeom>
            <a:solidFill>
              <a:srgbClr val="6F2F9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2" name="Google Shape;1392;g29e745b8efd_1_1597"/>
            <p:cNvSpPr/>
            <p:nvPr/>
          </p:nvSpPr>
          <p:spPr>
            <a:xfrm>
              <a:off x="10276332" y="3101339"/>
              <a:ext cx="201295" cy="368935"/>
            </a:xfrm>
            <a:custGeom>
              <a:rect b="b" l="l" r="r" t="t"/>
              <a:pathLst>
                <a:path extrusionOk="0" h="368935" w="201295">
                  <a:moveTo>
                    <a:pt x="201168" y="330708"/>
                  </a:moveTo>
                  <a:lnTo>
                    <a:pt x="0" y="330708"/>
                  </a:lnTo>
                  <a:lnTo>
                    <a:pt x="0" y="368808"/>
                  </a:lnTo>
                  <a:lnTo>
                    <a:pt x="201168" y="368808"/>
                  </a:lnTo>
                  <a:lnTo>
                    <a:pt x="201168" y="330708"/>
                  </a:lnTo>
                  <a:close/>
                </a:path>
                <a:path extrusionOk="0" h="368935" w="201295">
                  <a:moveTo>
                    <a:pt x="201168" y="161544"/>
                  </a:moveTo>
                  <a:lnTo>
                    <a:pt x="0" y="161544"/>
                  </a:lnTo>
                  <a:lnTo>
                    <a:pt x="0" y="199644"/>
                  </a:lnTo>
                  <a:lnTo>
                    <a:pt x="201168" y="199644"/>
                  </a:lnTo>
                  <a:lnTo>
                    <a:pt x="201168" y="161544"/>
                  </a:lnTo>
                  <a:close/>
                </a:path>
                <a:path extrusionOk="0" h="368935" w="201295">
                  <a:moveTo>
                    <a:pt x="201168" y="0"/>
                  </a:moveTo>
                  <a:lnTo>
                    <a:pt x="0" y="0"/>
                  </a:lnTo>
                  <a:lnTo>
                    <a:pt x="0" y="38100"/>
                  </a:lnTo>
                  <a:lnTo>
                    <a:pt x="201168" y="38100"/>
                  </a:lnTo>
                  <a:lnTo>
                    <a:pt x="201168" y="0"/>
                  </a:lnTo>
                  <a:close/>
                </a:path>
              </a:pathLst>
            </a:custGeom>
            <a:solidFill>
              <a:srgbClr val="4AACC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93" name="Google Shape;1393;g29e745b8efd_1_1597"/>
            <p:cNvPicPr preferRelativeResize="0"/>
            <p:nvPr/>
          </p:nvPicPr>
          <p:blipFill rotWithShape="1">
            <a:blip r:embed="rId5">
              <a:alphaModFix/>
            </a:blip>
            <a:srcRect b="0" l="0" r="0" t="0"/>
            <a:stretch/>
          </p:blipFill>
          <p:spPr>
            <a:xfrm>
              <a:off x="10530840" y="3393948"/>
              <a:ext cx="135508" cy="99060"/>
            </a:xfrm>
            <a:prstGeom prst="rect">
              <a:avLst/>
            </a:prstGeom>
            <a:noFill/>
            <a:ln>
              <a:noFill/>
            </a:ln>
          </p:spPr>
        </p:pic>
        <p:pic>
          <p:nvPicPr>
            <p:cNvPr id="1394" name="Google Shape;1394;g29e745b8efd_1_1597"/>
            <p:cNvPicPr preferRelativeResize="0"/>
            <p:nvPr/>
          </p:nvPicPr>
          <p:blipFill rotWithShape="1">
            <a:blip r:embed="rId6">
              <a:alphaModFix/>
            </a:blip>
            <a:srcRect b="0" l="0" r="0" t="0"/>
            <a:stretch/>
          </p:blipFill>
          <p:spPr>
            <a:xfrm>
              <a:off x="10530840" y="3064541"/>
              <a:ext cx="136715" cy="97758"/>
            </a:xfrm>
            <a:prstGeom prst="rect">
              <a:avLst/>
            </a:prstGeom>
            <a:noFill/>
            <a:ln>
              <a:noFill/>
            </a:ln>
          </p:spPr>
        </p:pic>
        <p:pic>
          <p:nvPicPr>
            <p:cNvPr id="1395" name="Google Shape;1395;g29e745b8efd_1_1597"/>
            <p:cNvPicPr preferRelativeResize="0"/>
            <p:nvPr/>
          </p:nvPicPr>
          <p:blipFill rotWithShape="1">
            <a:blip r:embed="rId6">
              <a:alphaModFix/>
            </a:blip>
            <a:srcRect b="0" l="0" r="0" t="0"/>
            <a:stretch/>
          </p:blipFill>
          <p:spPr>
            <a:xfrm>
              <a:off x="10530840" y="3216941"/>
              <a:ext cx="136715" cy="97758"/>
            </a:xfrm>
            <a:prstGeom prst="rect">
              <a:avLst/>
            </a:prstGeom>
            <a:noFill/>
            <a:ln>
              <a:noFill/>
            </a:ln>
          </p:spPr>
        </p:pic>
        <p:sp>
          <p:nvSpPr>
            <p:cNvPr id="1396" name="Google Shape;1396;g29e745b8efd_1_1597"/>
            <p:cNvSpPr/>
            <p:nvPr/>
          </p:nvSpPr>
          <p:spPr>
            <a:xfrm>
              <a:off x="5853938" y="2769107"/>
              <a:ext cx="826770" cy="843279"/>
            </a:xfrm>
            <a:custGeom>
              <a:rect b="b" l="l" r="r" t="t"/>
              <a:pathLst>
                <a:path extrusionOk="0" h="843279" w="826770">
                  <a:moveTo>
                    <a:pt x="350012" y="670814"/>
                  </a:moveTo>
                  <a:lnTo>
                    <a:pt x="345236" y="622477"/>
                  </a:lnTo>
                  <a:lnTo>
                    <a:pt x="328142" y="578942"/>
                  </a:lnTo>
                  <a:lnTo>
                    <a:pt x="300647" y="542010"/>
                  </a:lnTo>
                  <a:lnTo>
                    <a:pt x="297053" y="539165"/>
                  </a:lnTo>
                  <a:lnTo>
                    <a:pt x="297053" y="615569"/>
                  </a:lnTo>
                  <a:lnTo>
                    <a:pt x="295021" y="617601"/>
                  </a:lnTo>
                  <a:lnTo>
                    <a:pt x="295021" y="619633"/>
                  </a:lnTo>
                  <a:lnTo>
                    <a:pt x="179070" y="736473"/>
                  </a:lnTo>
                  <a:lnTo>
                    <a:pt x="166878" y="744601"/>
                  </a:lnTo>
                  <a:lnTo>
                    <a:pt x="158750" y="746633"/>
                  </a:lnTo>
                  <a:lnTo>
                    <a:pt x="152679" y="748652"/>
                  </a:lnTo>
                  <a:lnTo>
                    <a:pt x="146812" y="748512"/>
                  </a:lnTo>
                  <a:lnTo>
                    <a:pt x="141312" y="746429"/>
                  </a:lnTo>
                  <a:lnTo>
                    <a:pt x="136398" y="742569"/>
                  </a:lnTo>
                  <a:lnTo>
                    <a:pt x="132334" y="740537"/>
                  </a:lnTo>
                  <a:lnTo>
                    <a:pt x="130175" y="738505"/>
                  </a:lnTo>
                  <a:lnTo>
                    <a:pt x="52959" y="660654"/>
                  </a:lnTo>
                  <a:lnTo>
                    <a:pt x="101727" y="660654"/>
                  </a:lnTo>
                  <a:lnTo>
                    <a:pt x="103759" y="662686"/>
                  </a:lnTo>
                  <a:lnTo>
                    <a:pt x="105791" y="662686"/>
                  </a:lnTo>
                  <a:lnTo>
                    <a:pt x="150622" y="707771"/>
                  </a:lnTo>
                  <a:lnTo>
                    <a:pt x="150622" y="709803"/>
                  </a:lnTo>
                  <a:lnTo>
                    <a:pt x="152654" y="709803"/>
                  </a:lnTo>
                  <a:lnTo>
                    <a:pt x="152654" y="711835"/>
                  </a:lnTo>
                  <a:lnTo>
                    <a:pt x="154686" y="711835"/>
                  </a:lnTo>
                  <a:lnTo>
                    <a:pt x="154686" y="707771"/>
                  </a:lnTo>
                  <a:lnTo>
                    <a:pt x="178371" y="684212"/>
                  </a:lnTo>
                  <a:lnTo>
                    <a:pt x="202514" y="660654"/>
                  </a:lnTo>
                  <a:lnTo>
                    <a:pt x="222491" y="641159"/>
                  </a:lnTo>
                  <a:lnTo>
                    <a:pt x="244221" y="619633"/>
                  </a:lnTo>
                  <a:lnTo>
                    <a:pt x="246253" y="615569"/>
                  </a:lnTo>
                  <a:lnTo>
                    <a:pt x="297053" y="615569"/>
                  </a:lnTo>
                  <a:lnTo>
                    <a:pt x="297053" y="539165"/>
                  </a:lnTo>
                  <a:lnTo>
                    <a:pt x="264680" y="513435"/>
                  </a:lnTo>
                  <a:lnTo>
                    <a:pt x="222161" y="494995"/>
                  </a:lnTo>
                  <a:lnTo>
                    <a:pt x="175006" y="488442"/>
                  </a:lnTo>
                  <a:lnTo>
                    <a:pt x="129679" y="494360"/>
                  </a:lnTo>
                  <a:lnTo>
                    <a:pt x="88480" y="511149"/>
                  </a:lnTo>
                  <a:lnTo>
                    <a:pt x="53162" y="537375"/>
                  </a:lnTo>
                  <a:lnTo>
                    <a:pt x="25463" y="571627"/>
                  </a:lnTo>
                  <a:lnTo>
                    <a:pt x="7162" y="612482"/>
                  </a:lnTo>
                  <a:lnTo>
                    <a:pt x="0" y="658495"/>
                  </a:lnTo>
                  <a:lnTo>
                    <a:pt x="4457" y="706767"/>
                  </a:lnTo>
                  <a:lnTo>
                    <a:pt x="20726" y="750087"/>
                  </a:lnTo>
                  <a:lnTo>
                    <a:pt x="47066" y="786917"/>
                  </a:lnTo>
                  <a:lnTo>
                    <a:pt x="81711" y="815708"/>
                  </a:lnTo>
                  <a:lnTo>
                    <a:pt x="122910" y="834923"/>
                  </a:lnTo>
                  <a:lnTo>
                    <a:pt x="168910" y="843026"/>
                  </a:lnTo>
                  <a:lnTo>
                    <a:pt x="217500" y="837539"/>
                  </a:lnTo>
                  <a:lnTo>
                    <a:pt x="260616" y="820254"/>
                  </a:lnTo>
                  <a:lnTo>
                    <a:pt x="296837" y="793076"/>
                  </a:lnTo>
                  <a:lnTo>
                    <a:pt x="324751" y="757859"/>
                  </a:lnTo>
                  <a:lnTo>
                    <a:pt x="342950" y="716483"/>
                  </a:lnTo>
                  <a:lnTo>
                    <a:pt x="350012" y="670814"/>
                  </a:lnTo>
                  <a:close/>
                </a:path>
                <a:path extrusionOk="0" h="843279" w="826770">
                  <a:moveTo>
                    <a:pt x="826223" y="231140"/>
                  </a:moveTo>
                  <a:lnTo>
                    <a:pt x="824293" y="219773"/>
                  </a:lnTo>
                  <a:lnTo>
                    <a:pt x="818515" y="209550"/>
                  </a:lnTo>
                  <a:lnTo>
                    <a:pt x="786625" y="250698"/>
                  </a:lnTo>
                  <a:lnTo>
                    <a:pt x="722731" y="332803"/>
                  </a:lnTo>
                  <a:lnTo>
                    <a:pt x="658025" y="415036"/>
                  </a:lnTo>
                  <a:lnTo>
                    <a:pt x="625348" y="456057"/>
                  </a:lnTo>
                  <a:lnTo>
                    <a:pt x="612711" y="445325"/>
                  </a:lnTo>
                  <a:lnTo>
                    <a:pt x="608241" y="441706"/>
                  </a:lnTo>
                  <a:lnTo>
                    <a:pt x="600710" y="435635"/>
                  </a:lnTo>
                  <a:lnTo>
                    <a:pt x="600710" y="472567"/>
                  </a:lnTo>
                  <a:lnTo>
                    <a:pt x="589978" y="487489"/>
                  </a:lnTo>
                  <a:lnTo>
                    <a:pt x="582498" y="504355"/>
                  </a:lnTo>
                  <a:lnTo>
                    <a:pt x="578472" y="522795"/>
                  </a:lnTo>
                  <a:lnTo>
                    <a:pt x="578104" y="542417"/>
                  </a:lnTo>
                  <a:lnTo>
                    <a:pt x="566140" y="545338"/>
                  </a:lnTo>
                  <a:lnTo>
                    <a:pt x="513651" y="578548"/>
                  </a:lnTo>
                  <a:lnTo>
                    <a:pt x="495935" y="595757"/>
                  </a:lnTo>
                  <a:lnTo>
                    <a:pt x="493903" y="593725"/>
                  </a:lnTo>
                  <a:lnTo>
                    <a:pt x="489712" y="591693"/>
                  </a:lnTo>
                  <a:lnTo>
                    <a:pt x="487680" y="589661"/>
                  </a:lnTo>
                  <a:lnTo>
                    <a:pt x="494284" y="581406"/>
                  </a:lnTo>
                  <a:lnTo>
                    <a:pt x="495071" y="580428"/>
                  </a:lnTo>
                  <a:lnTo>
                    <a:pt x="509104" y="561949"/>
                  </a:lnTo>
                  <a:lnTo>
                    <a:pt x="516509" y="552704"/>
                  </a:lnTo>
                  <a:lnTo>
                    <a:pt x="518541" y="550545"/>
                  </a:lnTo>
                  <a:lnTo>
                    <a:pt x="520573" y="548513"/>
                  </a:lnTo>
                  <a:lnTo>
                    <a:pt x="520573" y="546481"/>
                  </a:lnTo>
                  <a:lnTo>
                    <a:pt x="522605" y="542417"/>
                  </a:lnTo>
                  <a:lnTo>
                    <a:pt x="526796" y="542417"/>
                  </a:lnTo>
                  <a:lnTo>
                    <a:pt x="530860" y="540385"/>
                  </a:lnTo>
                  <a:lnTo>
                    <a:pt x="539115" y="540385"/>
                  </a:lnTo>
                  <a:lnTo>
                    <a:pt x="545211" y="532130"/>
                  </a:lnTo>
                  <a:lnTo>
                    <a:pt x="543179" y="521843"/>
                  </a:lnTo>
                  <a:lnTo>
                    <a:pt x="543179" y="515620"/>
                  </a:lnTo>
                  <a:lnTo>
                    <a:pt x="534924" y="509524"/>
                  </a:lnTo>
                  <a:lnTo>
                    <a:pt x="526796" y="509524"/>
                  </a:lnTo>
                  <a:lnTo>
                    <a:pt x="518541" y="511556"/>
                  </a:lnTo>
                  <a:lnTo>
                    <a:pt x="512318" y="519811"/>
                  </a:lnTo>
                  <a:lnTo>
                    <a:pt x="512318" y="534162"/>
                  </a:lnTo>
                  <a:lnTo>
                    <a:pt x="510286" y="536194"/>
                  </a:lnTo>
                  <a:lnTo>
                    <a:pt x="502208" y="547014"/>
                  </a:lnTo>
                  <a:lnTo>
                    <a:pt x="493572" y="558038"/>
                  </a:lnTo>
                  <a:lnTo>
                    <a:pt x="484555" y="569455"/>
                  </a:lnTo>
                  <a:lnTo>
                    <a:pt x="475361" y="581406"/>
                  </a:lnTo>
                  <a:lnTo>
                    <a:pt x="471297" y="577342"/>
                  </a:lnTo>
                  <a:lnTo>
                    <a:pt x="467106" y="575310"/>
                  </a:lnTo>
                  <a:lnTo>
                    <a:pt x="480098" y="553313"/>
                  </a:lnTo>
                  <a:lnTo>
                    <a:pt x="490753" y="530567"/>
                  </a:lnTo>
                  <a:lnTo>
                    <a:pt x="498322" y="507072"/>
                  </a:lnTo>
                  <a:lnTo>
                    <a:pt x="502031" y="482854"/>
                  </a:lnTo>
                  <a:lnTo>
                    <a:pt x="518477" y="476377"/>
                  </a:lnTo>
                  <a:lnTo>
                    <a:pt x="557491" y="450215"/>
                  </a:lnTo>
                  <a:lnTo>
                    <a:pt x="563753" y="441706"/>
                  </a:lnTo>
                  <a:lnTo>
                    <a:pt x="600710" y="472567"/>
                  </a:lnTo>
                  <a:lnTo>
                    <a:pt x="600710" y="435635"/>
                  </a:lnTo>
                  <a:lnTo>
                    <a:pt x="599681" y="434797"/>
                  </a:lnTo>
                  <a:lnTo>
                    <a:pt x="586663" y="424624"/>
                  </a:lnTo>
                  <a:lnTo>
                    <a:pt x="574040" y="415036"/>
                  </a:lnTo>
                  <a:lnTo>
                    <a:pt x="574040" y="413004"/>
                  </a:lnTo>
                  <a:lnTo>
                    <a:pt x="576072" y="410845"/>
                  </a:lnTo>
                  <a:lnTo>
                    <a:pt x="576072" y="408813"/>
                  </a:lnTo>
                  <a:lnTo>
                    <a:pt x="591235" y="390398"/>
                  </a:lnTo>
                  <a:lnTo>
                    <a:pt x="639495" y="330517"/>
                  </a:lnTo>
                  <a:lnTo>
                    <a:pt x="670547" y="290703"/>
                  </a:lnTo>
                  <a:lnTo>
                    <a:pt x="688771" y="267081"/>
                  </a:lnTo>
                  <a:lnTo>
                    <a:pt x="701471" y="250634"/>
                  </a:lnTo>
                  <a:lnTo>
                    <a:pt x="703453" y="248539"/>
                  </a:lnTo>
                  <a:lnTo>
                    <a:pt x="705485" y="244475"/>
                  </a:lnTo>
                  <a:lnTo>
                    <a:pt x="705485" y="238379"/>
                  </a:lnTo>
                  <a:lnTo>
                    <a:pt x="705485" y="145923"/>
                  </a:lnTo>
                  <a:lnTo>
                    <a:pt x="705485" y="117094"/>
                  </a:lnTo>
                  <a:lnTo>
                    <a:pt x="705485" y="0"/>
                  </a:lnTo>
                  <a:lnTo>
                    <a:pt x="697230" y="0"/>
                  </a:lnTo>
                  <a:lnTo>
                    <a:pt x="582168" y="558"/>
                  </a:lnTo>
                  <a:lnTo>
                    <a:pt x="582168" y="117094"/>
                  </a:lnTo>
                  <a:lnTo>
                    <a:pt x="582168" y="145923"/>
                  </a:lnTo>
                  <a:lnTo>
                    <a:pt x="582168" y="238379"/>
                  </a:lnTo>
                  <a:lnTo>
                    <a:pt x="582168" y="267081"/>
                  </a:lnTo>
                  <a:lnTo>
                    <a:pt x="504190" y="267081"/>
                  </a:lnTo>
                  <a:lnTo>
                    <a:pt x="504190" y="361569"/>
                  </a:lnTo>
                  <a:lnTo>
                    <a:pt x="504190" y="390398"/>
                  </a:lnTo>
                  <a:lnTo>
                    <a:pt x="267843" y="390398"/>
                  </a:lnTo>
                  <a:lnTo>
                    <a:pt x="267843" y="361569"/>
                  </a:lnTo>
                  <a:lnTo>
                    <a:pt x="504190" y="361569"/>
                  </a:lnTo>
                  <a:lnTo>
                    <a:pt x="504190" y="267081"/>
                  </a:lnTo>
                  <a:lnTo>
                    <a:pt x="267843" y="267081"/>
                  </a:lnTo>
                  <a:lnTo>
                    <a:pt x="267843" y="238379"/>
                  </a:lnTo>
                  <a:lnTo>
                    <a:pt x="582168" y="238379"/>
                  </a:lnTo>
                  <a:lnTo>
                    <a:pt x="582168" y="145923"/>
                  </a:lnTo>
                  <a:lnTo>
                    <a:pt x="267843" y="145923"/>
                  </a:lnTo>
                  <a:lnTo>
                    <a:pt x="267843" y="119126"/>
                  </a:lnTo>
                  <a:lnTo>
                    <a:pt x="269875" y="119126"/>
                  </a:lnTo>
                  <a:lnTo>
                    <a:pt x="269875" y="117094"/>
                  </a:lnTo>
                  <a:lnTo>
                    <a:pt x="582168" y="117094"/>
                  </a:lnTo>
                  <a:lnTo>
                    <a:pt x="582168" y="558"/>
                  </a:lnTo>
                  <a:lnTo>
                    <a:pt x="278130" y="2032"/>
                  </a:lnTo>
                  <a:lnTo>
                    <a:pt x="261620" y="2032"/>
                  </a:lnTo>
                  <a:lnTo>
                    <a:pt x="214706" y="18034"/>
                  </a:lnTo>
                  <a:lnTo>
                    <a:pt x="177634" y="48285"/>
                  </a:lnTo>
                  <a:lnTo>
                    <a:pt x="153276" y="89319"/>
                  </a:lnTo>
                  <a:lnTo>
                    <a:pt x="144526" y="137668"/>
                  </a:lnTo>
                  <a:lnTo>
                    <a:pt x="144526" y="451993"/>
                  </a:lnTo>
                  <a:lnTo>
                    <a:pt x="195313" y="452094"/>
                  </a:lnTo>
                  <a:lnTo>
                    <a:pt x="242658" y="462241"/>
                  </a:lnTo>
                  <a:lnTo>
                    <a:pt x="286143" y="483158"/>
                  </a:lnTo>
                  <a:lnTo>
                    <a:pt x="325374" y="515620"/>
                  </a:lnTo>
                  <a:lnTo>
                    <a:pt x="356590" y="554901"/>
                  </a:lnTo>
                  <a:lnTo>
                    <a:pt x="376466" y="598385"/>
                  </a:lnTo>
                  <a:lnTo>
                    <a:pt x="385178" y="645693"/>
                  </a:lnTo>
                  <a:lnTo>
                    <a:pt x="382905" y="696468"/>
                  </a:lnTo>
                  <a:lnTo>
                    <a:pt x="705485" y="696468"/>
                  </a:lnTo>
                  <a:lnTo>
                    <a:pt x="705485" y="595757"/>
                  </a:lnTo>
                  <a:lnTo>
                    <a:pt x="705485" y="456057"/>
                  </a:lnTo>
                  <a:lnTo>
                    <a:pt x="705485" y="398526"/>
                  </a:lnTo>
                  <a:lnTo>
                    <a:pt x="707517" y="396494"/>
                  </a:lnTo>
                  <a:lnTo>
                    <a:pt x="715568" y="384556"/>
                  </a:lnTo>
                  <a:lnTo>
                    <a:pt x="724204" y="373176"/>
                  </a:lnTo>
                  <a:lnTo>
                    <a:pt x="733221" y="362153"/>
                  </a:lnTo>
                  <a:lnTo>
                    <a:pt x="742442" y="351282"/>
                  </a:lnTo>
                  <a:lnTo>
                    <a:pt x="761301" y="326644"/>
                  </a:lnTo>
                  <a:lnTo>
                    <a:pt x="799706" y="277380"/>
                  </a:lnTo>
                  <a:lnTo>
                    <a:pt x="818515" y="252730"/>
                  </a:lnTo>
                  <a:lnTo>
                    <a:pt x="824293" y="242519"/>
                  </a:lnTo>
                  <a:lnTo>
                    <a:pt x="826223" y="231140"/>
                  </a:lnTo>
                  <a:close/>
                </a:path>
              </a:pathLst>
            </a:custGeom>
            <a:solidFill>
              <a:srgbClr val="46565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7" name="Google Shape;1397;g29e745b8efd_1_1597"/>
            <p:cNvSpPr/>
            <p:nvPr/>
          </p:nvSpPr>
          <p:spPr>
            <a:xfrm>
              <a:off x="5853938" y="3257550"/>
              <a:ext cx="350520" cy="354964"/>
            </a:xfrm>
            <a:custGeom>
              <a:rect b="b" l="l" r="r" t="t"/>
              <a:pathLst>
                <a:path extrusionOk="0" h="354964" w="350520">
                  <a:moveTo>
                    <a:pt x="175006" y="0"/>
                  </a:moveTo>
                  <a:lnTo>
                    <a:pt x="222162" y="6541"/>
                  </a:lnTo>
                  <a:lnTo>
                    <a:pt x="264686" y="24986"/>
                  </a:lnTo>
                  <a:lnTo>
                    <a:pt x="300656" y="53562"/>
                  </a:lnTo>
                  <a:lnTo>
                    <a:pt x="328149" y="90499"/>
                  </a:lnTo>
                  <a:lnTo>
                    <a:pt x="345241" y="134026"/>
                  </a:lnTo>
                  <a:lnTo>
                    <a:pt x="350012" y="182372"/>
                  </a:lnTo>
                  <a:lnTo>
                    <a:pt x="342955" y="228033"/>
                  </a:lnTo>
                  <a:lnTo>
                    <a:pt x="324762" y="269409"/>
                  </a:lnTo>
                  <a:lnTo>
                    <a:pt x="296846" y="304625"/>
                  </a:lnTo>
                  <a:lnTo>
                    <a:pt x="260622" y="331808"/>
                  </a:lnTo>
                  <a:lnTo>
                    <a:pt x="217505" y="349085"/>
                  </a:lnTo>
                  <a:lnTo>
                    <a:pt x="168910" y="354583"/>
                  </a:lnTo>
                  <a:lnTo>
                    <a:pt x="122910" y="346480"/>
                  </a:lnTo>
                  <a:lnTo>
                    <a:pt x="81712" y="327260"/>
                  </a:lnTo>
                  <a:lnTo>
                    <a:pt x="47069" y="298465"/>
                  </a:lnTo>
                  <a:lnTo>
                    <a:pt x="20733" y="261638"/>
                  </a:lnTo>
                  <a:lnTo>
                    <a:pt x="4459" y="218320"/>
                  </a:lnTo>
                  <a:lnTo>
                    <a:pt x="0" y="170052"/>
                  </a:lnTo>
                  <a:lnTo>
                    <a:pt x="7169" y="124030"/>
                  </a:lnTo>
                  <a:lnTo>
                    <a:pt x="25475" y="83180"/>
                  </a:lnTo>
                  <a:lnTo>
                    <a:pt x="53165" y="48926"/>
                  </a:lnTo>
                  <a:lnTo>
                    <a:pt x="88486" y="22695"/>
                  </a:lnTo>
                  <a:lnTo>
                    <a:pt x="129684" y="5911"/>
                  </a:lnTo>
                  <a:lnTo>
                    <a:pt x="175006" y="0"/>
                  </a:lnTo>
                  <a:close/>
                </a:path>
                <a:path extrusionOk="0" h="354964" w="350520">
                  <a:moveTo>
                    <a:pt x="52959" y="172212"/>
                  </a:moveTo>
                  <a:lnTo>
                    <a:pt x="54990" y="174244"/>
                  </a:lnTo>
                  <a:lnTo>
                    <a:pt x="57023" y="176275"/>
                  </a:lnTo>
                  <a:lnTo>
                    <a:pt x="74136" y="193506"/>
                  </a:lnTo>
                  <a:lnTo>
                    <a:pt x="91821" y="211343"/>
                  </a:lnTo>
                  <a:lnTo>
                    <a:pt x="109886" y="229586"/>
                  </a:lnTo>
                  <a:lnTo>
                    <a:pt x="128142" y="248030"/>
                  </a:lnTo>
                  <a:lnTo>
                    <a:pt x="130175" y="250062"/>
                  </a:lnTo>
                  <a:lnTo>
                    <a:pt x="132334" y="252095"/>
                  </a:lnTo>
                  <a:lnTo>
                    <a:pt x="136398" y="254126"/>
                  </a:lnTo>
                  <a:lnTo>
                    <a:pt x="141319" y="257976"/>
                  </a:lnTo>
                  <a:lnTo>
                    <a:pt x="146812" y="260064"/>
                  </a:lnTo>
                  <a:lnTo>
                    <a:pt x="152685" y="260199"/>
                  </a:lnTo>
                  <a:lnTo>
                    <a:pt x="158750" y="258190"/>
                  </a:lnTo>
                  <a:lnTo>
                    <a:pt x="166877" y="256159"/>
                  </a:lnTo>
                  <a:lnTo>
                    <a:pt x="172974" y="252095"/>
                  </a:lnTo>
                  <a:lnTo>
                    <a:pt x="179070" y="248030"/>
                  </a:lnTo>
                  <a:lnTo>
                    <a:pt x="208045" y="218791"/>
                  </a:lnTo>
                  <a:lnTo>
                    <a:pt x="237045" y="189563"/>
                  </a:lnTo>
                  <a:lnTo>
                    <a:pt x="266045" y="160359"/>
                  </a:lnTo>
                  <a:lnTo>
                    <a:pt x="295021" y="131190"/>
                  </a:lnTo>
                  <a:lnTo>
                    <a:pt x="295021" y="129159"/>
                  </a:lnTo>
                  <a:lnTo>
                    <a:pt x="297052" y="127126"/>
                  </a:lnTo>
                  <a:lnTo>
                    <a:pt x="295021" y="127126"/>
                  </a:lnTo>
                  <a:lnTo>
                    <a:pt x="246252" y="127126"/>
                  </a:lnTo>
                  <a:lnTo>
                    <a:pt x="244221" y="131190"/>
                  </a:lnTo>
                  <a:lnTo>
                    <a:pt x="222494" y="152717"/>
                  </a:lnTo>
                  <a:lnTo>
                    <a:pt x="200421" y="174243"/>
                  </a:lnTo>
                  <a:lnTo>
                    <a:pt x="178373" y="195770"/>
                  </a:lnTo>
                  <a:lnTo>
                    <a:pt x="156717" y="217297"/>
                  </a:lnTo>
                  <a:lnTo>
                    <a:pt x="154686" y="219328"/>
                  </a:lnTo>
                  <a:lnTo>
                    <a:pt x="154686" y="221361"/>
                  </a:lnTo>
                  <a:lnTo>
                    <a:pt x="154686" y="223392"/>
                  </a:lnTo>
                  <a:lnTo>
                    <a:pt x="152653" y="223392"/>
                  </a:lnTo>
                  <a:lnTo>
                    <a:pt x="152653" y="221361"/>
                  </a:lnTo>
                  <a:lnTo>
                    <a:pt x="150622" y="221361"/>
                  </a:lnTo>
                  <a:lnTo>
                    <a:pt x="150622" y="219328"/>
                  </a:lnTo>
                  <a:lnTo>
                    <a:pt x="148589" y="217297"/>
                  </a:lnTo>
                  <a:lnTo>
                    <a:pt x="137902" y="206533"/>
                  </a:lnTo>
                  <a:lnTo>
                    <a:pt x="127190" y="195770"/>
                  </a:lnTo>
                  <a:lnTo>
                    <a:pt x="116478" y="185007"/>
                  </a:lnTo>
                  <a:lnTo>
                    <a:pt x="105790" y="174244"/>
                  </a:lnTo>
                  <a:lnTo>
                    <a:pt x="103759" y="174244"/>
                  </a:lnTo>
                  <a:lnTo>
                    <a:pt x="101726" y="172212"/>
                  </a:lnTo>
                  <a:lnTo>
                    <a:pt x="99695" y="172212"/>
                  </a:lnTo>
                  <a:lnTo>
                    <a:pt x="88677" y="172212"/>
                  </a:lnTo>
                  <a:lnTo>
                    <a:pt x="77088" y="172212"/>
                  </a:lnTo>
                  <a:lnTo>
                    <a:pt x="65119" y="172212"/>
                  </a:lnTo>
                  <a:lnTo>
                    <a:pt x="52959" y="172212"/>
                  </a:lnTo>
                  <a:close/>
                </a:path>
              </a:pathLst>
            </a:custGeom>
            <a:noFill/>
            <a:ln cap="flat" cmpd="sng" w="28950">
              <a:solidFill>
                <a:srgbClr val="4AACC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8" name="Google Shape;1398;g29e745b8efd_1_1597"/>
            <p:cNvSpPr/>
            <p:nvPr/>
          </p:nvSpPr>
          <p:spPr>
            <a:xfrm>
              <a:off x="5873495" y="3282696"/>
              <a:ext cx="307975" cy="306704"/>
            </a:xfrm>
            <a:custGeom>
              <a:rect b="b" l="l" r="r" t="t"/>
              <a:pathLst>
                <a:path extrusionOk="0" h="306704" w="307975">
                  <a:moveTo>
                    <a:pt x="153924" y="0"/>
                  </a:moveTo>
                  <a:lnTo>
                    <a:pt x="105290" y="7808"/>
                  </a:lnTo>
                  <a:lnTo>
                    <a:pt x="63038" y="29553"/>
                  </a:lnTo>
                  <a:lnTo>
                    <a:pt x="29711" y="62709"/>
                  </a:lnTo>
                  <a:lnTo>
                    <a:pt x="7851" y="104753"/>
                  </a:lnTo>
                  <a:lnTo>
                    <a:pt x="0" y="153162"/>
                  </a:lnTo>
                  <a:lnTo>
                    <a:pt x="7851" y="201570"/>
                  </a:lnTo>
                  <a:lnTo>
                    <a:pt x="29711" y="243614"/>
                  </a:lnTo>
                  <a:lnTo>
                    <a:pt x="63038" y="276770"/>
                  </a:lnTo>
                  <a:lnTo>
                    <a:pt x="105290" y="298515"/>
                  </a:lnTo>
                  <a:lnTo>
                    <a:pt x="153924" y="306324"/>
                  </a:lnTo>
                  <a:lnTo>
                    <a:pt x="202557" y="298515"/>
                  </a:lnTo>
                  <a:lnTo>
                    <a:pt x="244809" y="276770"/>
                  </a:lnTo>
                  <a:lnTo>
                    <a:pt x="278136" y="243614"/>
                  </a:lnTo>
                  <a:lnTo>
                    <a:pt x="299996" y="201570"/>
                  </a:lnTo>
                  <a:lnTo>
                    <a:pt x="307848" y="153162"/>
                  </a:lnTo>
                  <a:lnTo>
                    <a:pt x="299996" y="104753"/>
                  </a:lnTo>
                  <a:lnTo>
                    <a:pt x="278136" y="62709"/>
                  </a:lnTo>
                  <a:lnTo>
                    <a:pt x="244809" y="29553"/>
                  </a:lnTo>
                  <a:lnTo>
                    <a:pt x="202557" y="7808"/>
                  </a:lnTo>
                  <a:lnTo>
                    <a:pt x="1539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99" name="Google Shape;1399;g29e745b8efd_1_1597"/>
            <p:cNvPicPr preferRelativeResize="0"/>
            <p:nvPr/>
          </p:nvPicPr>
          <p:blipFill rotWithShape="1">
            <a:blip r:embed="rId7">
              <a:alphaModFix/>
            </a:blip>
            <a:srcRect b="0" l="0" r="0" t="0"/>
            <a:stretch/>
          </p:blipFill>
          <p:spPr>
            <a:xfrm>
              <a:off x="5905500" y="3384804"/>
              <a:ext cx="246887" cy="134977"/>
            </a:xfrm>
            <a:prstGeom prst="rect">
              <a:avLst/>
            </a:prstGeom>
            <a:noFill/>
            <a:ln>
              <a:noFill/>
            </a:ln>
          </p:spPr>
        </p:pic>
        <p:sp>
          <p:nvSpPr>
            <p:cNvPr id="1400" name="Google Shape;1400;g29e745b8efd_1_1597"/>
            <p:cNvSpPr/>
            <p:nvPr/>
          </p:nvSpPr>
          <p:spPr>
            <a:xfrm>
              <a:off x="5583174" y="2507742"/>
              <a:ext cx="5542915" cy="1388745"/>
            </a:xfrm>
            <a:custGeom>
              <a:rect b="b" l="l" r="r" t="t"/>
              <a:pathLst>
                <a:path extrusionOk="0" h="1388745" w="5542915">
                  <a:moveTo>
                    <a:pt x="0" y="684276"/>
                  </a:moveTo>
                  <a:lnTo>
                    <a:pt x="1716" y="635403"/>
                  </a:lnTo>
                  <a:lnTo>
                    <a:pt x="6788" y="587458"/>
                  </a:lnTo>
                  <a:lnTo>
                    <a:pt x="15100" y="540558"/>
                  </a:lnTo>
                  <a:lnTo>
                    <a:pt x="26537" y="494817"/>
                  </a:lnTo>
                  <a:lnTo>
                    <a:pt x="40982" y="450351"/>
                  </a:lnTo>
                  <a:lnTo>
                    <a:pt x="58320" y="407277"/>
                  </a:lnTo>
                  <a:lnTo>
                    <a:pt x="78435" y="365709"/>
                  </a:lnTo>
                  <a:lnTo>
                    <a:pt x="101211" y="325764"/>
                  </a:lnTo>
                  <a:lnTo>
                    <a:pt x="126533" y="287558"/>
                  </a:lnTo>
                  <a:lnTo>
                    <a:pt x="154285" y="251205"/>
                  </a:lnTo>
                  <a:lnTo>
                    <a:pt x="184350" y="216822"/>
                  </a:lnTo>
                  <a:lnTo>
                    <a:pt x="216615" y="184525"/>
                  </a:lnTo>
                  <a:lnTo>
                    <a:pt x="250962" y="154429"/>
                  </a:lnTo>
                  <a:lnTo>
                    <a:pt x="287275" y="126650"/>
                  </a:lnTo>
                  <a:lnTo>
                    <a:pt x="325440" y="101303"/>
                  </a:lnTo>
                  <a:lnTo>
                    <a:pt x="365341" y="78505"/>
                  </a:lnTo>
                  <a:lnTo>
                    <a:pt x="406861" y="58372"/>
                  </a:lnTo>
                  <a:lnTo>
                    <a:pt x="449885" y="41018"/>
                  </a:lnTo>
                  <a:lnTo>
                    <a:pt x="494297" y="26560"/>
                  </a:lnTo>
                  <a:lnTo>
                    <a:pt x="539982" y="15113"/>
                  </a:lnTo>
                  <a:lnTo>
                    <a:pt x="586823" y="6794"/>
                  </a:lnTo>
                  <a:lnTo>
                    <a:pt x="634706" y="1717"/>
                  </a:lnTo>
                  <a:lnTo>
                    <a:pt x="683513" y="0"/>
                  </a:lnTo>
                  <a:lnTo>
                    <a:pt x="732321" y="1717"/>
                  </a:lnTo>
                  <a:lnTo>
                    <a:pt x="780204" y="6794"/>
                  </a:lnTo>
                  <a:lnTo>
                    <a:pt x="827045" y="15113"/>
                  </a:lnTo>
                  <a:lnTo>
                    <a:pt x="872730" y="26560"/>
                  </a:lnTo>
                  <a:lnTo>
                    <a:pt x="917142" y="41018"/>
                  </a:lnTo>
                  <a:lnTo>
                    <a:pt x="960166" y="58372"/>
                  </a:lnTo>
                  <a:lnTo>
                    <a:pt x="1001686" y="78505"/>
                  </a:lnTo>
                  <a:lnTo>
                    <a:pt x="1041587" y="101303"/>
                  </a:lnTo>
                  <a:lnTo>
                    <a:pt x="1079752" y="126650"/>
                  </a:lnTo>
                  <a:lnTo>
                    <a:pt x="1116065" y="154429"/>
                  </a:lnTo>
                  <a:lnTo>
                    <a:pt x="1150412" y="184525"/>
                  </a:lnTo>
                  <a:lnTo>
                    <a:pt x="1182677" y="216822"/>
                  </a:lnTo>
                  <a:lnTo>
                    <a:pt x="1212742" y="251205"/>
                  </a:lnTo>
                  <a:lnTo>
                    <a:pt x="1240494" y="287558"/>
                  </a:lnTo>
                  <a:lnTo>
                    <a:pt x="1265816" y="325764"/>
                  </a:lnTo>
                  <a:lnTo>
                    <a:pt x="1288592" y="365709"/>
                  </a:lnTo>
                  <a:lnTo>
                    <a:pt x="1308707" y="407277"/>
                  </a:lnTo>
                  <a:lnTo>
                    <a:pt x="1326045" y="450351"/>
                  </a:lnTo>
                  <a:lnTo>
                    <a:pt x="1340490" y="494817"/>
                  </a:lnTo>
                  <a:lnTo>
                    <a:pt x="1351927" y="540558"/>
                  </a:lnTo>
                  <a:lnTo>
                    <a:pt x="1360239" y="587458"/>
                  </a:lnTo>
                  <a:lnTo>
                    <a:pt x="1365311" y="635403"/>
                  </a:lnTo>
                  <a:lnTo>
                    <a:pt x="1367027" y="684276"/>
                  </a:lnTo>
                  <a:lnTo>
                    <a:pt x="1365311" y="733148"/>
                  </a:lnTo>
                  <a:lnTo>
                    <a:pt x="1360239" y="781093"/>
                  </a:lnTo>
                  <a:lnTo>
                    <a:pt x="1351927" y="827993"/>
                  </a:lnTo>
                  <a:lnTo>
                    <a:pt x="1340490" y="873734"/>
                  </a:lnTo>
                  <a:lnTo>
                    <a:pt x="1326045" y="918200"/>
                  </a:lnTo>
                  <a:lnTo>
                    <a:pt x="1308707" y="961274"/>
                  </a:lnTo>
                  <a:lnTo>
                    <a:pt x="1288592" y="1002842"/>
                  </a:lnTo>
                  <a:lnTo>
                    <a:pt x="1265816" y="1042787"/>
                  </a:lnTo>
                  <a:lnTo>
                    <a:pt x="1240494" y="1080993"/>
                  </a:lnTo>
                  <a:lnTo>
                    <a:pt x="1212742" y="1117346"/>
                  </a:lnTo>
                  <a:lnTo>
                    <a:pt x="1182677" y="1151729"/>
                  </a:lnTo>
                  <a:lnTo>
                    <a:pt x="1150412" y="1184026"/>
                  </a:lnTo>
                  <a:lnTo>
                    <a:pt x="1116065" y="1214122"/>
                  </a:lnTo>
                  <a:lnTo>
                    <a:pt x="1079752" y="1241901"/>
                  </a:lnTo>
                  <a:lnTo>
                    <a:pt x="1041587" y="1267248"/>
                  </a:lnTo>
                  <a:lnTo>
                    <a:pt x="1001686" y="1290046"/>
                  </a:lnTo>
                  <a:lnTo>
                    <a:pt x="960166" y="1310179"/>
                  </a:lnTo>
                  <a:lnTo>
                    <a:pt x="917142" y="1327533"/>
                  </a:lnTo>
                  <a:lnTo>
                    <a:pt x="872730" y="1341991"/>
                  </a:lnTo>
                  <a:lnTo>
                    <a:pt x="827045" y="1353438"/>
                  </a:lnTo>
                  <a:lnTo>
                    <a:pt x="780204" y="1361757"/>
                  </a:lnTo>
                  <a:lnTo>
                    <a:pt x="732321" y="1366834"/>
                  </a:lnTo>
                  <a:lnTo>
                    <a:pt x="683513" y="1368552"/>
                  </a:lnTo>
                  <a:lnTo>
                    <a:pt x="634706" y="1366834"/>
                  </a:lnTo>
                  <a:lnTo>
                    <a:pt x="586823" y="1361757"/>
                  </a:lnTo>
                  <a:lnTo>
                    <a:pt x="539982" y="1353438"/>
                  </a:lnTo>
                  <a:lnTo>
                    <a:pt x="494297" y="1341991"/>
                  </a:lnTo>
                  <a:lnTo>
                    <a:pt x="449885" y="1327533"/>
                  </a:lnTo>
                  <a:lnTo>
                    <a:pt x="406861" y="1310179"/>
                  </a:lnTo>
                  <a:lnTo>
                    <a:pt x="365341" y="1290046"/>
                  </a:lnTo>
                  <a:lnTo>
                    <a:pt x="325440" y="1267248"/>
                  </a:lnTo>
                  <a:lnTo>
                    <a:pt x="287275" y="1241901"/>
                  </a:lnTo>
                  <a:lnTo>
                    <a:pt x="250962" y="1214122"/>
                  </a:lnTo>
                  <a:lnTo>
                    <a:pt x="216615" y="1184026"/>
                  </a:lnTo>
                  <a:lnTo>
                    <a:pt x="184350" y="1151729"/>
                  </a:lnTo>
                  <a:lnTo>
                    <a:pt x="154285" y="1117346"/>
                  </a:lnTo>
                  <a:lnTo>
                    <a:pt x="126533" y="1080993"/>
                  </a:lnTo>
                  <a:lnTo>
                    <a:pt x="101211" y="1042787"/>
                  </a:lnTo>
                  <a:lnTo>
                    <a:pt x="78435" y="1002842"/>
                  </a:lnTo>
                  <a:lnTo>
                    <a:pt x="58320" y="961274"/>
                  </a:lnTo>
                  <a:lnTo>
                    <a:pt x="40982" y="918200"/>
                  </a:lnTo>
                  <a:lnTo>
                    <a:pt x="26537" y="873734"/>
                  </a:lnTo>
                  <a:lnTo>
                    <a:pt x="15100" y="827993"/>
                  </a:lnTo>
                  <a:lnTo>
                    <a:pt x="6788" y="781093"/>
                  </a:lnTo>
                  <a:lnTo>
                    <a:pt x="1716" y="733148"/>
                  </a:lnTo>
                  <a:lnTo>
                    <a:pt x="0" y="684276"/>
                  </a:lnTo>
                  <a:close/>
                </a:path>
                <a:path extrusionOk="0" h="1388745" w="5542915">
                  <a:moveTo>
                    <a:pt x="4181855" y="708660"/>
                  </a:moveTo>
                  <a:lnTo>
                    <a:pt x="4183564" y="660115"/>
                  </a:lnTo>
                  <a:lnTo>
                    <a:pt x="4188613" y="612493"/>
                  </a:lnTo>
                  <a:lnTo>
                    <a:pt x="4196888" y="565907"/>
                  </a:lnTo>
                  <a:lnTo>
                    <a:pt x="4208272" y="520472"/>
                  </a:lnTo>
                  <a:lnTo>
                    <a:pt x="4222652" y="476304"/>
                  </a:lnTo>
                  <a:lnTo>
                    <a:pt x="4239911" y="433518"/>
                  </a:lnTo>
                  <a:lnTo>
                    <a:pt x="4259935" y="392228"/>
                  </a:lnTo>
                  <a:lnTo>
                    <a:pt x="4282608" y="352550"/>
                  </a:lnTo>
                  <a:lnTo>
                    <a:pt x="4307816" y="314599"/>
                  </a:lnTo>
                  <a:lnTo>
                    <a:pt x="4335442" y="278489"/>
                  </a:lnTo>
                  <a:lnTo>
                    <a:pt x="4365373" y="244335"/>
                  </a:lnTo>
                  <a:lnTo>
                    <a:pt x="4397492" y="212253"/>
                  </a:lnTo>
                  <a:lnTo>
                    <a:pt x="4431685" y="182358"/>
                  </a:lnTo>
                  <a:lnTo>
                    <a:pt x="4467836" y="154763"/>
                  </a:lnTo>
                  <a:lnTo>
                    <a:pt x="4505831" y="129586"/>
                  </a:lnTo>
                  <a:lnTo>
                    <a:pt x="4545553" y="106940"/>
                  </a:lnTo>
                  <a:lnTo>
                    <a:pt x="4586889" y="86940"/>
                  </a:lnTo>
                  <a:lnTo>
                    <a:pt x="4629722" y="69702"/>
                  </a:lnTo>
                  <a:lnTo>
                    <a:pt x="4673937" y="55340"/>
                  </a:lnTo>
                  <a:lnTo>
                    <a:pt x="4719420" y="43969"/>
                  </a:lnTo>
                  <a:lnTo>
                    <a:pt x="4766055" y="35705"/>
                  </a:lnTo>
                  <a:lnTo>
                    <a:pt x="4813728" y="30662"/>
                  </a:lnTo>
                  <a:lnTo>
                    <a:pt x="4862322" y="28956"/>
                  </a:lnTo>
                  <a:lnTo>
                    <a:pt x="4910915" y="30662"/>
                  </a:lnTo>
                  <a:lnTo>
                    <a:pt x="4958588" y="35705"/>
                  </a:lnTo>
                  <a:lnTo>
                    <a:pt x="5005223" y="43969"/>
                  </a:lnTo>
                  <a:lnTo>
                    <a:pt x="5050706" y="55340"/>
                  </a:lnTo>
                  <a:lnTo>
                    <a:pt x="5094921" y="69702"/>
                  </a:lnTo>
                  <a:lnTo>
                    <a:pt x="5137754" y="86940"/>
                  </a:lnTo>
                  <a:lnTo>
                    <a:pt x="5179090" y="106940"/>
                  </a:lnTo>
                  <a:lnTo>
                    <a:pt x="5218812" y="129586"/>
                  </a:lnTo>
                  <a:lnTo>
                    <a:pt x="5256807" y="154763"/>
                  </a:lnTo>
                  <a:lnTo>
                    <a:pt x="5292958" y="182358"/>
                  </a:lnTo>
                  <a:lnTo>
                    <a:pt x="5327151" y="212253"/>
                  </a:lnTo>
                  <a:lnTo>
                    <a:pt x="5359270" y="244335"/>
                  </a:lnTo>
                  <a:lnTo>
                    <a:pt x="5389201" y="278489"/>
                  </a:lnTo>
                  <a:lnTo>
                    <a:pt x="5416827" y="314599"/>
                  </a:lnTo>
                  <a:lnTo>
                    <a:pt x="5442035" y="352550"/>
                  </a:lnTo>
                  <a:lnTo>
                    <a:pt x="5464708" y="392228"/>
                  </a:lnTo>
                  <a:lnTo>
                    <a:pt x="5484732" y="433518"/>
                  </a:lnTo>
                  <a:lnTo>
                    <a:pt x="5501991" y="476304"/>
                  </a:lnTo>
                  <a:lnTo>
                    <a:pt x="5516371" y="520472"/>
                  </a:lnTo>
                  <a:lnTo>
                    <a:pt x="5527755" y="565907"/>
                  </a:lnTo>
                  <a:lnTo>
                    <a:pt x="5536030" y="612493"/>
                  </a:lnTo>
                  <a:lnTo>
                    <a:pt x="5541079" y="660115"/>
                  </a:lnTo>
                  <a:lnTo>
                    <a:pt x="5542787" y="708660"/>
                  </a:lnTo>
                  <a:lnTo>
                    <a:pt x="5541079" y="757204"/>
                  </a:lnTo>
                  <a:lnTo>
                    <a:pt x="5536030" y="804826"/>
                  </a:lnTo>
                  <a:lnTo>
                    <a:pt x="5527755" y="851412"/>
                  </a:lnTo>
                  <a:lnTo>
                    <a:pt x="5516371" y="896847"/>
                  </a:lnTo>
                  <a:lnTo>
                    <a:pt x="5501991" y="941015"/>
                  </a:lnTo>
                  <a:lnTo>
                    <a:pt x="5484732" y="983801"/>
                  </a:lnTo>
                  <a:lnTo>
                    <a:pt x="5464708" y="1025091"/>
                  </a:lnTo>
                  <a:lnTo>
                    <a:pt x="5442035" y="1064769"/>
                  </a:lnTo>
                  <a:lnTo>
                    <a:pt x="5416827" y="1102720"/>
                  </a:lnTo>
                  <a:lnTo>
                    <a:pt x="5389201" y="1138830"/>
                  </a:lnTo>
                  <a:lnTo>
                    <a:pt x="5359270" y="1172984"/>
                  </a:lnTo>
                  <a:lnTo>
                    <a:pt x="5327151" y="1205066"/>
                  </a:lnTo>
                  <a:lnTo>
                    <a:pt x="5292958" y="1234961"/>
                  </a:lnTo>
                  <a:lnTo>
                    <a:pt x="5256807" y="1262556"/>
                  </a:lnTo>
                  <a:lnTo>
                    <a:pt x="5218812" y="1287733"/>
                  </a:lnTo>
                  <a:lnTo>
                    <a:pt x="5179090" y="1310379"/>
                  </a:lnTo>
                  <a:lnTo>
                    <a:pt x="5137754" y="1330379"/>
                  </a:lnTo>
                  <a:lnTo>
                    <a:pt x="5094921" y="1347617"/>
                  </a:lnTo>
                  <a:lnTo>
                    <a:pt x="5050706" y="1361979"/>
                  </a:lnTo>
                  <a:lnTo>
                    <a:pt x="5005223" y="1373350"/>
                  </a:lnTo>
                  <a:lnTo>
                    <a:pt x="4958588" y="1381614"/>
                  </a:lnTo>
                  <a:lnTo>
                    <a:pt x="4910915" y="1386657"/>
                  </a:lnTo>
                  <a:lnTo>
                    <a:pt x="4862322" y="1388364"/>
                  </a:lnTo>
                  <a:lnTo>
                    <a:pt x="4813728" y="1386657"/>
                  </a:lnTo>
                  <a:lnTo>
                    <a:pt x="4766055" y="1381614"/>
                  </a:lnTo>
                  <a:lnTo>
                    <a:pt x="4719420" y="1373350"/>
                  </a:lnTo>
                  <a:lnTo>
                    <a:pt x="4673937" y="1361979"/>
                  </a:lnTo>
                  <a:lnTo>
                    <a:pt x="4629722" y="1347617"/>
                  </a:lnTo>
                  <a:lnTo>
                    <a:pt x="4586889" y="1330379"/>
                  </a:lnTo>
                  <a:lnTo>
                    <a:pt x="4545553" y="1310379"/>
                  </a:lnTo>
                  <a:lnTo>
                    <a:pt x="4505831" y="1287733"/>
                  </a:lnTo>
                  <a:lnTo>
                    <a:pt x="4467836" y="1262556"/>
                  </a:lnTo>
                  <a:lnTo>
                    <a:pt x="4431685" y="1234961"/>
                  </a:lnTo>
                  <a:lnTo>
                    <a:pt x="4397492" y="1205066"/>
                  </a:lnTo>
                  <a:lnTo>
                    <a:pt x="4365373" y="1172984"/>
                  </a:lnTo>
                  <a:lnTo>
                    <a:pt x="4335442" y="1138830"/>
                  </a:lnTo>
                  <a:lnTo>
                    <a:pt x="4307816" y="1102720"/>
                  </a:lnTo>
                  <a:lnTo>
                    <a:pt x="4282608" y="1064769"/>
                  </a:lnTo>
                  <a:lnTo>
                    <a:pt x="4259935" y="1025091"/>
                  </a:lnTo>
                  <a:lnTo>
                    <a:pt x="4239911" y="983801"/>
                  </a:lnTo>
                  <a:lnTo>
                    <a:pt x="4222652" y="941015"/>
                  </a:lnTo>
                  <a:lnTo>
                    <a:pt x="4208272" y="896847"/>
                  </a:lnTo>
                  <a:lnTo>
                    <a:pt x="4196888" y="851412"/>
                  </a:lnTo>
                  <a:lnTo>
                    <a:pt x="4188613" y="804826"/>
                  </a:lnTo>
                  <a:lnTo>
                    <a:pt x="4183564" y="757204"/>
                  </a:lnTo>
                  <a:lnTo>
                    <a:pt x="4181855" y="708660"/>
                  </a:lnTo>
                  <a:close/>
                </a:path>
              </a:pathLst>
            </a:custGeom>
            <a:noFill/>
            <a:ln cap="flat" cmpd="sng" w="19800">
              <a:solidFill>
                <a:srgbClr val="AFC3C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1" name="Google Shape;1401;g29e745b8efd_1_1597"/>
            <p:cNvSpPr/>
            <p:nvPr/>
          </p:nvSpPr>
          <p:spPr>
            <a:xfrm>
              <a:off x="935736" y="2987040"/>
              <a:ext cx="347980" cy="344804"/>
            </a:xfrm>
            <a:custGeom>
              <a:rect b="b" l="l" r="r" t="t"/>
              <a:pathLst>
                <a:path extrusionOk="0" h="344804" w="347980">
                  <a:moveTo>
                    <a:pt x="173735" y="0"/>
                  </a:moveTo>
                  <a:lnTo>
                    <a:pt x="127551" y="6150"/>
                  </a:lnTo>
                  <a:lnTo>
                    <a:pt x="86049" y="23509"/>
                  </a:lnTo>
                  <a:lnTo>
                    <a:pt x="50887" y="50434"/>
                  </a:lnTo>
                  <a:lnTo>
                    <a:pt x="23720" y="85287"/>
                  </a:lnTo>
                  <a:lnTo>
                    <a:pt x="6206" y="126426"/>
                  </a:lnTo>
                  <a:lnTo>
                    <a:pt x="0" y="172212"/>
                  </a:lnTo>
                  <a:lnTo>
                    <a:pt x="6206" y="217997"/>
                  </a:lnTo>
                  <a:lnTo>
                    <a:pt x="23720" y="259136"/>
                  </a:lnTo>
                  <a:lnTo>
                    <a:pt x="50887" y="293989"/>
                  </a:lnTo>
                  <a:lnTo>
                    <a:pt x="86049" y="320914"/>
                  </a:lnTo>
                  <a:lnTo>
                    <a:pt x="127551" y="338273"/>
                  </a:lnTo>
                  <a:lnTo>
                    <a:pt x="173735" y="344424"/>
                  </a:lnTo>
                  <a:lnTo>
                    <a:pt x="219920" y="338273"/>
                  </a:lnTo>
                  <a:lnTo>
                    <a:pt x="261422" y="320914"/>
                  </a:lnTo>
                  <a:lnTo>
                    <a:pt x="296584" y="293989"/>
                  </a:lnTo>
                  <a:lnTo>
                    <a:pt x="323751" y="259136"/>
                  </a:lnTo>
                  <a:lnTo>
                    <a:pt x="341265" y="217997"/>
                  </a:lnTo>
                  <a:lnTo>
                    <a:pt x="347472" y="172212"/>
                  </a:lnTo>
                  <a:lnTo>
                    <a:pt x="341265" y="126426"/>
                  </a:lnTo>
                  <a:lnTo>
                    <a:pt x="323751" y="85287"/>
                  </a:lnTo>
                  <a:lnTo>
                    <a:pt x="296584" y="50434"/>
                  </a:lnTo>
                  <a:lnTo>
                    <a:pt x="261422" y="23509"/>
                  </a:lnTo>
                  <a:lnTo>
                    <a:pt x="219920" y="6150"/>
                  </a:lnTo>
                  <a:lnTo>
                    <a:pt x="173735"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402" name="Google Shape;1402;g29e745b8efd_1_1597"/>
          <p:cNvSpPr txBox="1"/>
          <p:nvPr/>
        </p:nvSpPr>
        <p:spPr>
          <a:xfrm>
            <a:off x="1040383" y="3301111"/>
            <a:ext cx="138300" cy="258600"/>
          </a:xfrm>
          <a:prstGeom prst="rect">
            <a:avLst/>
          </a:prstGeom>
          <a:noFill/>
          <a:ln>
            <a:noFill/>
          </a:ln>
        </p:spPr>
        <p:txBody>
          <a:bodyPr anchorCtr="0" anchor="t" bIns="0" lIns="0" spcFirstLastPara="1" rIns="0" wrap="square" tIns="12075">
            <a:spAutoFit/>
          </a:bodyPr>
          <a:lstStyle/>
          <a:p>
            <a:pPr indent="0" lvl="0" marL="12700" marR="0" rtl="0" algn="l">
              <a:lnSpc>
                <a:spcPct val="100000"/>
              </a:lnSpc>
              <a:spcBef>
                <a:spcPts val="0"/>
              </a:spcBef>
              <a:spcAft>
                <a:spcPts val="0"/>
              </a:spcAft>
              <a:buClr>
                <a:srgbClr val="000000"/>
              </a:buClr>
              <a:buSzPts val="1600"/>
              <a:buFont typeface="Arial"/>
              <a:buNone/>
            </a:pPr>
            <a:r>
              <a:rPr b="1" i="0" lang="es-CO" sz="1600" u="none" cap="none" strike="noStrike">
                <a:solidFill>
                  <a:srgbClr val="FFFFFF"/>
                </a:solidFill>
                <a:latin typeface="Arial"/>
                <a:ea typeface="Arial"/>
                <a:cs typeface="Arial"/>
                <a:sym typeface="Arial"/>
              </a:rPr>
              <a:t>1</a:t>
            </a:r>
            <a:endParaRPr b="0" i="0" sz="1600" u="none" cap="none" strike="noStrike">
              <a:solidFill>
                <a:srgbClr val="000000"/>
              </a:solidFill>
              <a:latin typeface="Arial"/>
              <a:ea typeface="Arial"/>
              <a:cs typeface="Arial"/>
              <a:sym typeface="Arial"/>
            </a:endParaRPr>
          </a:p>
        </p:txBody>
      </p:sp>
      <p:sp>
        <p:nvSpPr>
          <p:cNvPr id="1403" name="Google Shape;1403;g29e745b8efd_1_1597"/>
          <p:cNvSpPr/>
          <p:nvPr/>
        </p:nvSpPr>
        <p:spPr>
          <a:xfrm>
            <a:off x="5437632" y="3325367"/>
            <a:ext cx="346075" cy="344804"/>
          </a:xfrm>
          <a:custGeom>
            <a:rect b="b" l="l" r="r" t="t"/>
            <a:pathLst>
              <a:path extrusionOk="0" h="344804" w="346075">
                <a:moveTo>
                  <a:pt x="172973" y="0"/>
                </a:moveTo>
                <a:lnTo>
                  <a:pt x="127000" y="6150"/>
                </a:lnTo>
                <a:lnTo>
                  <a:pt x="85682" y="23509"/>
                </a:lnTo>
                <a:lnTo>
                  <a:pt x="50673" y="50434"/>
                </a:lnTo>
                <a:lnTo>
                  <a:pt x="23622" y="85287"/>
                </a:lnTo>
                <a:lnTo>
                  <a:pt x="6180" y="126426"/>
                </a:lnTo>
                <a:lnTo>
                  <a:pt x="0" y="172212"/>
                </a:lnTo>
                <a:lnTo>
                  <a:pt x="6180" y="217997"/>
                </a:lnTo>
                <a:lnTo>
                  <a:pt x="23621" y="259136"/>
                </a:lnTo>
                <a:lnTo>
                  <a:pt x="50672" y="293989"/>
                </a:lnTo>
                <a:lnTo>
                  <a:pt x="85682" y="320914"/>
                </a:lnTo>
                <a:lnTo>
                  <a:pt x="126999" y="338273"/>
                </a:lnTo>
                <a:lnTo>
                  <a:pt x="172973" y="344424"/>
                </a:lnTo>
                <a:lnTo>
                  <a:pt x="218947" y="338273"/>
                </a:lnTo>
                <a:lnTo>
                  <a:pt x="260265" y="320914"/>
                </a:lnTo>
                <a:lnTo>
                  <a:pt x="295274" y="293989"/>
                </a:lnTo>
                <a:lnTo>
                  <a:pt x="322325" y="259136"/>
                </a:lnTo>
                <a:lnTo>
                  <a:pt x="339767" y="217997"/>
                </a:lnTo>
                <a:lnTo>
                  <a:pt x="345947" y="172212"/>
                </a:lnTo>
                <a:lnTo>
                  <a:pt x="339767" y="126426"/>
                </a:lnTo>
                <a:lnTo>
                  <a:pt x="322325" y="85287"/>
                </a:lnTo>
                <a:lnTo>
                  <a:pt x="295274" y="50434"/>
                </a:lnTo>
                <a:lnTo>
                  <a:pt x="260265" y="23509"/>
                </a:lnTo>
                <a:lnTo>
                  <a:pt x="218947" y="6150"/>
                </a:lnTo>
                <a:lnTo>
                  <a:pt x="172973"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4" name="Google Shape;1404;g29e745b8efd_1_1597"/>
          <p:cNvSpPr txBox="1"/>
          <p:nvPr/>
        </p:nvSpPr>
        <p:spPr>
          <a:xfrm>
            <a:off x="5541390" y="3334639"/>
            <a:ext cx="138300" cy="258600"/>
          </a:xfrm>
          <a:prstGeom prst="rect">
            <a:avLst/>
          </a:prstGeom>
          <a:noFill/>
          <a:ln>
            <a:noFill/>
          </a:ln>
        </p:spPr>
        <p:txBody>
          <a:bodyPr anchorCtr="0" anchor="t" bIns="0" lIns="0" spcFirstLastPara="1" rIns="0" wrap="square" tIns="12075">
            <a:spAutoFit/>
          </a:bodyPr>
          <a:lstStyle/>
          <a:p>
            <a:pPr indent="0" lvl="0" marL="12700" marR="0" rtl="0" algn="l">
              <a:lnSpc>
                <a:spcPct val="100000"/>
              </a:lnSpc>
              <a:spcBef>
                <a:spcPts val="0"/>
              </a:spcBef>
              <a:spcAft>
                <a:spcPts val="0"/>
              </a:spcAft>
              <a:buClr>
                <a:srgbClr val="000000"/>
              </a:buClr>
              <a:buSzPts val="1600"/>
              <a:buFont typeface="Arial"/>
              <a:buNone/>
            </a:pPr>
            <a:r>
              <a:rPr b="1" i="0" lang="es-CO" sz="1600" u="none" cap="none" strike="noStrike">
                <a:solidFill>
                  <a:srgbClr val="FFFFFF"/>
                </a:solidFill>
                <a:latin typeface="Arial"/>
                <a:ea typeface="Arial"/>
                <a:cs typeface="Arial"/>
                <a:sym typeface="Arial"/>
              </a:rPr>
              <a:t>2</a:t>
            </a:r>
            <a:endParaRPr b="0" i="0" sz="1600" u="none" cap="none" strike="noStrike">
              <a:solidFill>
                <a:srgbClr val="000000"/>
              </a:solidFill>
              <a:latin typeface="Arial"/>
              <a:ea typeface="Arial"/>
              <a:cs typeface="Arial"/>
              <a:sym typeface="Arial"/>
            </a:endParaRPr>
          </a:p>
        </p:txBody>
      </p:sp>
      <p:sp>
        <p:nvSpPr>
          <p:cNvPr id="1405" name="Google Shape;1405;g29e745b8efd_1_1597"/>
          <p:cNvSpPr/>
          <p:nvPr/>
        </p:nvSpPr>
        <p:spPr>
          <a:xfrm>
            <a:off x="9639300" y="3348227"/>
            <a:ext cx="346075" cy="344804"/>
          </a:xfrm>
          <a:custGeom>
            <a:rect b="b" l="l" r="r" t="t"/>
            <a:pathLst>
              <a:path extrusionOk="0" h="344804" w="346075">
                <a:moveTo>
                  <a:pt x="172974" y="0"/>
                </a:moveTo>
                <a:lnTo>
                  <a:pt x="127000" y="6150"/>
                </a:lnTo>
                <a:lnTo>
                  <a:pt x="85682" y="23509"/>
                </a:lnTo>
                <a:lnTo>
                  <a:pt x="50673" y="50434"/>
                </a:lnTo>
                <a:lnTo>
                  <a:pt x="23622" y="85287"/>
                </a:lnTo>
                <a:lnTo>
                  <a:pt x="6180" y="126426"/>
                </a:lnTo>
                <a:lnTo>
                  <a:pt x="0" y="172212"/>
                </a:lnTo>
                <a:lnTo>
                  <a:pt x="6180" y="217997"/>
                </a:lnTo>
                <a:lnTo>
                  <a:pt x="23622" y="259136"/>
                </a:lnTo>
                <a:lnTo>
                  <a:pt x="50673" y="293989"/>
                </a:lnTo>
                <a:lnTo>
                  <a:pt x="85682" y="320914"/>
                </a:lnTo>
                <a:lnTo>
                  <a:pt x="127000" y="338273"/>
                </a:lnTo>
                <a:lnTo>
                  <a:pt x="172974" y="344424"/>
                </a:lnTo>
                <a:lnTo>
                  <a:pt x="218948" y="338273"/>
                </a:lnTo>
                <a:lnTo>
                  <a:pt x="260265" y="320914"/>
                </a:lnTo>
                <a:lnTo>
                  <a:pt x="295275" y="293989"/>
                </a:lnTo>
                <a:lnTo>
                  <a:pt x="322325" y="259136"/>
                </a:lnTo>
                <a:lnTo>
                  <a:pt x="339767" y="217997"/>
                </a:lnTo>
                <a:lnTo>
                  <a:pt x="345948" y="172212"/>
                </a:lnTo>
                <a:lnTo>
                  <a:pt x="339767" y="126426"/>
                </a:lnTo>
                <a:lnTo>
                  <a:pt x="322325" y="85287"/>
                </a:lnTo>
                <a:lnTo>
                  <a:pt x="295275" y="50434"/>
                </a:lnTo>
                <a:lnTo>
                  <a:pt x="260265" y="23509"/>
                </a:lnTo>
                <a:lnTo>
                  <a:pt x="218948" y="6150"/>
                </a:lnTo>
                <a:lnTo>
                  <a:pt x="172974"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6" name="Google Shape;1406;g29e745b8efd_1_1597"/>
          <p:cNvSpPr txBox="1"/>
          <p:nvPr/>
        </p:nvSpPr>
        <p:spPr>
          <a:xfrm>
            <a:off x="9743694" y="3358387"/>
            <a:ext cx="138300" cy="258600"/>
          </a:xfrm>
          <a:prstGeom prst="rect">
            <a:avLst/>
          </a:prstGeom>
          <a:noFill/>
          <a:ln>
            <a:noFill/>
          </a:ln>
        </p:spPr>
        <p:txBody>
          <a:bodyPr anchorCtr="0" anchor="t" bIns="0" lIns="0" spcFirstLastPara="1" rIns="0" wrap="square" tIns="12075">
            <a:spAutoFit/>
          </a:bodyPr>
          <a:lstStyle/>
          <a:p>
            <a:pPr indent="0" lvl="0" marL="12700" marR="0" rtl="0" algn="l">
              <a:lnSpc>
                <a:spcPct val="100000"/>
              </a:lnSpc>
              <a:spcBef>
                <a:spcPts val="0"/>
              </a:spcBef>
              <a:spcAft>
                <a:spcPts val="0"/>
              </a:spcAft>
              <a:buClr>
                <a:srgbClr val="000000"/>
              </a:buClr>
              <a:buSzPts val="1600"/>
              <a:buFont typeface="Arial"/>
              <a:buNone/>
            </a:pPr>
            <a:r>
              <a:rPr b="1" i="0" lang="es-CO" sz="1600" u="none" cap="none" strike="noStrike">
                <a:solidFill>
                  <a:srgbClr val="FFFFFF"/>
                </a:solidFill>
                <a:latin typeface="Arial"/>
                <a:ea typeface="Arial"/>
                <a:cs typeface="Arial"/>
                <a:sym typeface="Arial"/>
              </a:rPr>
              <a:t>3</a:t>
            </a:r>
            <a:endParaRPr b="0" i="0" sz="1600" u="none" cap="none" strike="noStrike">
              <a:solidFill>
                <a:srgbClr val="000000"/>
              </a:solidFill>
              <a:latin typeface="Arial"/>
              <a:ea typeface="Arial"/>
              <a:cs typeface="Arial"/>
              <a:sym typeface="Arial"/>
            </a:endParaRPr>
          </a:p>
        </p:txBody>
      </p:sp>
      <p:grpSp>
        <p:nvGrpSpPr>
          <p:cNvPr id="1407" name="Google Shape;1407;g29e745b8efd_1_1597"/>
          <p:cNvGrpSpPr/>
          <p:nvPr/>
        </p:nvGrpSpPr>
        <p:grpSpPr>
          <a:xfrm>
            <a:off x="2057445" y="1454024"/>
            <a:ext cx="2662554" cy="5172709"/>
            <a:chOff x="2057445" y="1149224"/>
            <a:chExt cx="2662554" cy="5172709"/>
          </a:xfrm>
        </p:grpSpPr>
        <p:sp>
          <p:nvSpPr>
            <p:cNvPr id="1408" name="Google Shape;1408;g29e745b8efd_1_1597"/>
            <p:cNvSpPr/>
            <p:nvPr/>
          </p:nvSpPr>
          <p:spPr>
            <a:xfrm>
              <a:off x="3575303" y="2350008"/>
              <a:ext cx="464820" cy="3971925"/>
            </a:xfrm>
            <a:custGeom>
              <a:rect b="b" l="l" r="r" t="t"/>
              <a:pathLst>
                <a:path extrusionOk="0" h="3971925" w="464820">
                  <a:moveTo>
                    <a:pt x="127000" y="0"/>
                  </a:moveTo>
                  <a:lnTo>
                    <a:pt x="0" y="0"/>
                  </a:lnTo>
                  <a:lnTo>
                    <a:pt x="337820" y="1985771"/>
                  </a:lnTo>
                  <a:lnTo>
                    <a:pt x="0" y="3971543"/>
                  </a:lnTo>
                  <a:lnTo>
                    <a:pt x="127000" y="3971543"/>
                  </a:lnTo>
                  <a:lnTo>
                    <a:pt x="464820" y="1985771"/>
                  </a:lnTo>
                  <a:lnTo>
                    <a:pt x="127000" y="0"/>
                  </a:lnTo>
                  <a:close/>
                </a:path>
              </a:pathLst>
            </a:custGeom>
            <a:solidFill>
              <a:srgbClr val="B7DE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9" name="Google Shape;1409;g29e745b8efd_1_1597"/>
            <p:cNvSpPr/>
            <p:nvPr/>
          </p:nvSpPr>
          <p:spPr>
            <a:xfrm>
              <a:off x="2057445" y="1149224"/>
              <a:ext cx="2662554" cy="1847214"/>
            </a:xfrm>
            <a:custGeom>
              <a:rect b="b" l="l" r="r" t="t"/>
              <a:pathLst>
                <a:path extrusionOk="0" h="1847214" w="2662554">
                  <a:moveTo>
                    <a:pt x="1355207" y="0"/>
                  </a:moveTo>
                  <a:lnTo>
                    <a:pt x="1305328" y="37"/>
                  </a:lnTo>
                  <a:lnTo>
                    <a:pt x="1255504" y="1329"/>
                  </a:lnTo>
                  <a:lnTo>
                    <a:pt x="1205793" y="3870"/>
                  </a:lnTo>
                  <a:lnTo>
                    <a:pt x="1156250" y="7659"/>
                  </a:lnTo>
                  <a:lnTo>
                    <a:pt x="1106932" y="12692"/>
                  </a:lnTo>
                  <a:lnTo>
                    <a:pt x="1057894" y="18967"/>
                  </a:lnTo>
                  <a:lnTo>
                    <a:pt x="1009193" y="26481"/>
                  </a:lnTo>
                  <a:lnTo>
                    <a:pt x="960884" y="35230"/>
                  </a:lnTo>
                  <a:lnTo>
                    <a:pt x="913024" y="45213"/>
                  </a:lnTo>
                  <a:lnTo>
                    <a:pt x="865669" y="56425"/>
                  </a:lnTo>
                  <a:lnTo>
                    <a:pt x="818875" y="68864"/>
                  </a:lnTo>
                  <a:lnTo>
                    <a:pt x="772698" y="82528"/>
                  </a:lnTo>
                  <a:lnTo>
                    <a:pt x="727194" y="97413"/>
                  </a:lnTo>
                  <a:lnTo>
                    <a:pt x="682420" y="113517"/>
                  </a:lnTo>
                  <a:lnTo>
                    <a:pt x="638430" y="130836"/>
                  </a:lnTo>
                  <a:lnTo>
                    <a:pt x="595283" y="149367"/>
                  </a:lnTo>
                  <a:lnTo>
                    <a:pt x="553032" y="169109"/>
                  </a:lnTo>
                  <a:lnTo>
                    <a:pt x="511735" y="190057"/>
                  </a:lnTo>
                  <a:lnTo>
                    <a:pt x="471448" y="212209"/>
                  </a:lnTo>
                  <a:lnTo>
                    <a:pt x="432227" y="235562"/>
                  </a:lnTo>
                  <a:lnTo>
                    <a:pt x="394127" y="260114"/>
                  </a:lnTo>
                  <a:lnTo>
                    <a:pt x="357205" y="285860"/>
                  </a:lnTo>
                  <a:lnTo>
                    <a:pt x="321518" y="312799"/>
                  </a:lnTo>
                  <a:lnTo>
                    <a:pt x="282842" y="344590"/>
                  </a:lnTo>
                  <a:lnTo>
                    <a:pt x="246673" y="377209"/>
                  </a:lnTo>
                  <a:lnTo>
                    <a:pt x="213005" y="410600"/>
                  </a:lnTo>
                  <a:lnTo>
                    <a:pt x="181831" y="444706"/>
                  </a:lnTo>
                  <a:lnTo>
                    <a:pt x="153144" y="479473"/>
                  </a:lnTo>
                  <a:lnTo>
                    <a:pt x="126939" y="514844"/>
                  </a:lnTo>
                  <a:lnTo>
                    <a:pt x="103210" y="550763"/>
                  </a:lnTo>
                  <a:lnTo>
                    <a:pt x="81950" y="587175"/>
                  </a:lnTo>
                  <a:lnTo>
                    <a:pt x="63152" y="624023"/>
                  </a:lnTo>
                  <a:lnTo>
                    <a:pt x="46811" y="661251"/>
                  </a:lnTo>
                  <a:lnTo>
                    <a:pt x="32920" y="698805"/>
                  </a:lnTo>
                  <a:lnTo>
                    <a:pt x="21473" y="736627"/>
                  </a:lnTo>
                  <a:lnTo>
                    <a:pt x="12464" y="774661"/>
                  </a:lnTo>
                  <a:lnTo>
                    <a:pt x="5886" y="812853"/>
                  </a:lnTo>
                  <a:lnTo>
                    <a:pt x="1733" y="851146"/>
                  </a:lnTo>
                  <a:lnTo>
                    <a:pt x="0" y="889484"/>
                  </a:lnTo>
                  <a:lnTo>
                    <a:pt x="678" y="927811"/>
                  </a:lnTo>
                  <a:lnTo>
                    <a:pt x="3764" y="966072"/>
                  </a:lnTo>
                  <a:lnTo>
                    <a:pt x="9249" y="1004209"/>
                  </a:lnTo>
                  <a:lnTo>
                    <a:pt x="17128" y="1042169"/>
                  </a:lnTo>
                  <a:lnTo>
                    <a:pt x="27394" y="1079894"/>
                  </a:lnTo>
                  <a:lnTo>
                    <a:pt x="40042" y="1117328"/>
                  </a:lnTo>
                  <a:lnTo>
                    <a:pt x="55065" y="1154417"/>
                  </a:lnTo>
                  <a:lnTo>
                    <a:pt x="72456" y="1191103"/>
                  </a:lnTo>
                  <a:lnTo>
                    <a:pt x="92210" y="1227332"/>
                  </a:lnTo>
                  <a:lnTo>
                    <a:pt x="114320" y="1263046"/>
                  </a:lnTo>
                  <a:lnTo>
                    <a:pt x="138780" y="1298190"/>
                  </a:lnTo>
                  <a:lnTo>
                    <a:pt x="165584" y="1332709"/>
                  </a:lnTo>
                  <a:lnTo>
                    <a:pt x="194725" y="1366546"/>
                  </a:lnTo>
                  <a:lnTo>
                    <a:pt x="226197" y="1399646"/>
                  </a:lnTo>
                  <a:lnTo>
                    <a:pt x="259994" y="1431952"/>
                  </a:lnTo>
                  <a:lnTo>
                    <a:pt x="296109" y="1463409"/>
                  </a:lnTo>
                  <a:lnTo>
                    <a:pt x="334537" y="1493961"/>
                  </a:lnTo>
                  <a:lnTo>
                    <a:pt x="375270" y="1523551"/>
                  </a:lnTo>
                  <a:lnTo>
                    <a:pt x="418304" y="1552124"/>
                  </a:lnTo>
                  <a:lnTo>
                    <a:pt x="463631" y="1579624"/>
                  </a:lnTo>
                  <a:lnTo>
                    <a:pt x="530179" y="1847213"/>
                  </a:lnTo>
                  <a:lnTo>
                    <a:pt x="904956" y="1749423"/>
                  </a:lnTo>
                  <a:lnTo>
                    <a:pt x="954878" y="1760075"/>
                  </a:lnTo>
                  <a:lnTo>
                    <a:pt x="1005083" y="1769348"/>
                  </a:lnTo>
                  <a:lnTo>
                    <a:pt x="1055516" y="1777253"/>
                  </a:lnTo>
                  <a:lnTo>
                    <a:pt x="1106123" y="1783799"/>
                  </a:lnTo>
                  <a:lnTo>
                    <a:pt x="1156850" y="1788997"/>
                  </a:lnTo>
                  <a:lnTo>
                    <a:pt x="1207643" y="1792857"/>
                  </a:lnTo>
                  <a:lnTo>
                    <a:pt x="1258447" y="1795388"/>
                  </a:lnTo>
                  <a:lnTo>
                    <a:pt x="1309210" y="1796602"/>
                  </a:lnTo>
                  <a:lnTo>
                    <a:pt x="1359877" y="1796507"/>
                  </a:lnTo>
                  <a:lnTo>
                    <a:pt x="1410393" y="1795114"/>
                  </a:lnTo>
                  <a:lnTo>
                    <a:pt x="1460705" y="1792433"/>
                  </a:lnTo>
                  <a:lnTo>
                    <a:pt x="1510759" y="1788473"/>
                  </a:lnTo>
                  <a:lnTo>
                    <a:pt x="1560500" y="1783246"/>
                  </a:lnTo>
                  <a:lnTo>
                    <a:pt x="1609875" y="1776760"/>
                  </a:lnTo>
                  <a:lnTo>
                    <a:pt x="1658829" y="1769027"/>
                  </a:lnTo>
                  <a:lnTo>
                    <a:pt x="1707309" y="1760055"/>
                  </a:lnTo>
                  <a:lnTo>
                    <a:pt x="1755261" y="1749856"/>
                  </a:lnTo>
                  <a:lnTo>
                    <a:pt x="1802630" y="1738438"/>
                  </a:lnTo>
                  <a:lnTo>
                    <a:pt x="1849362" y="1725813"/>
                  </a:lnTo>
                  <a:lnTo>
                    <a:pt x="1895403" y="1711990"/>
                  </a:lnTo>
                  <a:lnTo>
                    <a:pt x="1940700" y="1696978"/>
                  </a:lnTo>
                  <a:lnTo>
                    <a:pt x="1985198" y="1680789"/>
                  </a:lnTo>
                  <a:lnTo>
                    <a:pt x="2028843" y="1663433"/>
                  </a:lnTo>
                  <a:lnTo>
                    <a:pt x="2071582" y="1644918"/>
                  </a:lnTo>
                  <a:lnTo>
                    <a:pt x="2113359" y="1625256"/>
                  </a:lnTo>
                  <a:lnTo>
                    <a:pt x="2154122" y="1604455"/>
                  </a:lnTo>
                  <a:lnTo>
                    <a:pt x="2193815" y="1582528"/>
                  </a:lnTo>
                  <a:lnTo>
                    <a:pt x="2232385" y="1559482"/>
                  </a:lnTo>
                  <a:lnTo>
                    <a:pt x="2269779" y="1535329"/>
                  </a:lnTo>
                  <a:lnTo>
                    <a:pt x="2305941" y="1510078"/>
                  </a:lnTo>
                  <a:lnTo>
                    <a:pt x="2340818" y="1483739"/>
                  </a:lnTo>
                  <a:lnTo>
                    <a:pt x="2379493" y="1451948"/>
                  </a:lnTo>
                  <a:lnTo>
                    <a:pt x="2415662" y="1419330"/>
                  </a:lnTo>
                  <a:lnTo>
                    <a:pt x="2449330" y="1385939"/>
                  </a:lnTo>
                  <a:lnTo>
                    <a:pt x="2480504" y="1351832"/>
                  </a:lnTo>
                  <a:lnTo>
                    <a:pt x="2509191" y="1317066"/>
                  </a:lnTo>
                  <a:lnTo>
                    <a:pt x="2535396" y="1281695"/>
                  </a:lnTo>
                  <a:lnTo>
                    <a:pt x="2559125" y="1245776"/>
                  </a:lnTo>
                  <a:lnTo>
                    <a:pt x="2580386" y="1209364"/>
                  </a:lnTo>
                  <a:lnTo>
                    <a:pt x="2599183" y="1172516"/>
                  </a:lnTo>
                  <a:lnTo>
                    <a:pt x="2615524" y="1135287"/>
                  </a:lnTo>
                  <a:lnTo>
                    <a:pt x="2629415" y="1097734"/>
                  </a:lnTo>
                  <a:lnTo>
                    <a:pt x="2640862" y="1059912"/>
                  </a:lnTo>
                  <a:lnTo>
                    <a:pt x="2649871" y="1021877"/>
                  </a:lnTo>
                  <a:lnTo>
                    <a:pt x="2656449" y="983686"/>
                  </a:lnTo>
                  <a:lnTo>
                    <a:pt x="2660602" y="945393"/>
                  </a:lnTo>
                  <a:lnTo>
                    <a:pt x="2662336" y="907055"/>
                  </a:lnTo>
                  <a:lnTo>
                    <a:pt x="2661657" y="868728"/>
                  </a:lnTo>
                  <a:lnTo>
                    <a:pt x="2658572" y="830467"/>
                  </a:lnTo>
                  <a:lnTo>
                    <a:pt x="2653086" y="792329"/>
                  </a:lnTo>
                  <a:lnTo>
                    <a:pt x="2645207" y="754370"/>
                  </a:lnTo>
                  <a:lnTo>
                    <a:pt x="2634941" y="716645"/>
                  </a:lnTo>
                  <a:lnTo>
                    <a:pt x="2622293" y="679210"/>
                  </a:lnTo>
                  <a:lnTo>
                    <a:pt x="2607270" y="642122"/>
                  </a:lnTo>
                  <a:lnTo>
                    <a:pt x="2589879" y="605436"/>
                  </a:lnTo>
                  <a:lnTo>
                    <a:pt x="2570125" y="569207"/>
                  </a:lnTo>
                  <a:lnTo>
                    <a:pt x="2548015" y="533493"/>
                  </a:lnTo>
                  <a:lnTo>
                    <a:pt x="2523555" y="498348"/>
                  </a:lnTo>
                  <a:lnTo>
                    <a:pt x="2496751" y="463830"/>
                  </a:lnTo>
                  <a:lnTo>
                    <a:pt x="2467610" y="429992"/>
                  </a:lnTo>
                  <a:lnTo>
                    <a:pt x="2436138" y="396893"/>
                  </a:lnTo>
                  <a:lnTo>
                    <a:pt x="2402341" y="364587"/>
                  </a:lnTo>
                  <a:lnTo>
                    <a:pt x="2366226" y="333130"/>
                  </a:lnTo>
                  <a:lnTo>
                    <a:pt x="2327798" y="302578"/>
                  </a:lnTo>
                  <a:lnTo>
                    <a:pt x="2287065" y="272988"/>
                  </a:lnTo>
                  <a:lnTo>
                    <a:pt x="2244031" y="244415"/>
                  </a:lnTo>
                  <a:lnTo>
                    <a:pt x="2198705" y="216914"/>
                  </a:lnTo>
                  <a:lnTo>
                    <a:pt x="2157405" y="193900"/>
                  </a:lnTo>
                  <a:lnTo>
                    <a:pt x="2115152" y="172190"/>
                  </a:lnTo>
                  <a:lnTo>
                    <a:pt x="2072002" y="151783"/>
                  </a:lnTo>
                  <a:lnTo>
                    <a:pt x="2028010" y="132676"/>
                  </a:lnTo>
                  <a:lnTo>
                    <a:pt x="1983233" y="114865"/>
                  </a:lnTo>
                  <a:lnTo>
                    <a:pt x="1937728" y="98347"/>
                  </a:lnTo>
                  <a:lnTo>
                    <a:pt x="1891549" y="83121"/>
                  </a:lnTo>
                  <a:lnTo>
                    <a:pt x="1844753" y="69183"/>
                  </a:lnTo>
                  <a:lnTo>
                    <a:pt x="1797397" y="56530"/>
                  </a:lnTo>
                  <a:lnTo>
                    <a:pt x="1749536" y="45158"/>
                  </a:lnTo>
                  <a:lnTo>
                    <a:pt x="1701226" y="35067"/>
                  </a:lnTo>
                  <a:lnTo>
                    <a:pt x="1652524" y="26251"/>
                  </a:lnTo>
                  <a:lnTo>
                    <a:pt x="1603485" y="18709"/>
                  </a:lnTo>
                  <a:lnTo>
                    <a:pt x="1554166" y="12438"/>
                  </a:lnTo>
                  <a:lnTo>
                    <a:pt x="1504622" y="7434"/>
                  </a:lnTo>
                  <a:lnTo>
                    <a:pt x="1454911" y="3695"/>
                  </a:lnTo>
                  <a:lnTo>
                    <a:pt x="1405087" y="1218"/>
                  </a:lnTo>
                  <a:lnTo>
                    <a:pt x="1355207" y="0"/>
                  </a:lnTo>
                  <a:close/>
                </a:path>
              </a:pathLst>
            </a:custGeom>
            <a:solidFill>
              <a:srgbClr val="377A9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0" name="Google Shape;1410;g29e745b8efd_1_1597"/>
            <p:cNvSpPr/>
            <p:nvPr/>
          </p:nvSpPr>
          <p:spPr>
            <a:xfrm>
              <a:off x="2057445" y="1149224"/>
              <a:ext cx="2662554" cy="1847214"/>
            </a:xfrm>
            <a:custGeom>
              <a:rect b="b" l="l" r="r" t="t"/>
              <a:pathLst>
                <a:path extrusionOk="0" h="1847214" w="2662554">
                  <a:moveTo>
                    <a:pt x="530179" y="1847213"/>
                  </a:moveTo>
                  <a:lnTo>
                    <a:pt x="463631" y="1579624"/>
                  </a:lnTo>
                  <a:lnTo>
                    <a:pt x="418304" y="1552124"/>
                  </a:lnTo>
                  <a:lnTo>
                    <a:pt x="375270" y="1523551"/>
                  </a:lnTo>
                  <a:lnTo>
                    <a:pt x="334537" y="1493961"/>
                  </a:lnTo>
                  <a:lnTo>
                    <a:pt x="296109" y="1463409"/>
                  </a:lnTo>
                  <a:lnTo>
                    <a:pt x="259994" y="1431952"/>
                  </a:lnTo>
                  <a:lnTo>
                    <a:pt x="226197" y="1399646"/>
                  </a:lnTo>
                  <a:lnTo>
                    <a:pt x="194725" y="1366546"/>
                  </a:lnTo>
                  <a:lnTo>
                    <a:pt x="165584" y="1332709"/>
                  </a:lnTo>
                  <a:lnTo>
                    <a:pt x="138780" y="1298190"/>
                  </a:lnTo>
                  <a:lnTo>
                    <a:pt x="114320" y="1263046"/>
                  </a:lnTo>
                  <a:lnTo>
                    <a:pt x="92210" y="1227332"/>
                  </a:lnTo>
                  <a:lnTo>
                    <a:pt x="72456" y="1191103"/>
                  </a:lnTo>
                  <a:lnTo>
                    <a:pt x="55065" y="1154417"/>
                  </a:lnTo>
                  <a:lnTo>
                    <a:pt x="40042" y="1117328"/>
                  </a:lnTo>
                  <a:lnTo>
                    <a:pt x="27394" y="1079894"/>
                  </a:lnTo>
                  <a:lnTo>
                    <a:pt x="17128" y="1042169"/>
                  </a:lnTo>
                  <a:lnTo>
                    <a:pt x="9249" y="1004209"/>
                  </a:lnTo>
                  <a:lnTo>
                    <a:pt x="3764" y="966072"/>
                  </a:lnTo>
                  <a:lnTo>
                    <a:pt x="678" y="927811"/>
                  </a:lnTo>
                  <a:lnTo>
                    <a:pt x="0" y="889484"/>
                  </a:lnTo>
                  <a:lnTo>
                    <a:pt x="1733" y="851146"/>
                  </a:lnTo>
                  <a:lnTo>
                    <a:pt x="5886" y="812853"/>
                  </a:lnTo>
                  <a:lnTo>
                    <a:pt x="12464" y="774661"/>
                  </a:lnTo>
                  <a:lnTo>
                    <a:pt x="21473" y="736627"/>
                  </a:lnTo>
                  <a:lnTo>
                    <a:pt x="32920" y="698805"/>
                  </a:lnTo>
                  <a:lnTo>
                    <a:pt x="46811" y="661251"/>
                  </a:lnTo>
                  <a:lnTo>
                    <a:pt x="63152" y="624023"/>
                  </a:lnTo>
                  <a:lnTo>
                    <a:pt x="81950" y="587175"/>
                  </a:lnTo>
                  <a:lnTo>
                    <a:pt x="103210" y="550763"/>
                  </a:lnTo>
                  <a:lnTo>
                    <a:pt x="126939" y="514844"/>
                  </a:lnTo>
                  <a:lnTo>
                    <a:pt x="153144" y="479473"/>
                  </a:lnTo>
                  <a:lnTo>
                    <a:pt x="181831" y="444706"/>
                  </a:lnTo>
                  <a:lnTo>
                    <a:pt x="213005" y="410600"/>
                  </a:lnTo>
                  <a:lnTo>
                    <a:pt x="246673" y="377209"/>
                  </a:lnTo>
                  <a:lnTo>
                    <a:pt x="282842" y="344590"/>
                  </a:lnTo>
                  <a:lnTo>
                    <a:pt x="321518" y="312799"/>
                  </a:lnTo>
                  <a:lnTo>
                    <a:pt x="357205" y="285860"/>
                  </a:lnTo>
                  <a:lnTo>
                    <a:pt x="394127" y="260114"/>
                  </a:lnTo>
                  <a:lnTo>
                    <a:pt x="432227" y="235562"/>
                  </a:lnTo>
                  <a:lnTo>
                    <a:pt x="471448" y="212209"/>
                  </a:lnTo>
                  <a:lnTo>
                    <a:pt x="511735" y="190057"/>
                  </a:lnTo>
                  <a:lnTo>
                    <a:pt x="553032" y="169109"/>
                  </a:lnTo>
                  <a:lnTo>
                    <a:pt x="595283" y="149367"/>
                  </a:lnTo>
                  <a:lnTo>
                    <a:pt x="638430" y="130836"/>
                  </a:lnTo>
                  <a:lnTo>
                    <a:pt x="682420" y="113517"/>
                  </a:lnTo>
                  <a:lnTo>
                    <a:pt x="727194" y="97413"/>
                  </a:lnTo>
                  <a:lnTo>
                    <a:pt x="772698" y="82528"/>
                  </a:lnTo>
                  <a:lnTo>
                    <a:pt x="818875" y="68864"/>
                  </a:lnTo>
                  <a:lnTo>
                    <a:pt x="865669" y="56425"/>
                  </a:lnTo>
                  <a:lnTo>
                    <a:pt x="913024" y="45213"/>
                  </a:lnTo>
                  <a:lnTo>
                    <a:pt x="960884" y="35230"/>
                  </a:lnTo>
                  <a:lnTo>
                    <a:pt x="1009193" y="26481"/>
                  </a:lnTo>
                  <a:lnTo>
                    <a:pt x="1057894" y="18967"/>
                  </a:lnTo>
                  <a:lnTo>
                    <a:pt x="1106932" y="12692"/>
                  </a:lnTo>
                  <a:lnTo>
                    <a:pt x="1156250" y="7659"/>
                  </a:lnTo>
                  <a:lnTo>
                    <a:pt x="1205793" y="3870"/>
                  </a:lnTo>
                  <a:lnTo>
                    <a:pt x="1255504" y="1329"/>
                  </a:lnTo>
                  <a:lnTo>
                    <a:pt x="1305328" y="37"/>
                  </a:lnTo>
                  <a:lnTo>
                    <a:pt x="1355207" y="0"/>
                  </a:lnTo>
                  <a:lnTo>
                    <a:pt x="1405087" y="1218"/>
                  </a:lnTo>
                  <a:lnTo>
                    <a:pt x="1454911" y="3695"/>
                  </a:lnTo>
                  <a:lnTo>
                    <a:pt x="1504622" y="7434"/>
                  </a:lnTo>
                  <a:lnTo>
                    <a:pt x="1554166" y="12438"/>
                  </a:lnTo>
                  <a:lnTo>
                    <a:pt x="1603485" y="18709"/>
                  </a:lnTo>
                  <a:lnTo>
                    <a:pt x="1652524" y="26251"/>
                  </a:lnTo>
                  <a:lnTo>
                    <a:pt x="1701226" y="35067"/>
                  </a:lnTo>
                  <a:lnTo>
                    <a:pt x="1749536" y="45158"/>
                  </a:lnTo>
                  <a:lnTo>
                    <a:pt x="1797397" y="56530"/>
                  </a:lnTo>
                  <a:lnTo>
                    <a:pt x="1844753" y="69183"/>
                  </a:lnTo>
                  <a:lnTo>
                    <a:pt x="1891549" y="83121"/>
                  </a:lnTo>
                  <a:lnTo>
                    <a:pt x="1937728" y="98347"/>
                  </a:lnTo>
                  <a:lnTo>
                    <a:pt x="1983233" y="114865"/>
                  </a:lnTo>
                  <a:lnTo>
                    <a:pt x="2028010" y="132676"/>
                  </a:lnTo>
                  <a:lnTo>
                    <a:pt x="2072002" y="151783"/>
                  </a:lnTo>
                  <a:lnTo>
                    <a:pt x="2115152" y="172190"/>
                  </a:lnTo>
                  <a:lnTo>
                    <a:pt x="2157405" y="193900"/>
                  </a:lnTo>
                  <a:lnTo>
                    <a:pt x="2198705" y="216914"/>
                  </a:lnTo>
                  <a:lnTo>
                    <a:pt x="2244031" y="244415"/>
                  </a:lnTo>
                  <a:lnTo>
                    <a:pt x="2287065" y="272988"/>
                  </a:lnTo>
                  <a:lnTo>
                    <a:pt x="2327798" y="302578"/>
                  </a:lnTo>
                  <a:lnTo>
                    <a:pt x="2366226" y="333130"/>
                  </a:lnTo>
                  <a:lnTo>
                    <a:pt x="2402341" y="364587"/>
                  </a:lnTo>
                  <a:lnTo>
                    <a:pt x="2436138" y="396893"/>
                  </a:lnTo>
                  <a:lnTo>
                    <a:pt x="2467610" y="429992"/>
                  </a:lnTo>
                  <a:lnTo>
                    <a:pt x="2496751" y="463830"/>
                  </a:lnTo>
                  <a:lnTo>
                    <a:pt x="2523555" y="498348"/>
                  </a:lnTo>
                  <a:lnTo>
                    <a:pt x="2548015" y="533493"/>
                  </a:lnTo>
                  <a:lnTo>
                    <a:pt x="2570125" y="569207"/>
                  </a:lnTo>
                  <a:lnTo>
                    <a:pt x="2589879" y="605436"/>
                  </a:lnTo>
                  <a:lnTo>
                    <a:pt x="2607270" y="642122"/>
                  </a:lnTo>
                  <a:lnTo>
                    <a:pt x="2622293" y="679210"/>
                  </a:lnTo>
                  <a:lnTo>
                    <a:pt x="2634941" y="716645"/>
                  </a:lnTo>
                  <a:lnTo>
                    <a:pt x="2645207" y="754370"/>
                  </a:lnTo>
                  <a:lnTo>
                    <a:pt x="2653086" y="792329"/>
                  </a:lnTo>
                  <a:lnTo>
                    <a:pt x="2658572" y="830467"/>
                  </a:lnTo>
                  <a:lnTo>
                    <a:pt x="2661657" y="868728"/>
                  </a:lnTo>
                  <a:lnTo>
                    <a:pt x="2662336" y="907055"/>
                  </a:lnTo>
                  <a:lnTo>
                    <a:pt x="2660602" y="945393"/>
                  </a:lnTo>
                  <a:lnTo>
                    <a:pt x="2656449" y="983686"/>
                  </a:lnTo>
                  <a:lnTo>
                    <a:pt x="2649871" y="1021877"/>
                  </a:lnTo>
                  <a:lnTo>
                    <a:pt x="2640862" y="1059912"/>
                  </a:lnTo>
                  <a:lnTo>
                    <a:pt x="2629415" y="1097734"/>
                  </a:lnTo>
                  <a:lnTo>
                    <a:pt x="2615524" y="1135287"/>
                  </a:lnTo>
                  <a:lnTo>
                    <a:pt x="2599183" y="1172516"/>
                  </a:lnTo>
                  <a:lnTo>
                    <a:pt x="2580386" y="1209364"/>
                  </a:lnTo>
                  <a:lnTo>
                    <a:pt x="2559125" y="1245776"/>
                  </a:lnTo>
                  <a:lnTo>
                    <a:pt x="2535396" y="1281695"/>
                  </a:lnTo>
                  <a:lnTo>
                    <a:pt x="2509191" y="1317066"/>
                  </a:lnTo>
                  <a:lnTo>
                    <a:pt x="2480504" y="1351832"/>
                  </a:lnTo>
                  <a:lnTo>
                    <a:pt x="2449330" y="1385939"/>
                  </a:lnTo>
                  <a:lnTo>
                    <a:pt x="2415662" y="1419330"/>
                  </a:lnTo>
                  <a:lnTo>
                    <a:pt x="2379493" y="1451948"/>
                  </a:lnTo>
                  <a:lnTo>
                    <a:pt x="2340818" y="1483739"/>
                  </a:lnTo>
                  <a:lnTo>
                    <a:pt x="2305941" y="1510078"/>
                  </a:lnTo>
                  <a:lnTo>
                    <a:pt x="2269779" y="1535329"/>
                  </a:lnTo>
                  <a:lnTo>
                    <a:pt x="2232385" y="1559482"/>
                  </a:lnTo>
                  <a:lnTo>
                    <a:pt x="2193815" y="1582528"/>
                  </a:lnTo>
                  <a:lnTo>
                    <a:pt x="2154122" y="1604455"/>
                  </a:lnTo>
                  <a:lnTo>
                    <a:pt x="2113359" y="1625256"/>
                  </a:lnTo>
                  <a:lnTo>
                    <a:pt x="2071582" y="1644918"/>
                  </a:lnTo>
                  <a:lnTo>
                    <a:pt x="2028843" y="1663433"/>
                  </a:lnTo>
                  <a:lnTo>
                    <a:pt x="1985198" y="1680789"/>
                  </a:lnTo>
                  <a:lnTo>
                    <a:pt x="1940700" y="1696978"/>
                  </a:lnTo>
                  <a:lnTo>
                    <a:pt x="1895403" y="1711990"/>
                  </a:lnTo>
                  <a:lnTo>
                    <a:pt x="1849362" y="1725813"/>
                  </a:lnTo>
                  <a:lnTo>
                    <a:pt x="1802630" y="1738438"/>
                  </a:lnTo>
                  <a:lnTo>
                    <a:pt x="1755261" y="1749856"/>
                  </a:lnTo>
                  <a:lnTo>
                    <a:pt x="1707309" y="1760055"/>
                  </a:lnTo>
                  <a:lnTo>
                    <a:pt x="1658829" y="1769027"/>
                  </a:lnTo>
                  <a:lnTo>
                    <a:pt x="1609875" y="1776760"/>
                  </a:lnTo>
                  <a:lnTo>
                    <a:pt x="1560500" y="1783246"/>
                  </a:lnTo>
                  <a:lnTo>
                    <a:pt x="1510759" y="1788473"/>
                  </a:lnTo>
                  <a:lnTo>
                    <a:pt x="1460705" y="1792433"/>
                  </a:lnTo>
                  <a:lnTo>
                    <a:pt x="1410393" y="1795114"/>
                  </a:lnTo>
                  <a:lnTo>
                    <a:pt x="1359877" y="1796507"/>
                  </a:lnTo>
                  <a:lnTo>
                    <a:pt x="1309210" y="1796602"/>
                  </a:lnTo>
                  <a:lnTo>
                    <a:pt x="1258447" y="1795388"/>
                  </a:lnTo>
                  <a:lnTo>
                    <a:pt x="1207643" y="1792857"/>
                  </a:lnTo>
                  <a:lnTo>
                    <a:pt x="1156850" y="1788997"/>
                  </a:lnTo>
                  <a:lnTo>
                    <a:pt x="1106123" y="1783799"/>
                  </a:lnTo>
                  <a:lnTo>
                    <a:pt x="1055516" y="1777253"/>
                  </a:lnTo>
                  <a:lnTo>
                    <a:pt x="1005083" y="1769348"/>
                  </a:lnTo>
                  <a:lnTo>
                    <a:pt x="954878" y="1760075"/>
                  </a:lnTo>
                  <a:lnTo>
                    <a:pt x="904956" y="1749423"/>
                  </a:lnTo>
                  <a:lnTo>
                    <a:pt x="530179" y="1847213"/>
                  </a:lnTo>
                  <a:close/>
                </a:path>
              </a:pathLst>
            </a:custGeom>
            <a:noFill/>
            <a:ln cap="flat" cmpd="sng" w="12175">
              <a:solidFill>
                <a:srgbClr val="548ED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411" name="Google Shape;1411;g29e745b8efd_1_1597"/>
          <p:cNvSpPr txBox="1"/>
          <p:nvPr/>
        </p:nvSpPr>
        <p:spPr>
          <a:xfrm>
            <a:off x="4622419" y="5180457"/>
            <a:ext cx="63300" cy="152700"/>
          </a:xfrm>
          <a:prstGeom prst="rect">
            <a:avLst/>
          </a:prstGeom>
          <a:noFill/>
          <a:ln>
            <a:noFill/>
          </a:ln>
        </p:spPr>
        <p:txBody>
          <a:bodyPr anchorCtr="0" anchor="t" bIns="0" lIns="0" spcFirstLastPara="1" rIns="0" wrap="square" tIns="13975">
            <a:spAutoFit/>
          </a:bodyPr>
          <a:lstStyle/>
          <a:p>
            <a:pPr indent="0" lvl="0" marL="1270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Calibri"/>
                <a:ea typeface="Calibri"/>
                <a:cs typeface="Calibri"/>
                <a:sym typeface="Calibri"/>
              </a:rPr>
              <a:t>-</a:t>
            </a:r>
            <a:endParaRPr b="0" i="0" sz="900" u="none" cap="none" strike="noStrike">
              <a:solidFill>
                <a:srgbClr val="000000"/>
              </a:solidFill>
              <a:latin typeface="Calibri"/>
              <a:ea typeface="Calibri"/>
              <a:cs typeface="Calibri"/>
              <a:sym typeface="Calibri"/>
            </a:endParaRPr>
          </a:p>
        </p:txBody>
      </p:sp>
      <p:sp>
        <p:nvSpPr>
          <p:cNvPr id="1412" name="Google Shape;1412;g29e745b8efd_1_1597"/>
          <p:cNvSpPr txBox="1"/>
          <p:nvPr/>
        </p:nvSpPr>
        <p:spPr>
          <a:xfrm>
            <a:off x="4622419" y="5582792"/>
            <a:ext cx="63300" cy="152700"/>
          </a:xfrm>
          <a:prstGeom prst="rect">
            <a:avLst/>
          </a:prstGeom>
          <a:noFill/>
          <a:ln>
            <a:noFill/>
          </a:ln>
        </p:spPr>
        <p:txBody>
          <a:bodyPr anchorCtr="0" anchor="t" bIns="0" lIns="0" spcFirstLastPara="1" rIns="0" wrap="square" tIns="13975">
            <a:spAutoFit/>
          </a:bodyPr>
          <a:lstStyle/>
          <a:p>
            <a:pPr indent="0" lvl="0" marL="1270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Calibri"/>
                <a:ea typeface="Calibri"/>
                <a:cs typeface="Calibri"/>
                <a:sym typeface="Calibri"/>
              </a:rPr>
              <a:t>-</a:t>
            </a:r>
            <a:endParaRPr b="0" i="0" sz="900" u="none" cap="none" strike="noStrike">
              <a:solidFill>
                <a:srgbClr val="000000"/>
              </a:solidFill>
              <a:latin typeface="Calibri"/>
              <a:ea typeface="Calibri"/>
              <a:cs typeface="Calibri"/>
              <a:sym typeface="Calibri"/>
            </a:endParaRPr>
          </a:p>
        </p:txBody>
      </p:sp>
      <p:sp>
        <p:nvSpPr>
          <p:cNvPr id="1413" name="Google Shape;1413;g29e745b8efd_1_1597"/>
          <p:cNvSpPr txBox="1"/>
          <p:nvPr/>
        </p:nvSpPr>
        <p:spPr>
          <a:xfrm>
            <a:off x="4622419" y="4130560"/>
            <a:ext cx="3250500" cy="1825800"/>
          </a:xfrm>
          <a:prstGeom prst="rect">
            <a:avLst/>
          </a:prstGeom>
          <a:noFill/>
          <a:ln>
            <a:noFill/>
          </a:ln>
        </p:spPr>
        <p:txBody>
          <a:bodyPr anchorCtr="0" anchor="t" bIns="0" lIns="0" spcFirstLastPara="1" rIns="0" wrap="square" tIns="70475">
            <a:spAutoFit/>
          </a:bodyPr>
          <a:lstStyle/>
          <a:p>
            <a:pPr indent="0" lvl="0" marL="88900" marR="0" rtl="0" algn="ctr">
              <a:lnSpc>
                <a:spcPct val="100000"/>
              </a:lnSpc>
              <a:spcBef>
                <a:spcPts val="0"/>
              </a:spcBef>
              <a:spcAft>
                <a:spcPts val="0"/>
              </a:spcAft>
              <a:buClr>
                <a:srgbClr val="000000"/>
              </a:buClr>
              <a:buSzPts val="2000"/>
              <a:buFont typeface="Arial"/>
              <a:buNone/>
            </a:pPr>
            <a:r>
              <a:rPr b="1" i="0" lang="es-CO" sz="2000" u="none" cap="none" strike="noStrike">
                <a:solidFill>
                  <a:srgbClr val="8DA6B0"/>
                </a:solidFill>
                <a:latin typeface="Calibri"/>
                <a:ea typeface="Calibri"/>
                <a:cs typeface="Calibri"/>
                <a:sym typeface="Calibri"/>
              </a:rPr>
              <a:t>Análisis</a:t>
            </a:r>
            <a:endParaRPr b="0" i="0" sz="2000" u="none" cap="none" strike="noStrike">
              <a:solidFill>
                <a:srgbClr val="000000"/>
              </a:solidFill>
              <a:latin typeface="Calibri"/>
              <a:ea typeface="Calibri"/>
              <a:cs typeface="Calibri"/>
              <a:sym typeface="Calibri"/>
            </a:endParaRPr>
          </a:p>
          <a:p>
            <a:pPr indent="0" lvl="0" marL="266700" marR="0" rtl="0" algn="l">
              <a:lnSpc>
                <a:spcPct val="100000"/>
              </a:lnSpc>
              <a:spcBef>
                <a:spcPts val="30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Previo al análisis de la información se debe:</a:t>
            </a:r>
            <a:endParaRPr b="0" i="0" sz="1200" u="none" cap="none" strike="noStrike">
              <a:solidFill>
                <a:srgbClr val="000000"/>
              </a:solidFill>
              <a:latin typeface="Calibri"/>
              <a:ea typeface="Calibri"/>
              <a:cs typeface="Calibri"/>
              <a:sym typeface="Calibri"/>
            </a:endParaRPr>
          </a:p>
          <a:p>
            <a:pPr indent="-292100" lvl="0" marL="304800" marR="0" rtl="0" algn="l">
              <a:lnSpc>
                <a:spcPct val="100000"/>
              </a:lnSpc>
              <a:spcBef>
                <a:spcPts val="300"/>
              </a:spcBef>
              <a:spcAft>
                <a:spcPts val="0"/>
              </a:spcAft>
              <a:buClr>
                <a:srgbClr val="000000"/>
              </a:buClr>
              <a:buSzPts val="900"/>
              <a:buFont typeface="Arial"/>
              <a:buNone/>
            </a:pPr>
            <a:r>
              <a:rPr b="0" i="0" lang="es-CO" sz="900" u="none" cap="none" strike="noStrike">
                <a:solidFill>
                  <a:srgbClr val="000000"/>
                </a:solidFill>
                <a:latin typeface="Calibri"/>
                <a:ea typeface="Calibri"/>
                <a:cs typeface="Calibri"/>
                <a:sym typeface="Calibri"/>
              </a:rPr>
              <a:t>-	</a:t>
            </a:r>
            <a:r>
              <a:rPr b="0" i="0" lang="es-CO" sz="1200" u="none" cap="none" strike="noStrike">
                <a:solidFill>
                  <a:srgbClr val="000000"/>
                </a:solidFill>
                <a:latin typeface="Calibri"/>
                <a:ea typeface="Calibri"/>
                <a:cs typeface="Calibri"/>
                <a:sym typeface="Calibri"/>
              </a:rPr>
              <a:t>Calcular la cuota mensual máxima del Cliente  mediante el Sistema de Crédito.</a:t>
            </a:r>
            <a:endParaRPr b="0" i="0" sz="1200" u="none" cap="none" strike="noStrike">
              <a:solidFill>
                <a:srgbClr val="000000"/>
              </a:solidFill>
              <a:latin typeface="Calibri"/>
              <a:ea typeface="Calibri"/>
              <a:cs typeface="Calibri"/>
              <a:sym typeface="Calibri"/>
            </a:endParaRPr>
          </a:p>
          <a:p>
            <a:pPr indent="0" lvl="0" marL="304800" marR="0" rtl="0" algn="l">
              <a:lnSpc>
                <a:spcPct val="100000"/>
              </a:lnSpc>
              <a:spcBef>
                <a:spcPts val="30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Verificar la lista de morosas Interno (BurInt) y  externo (BurExt).</a:t>
            </a:r>
            <a:endParaRPr b="0" i="0" sz="1200" u="none" cap="none" strike="noStrike">
              <a:solidFill>
                <a:srgbClr val="000000"/>
              </a:solidFill>
              <a:latin typeface="Calibri"/>
              <a:ea typeface="Calibri"/>
              <a:cs typeface="Calibri"/>
              <a:sym typeface="Calibri"/>
            </a:endParaRPr>
          </a:p>
          <a:p>
            <a:pPr indent="0" lvl="0" marL="304800" marR="0" rtl="0" algn="l">
              <a:lnSpc>
                <a:spcPct val="100000"/>
              </a:lnSpc>
              <a:spcBef>
                <a:spcPts val="30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Acceder al Sistema Scoring para el cálculo del  riesgo del crédito.</a:t>
            </a:r>
            <a:endParaRPr b="0" i="0" sz="1200" u="none" cap="none" strike="noStrike">
              <a:solidFill>
                <a:srgbClr val="000000"/>
              </a:solidFill>
              <a:latin typeface="Calibri"/>
              <a:ea typeface="Calibri"/>
              <a:cs typeface="Calibri"/>
              <a:sym typeface="Calibri"/>
            </a:endParaRPr>
          </a:p>
        </p:txBody>
      </p:sp>
      <p:sp>
        <p:nvSpPr>
          <p:cNvPr id="1414" name="Google Shape;1414;g29e745b8efd_1_1597"/>
          <p:cNvSpPr txBox="1"/>
          <p:nvPr/>
        </p:nvSpPr>
        <p:spPr>
          <a:xfrm>
            <a:off x="4622419" y="6174131"/>
            <a:ext cx="3249300" cy="567000"/>
          </a:xfrm>
          <a:prstGeom prst="rect">
            <a:avLst/>
          </a:prstGeom>
          <a:noFill/>
          <a:ln>
            <a:noFill/>
          </a:ln>
        </p:spPr>
        <p:txBody>
          <a:bodyPr anchorCtr="0" anchor="t" bIns="0" lIns="0" spcFirstLastPara="1" rIns="0" wrap="square" tIns="12700">
            <a:spAutoFit/>
          </a:bodyPr>
          <a:lstStyle/>
          <a:p>
            <a:pPr indent="0" lvl="0" marL="12700" marR="0" rtl="0" algn="just">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En caso de estar bien la información se autoriza la  Solicitud; caso contrario, se rechaza y se notifica al  Cliente.</a:t>
            </a:r>
            <a:endParaRPr b="0" i="0" sz="1200" u="none" cap="none" strike="noStrike">
              <a:solidFill>
                <a:srgbClr val="000000"/>
              </a:solidFill>
              <a:latin typeface="Calibri"/>
              <a:ea typeface="Calibri"/>
              <a:cs typeface="Calibri"/>
              <a:sym typeface="Calibri"/>
            </a:endParaRPr>
          </a:p>
        </p:txBody>
      </p:sp>
      <p:sp>
        <p:nvSpPr>
          <p:cNvPr id="1415" name="Google Shape;1415;g29e745b8efd_1_1597"/>
          <p:cNvSpPr txBox="1"/>
          <p:nvPr/>
        </p:nvSpPr>
        <p:spPr>
          <a:xfrm>
            <a:off x="2360167" y="1767332"/>
            <a:ext cx="2139900" cy="9363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Para la contratación de un crédito  al consumo, el Cliente realiza una  Solicitud de Crédito a la que  acompaña su Identificación Oficial  y un Comprobante de Domicilio.</a:t>
            </a:r>
            <a:endParaRPr b="0" i="0" sz="1200" u="none" cap="none" strike="noStrike">
              <a:solidFill>
                <a:srgbClr val="000000"/>
              </a:solidFill>
              <a:latin typeface="Calibri"/>
              <a:ea typeface="Calibri"/>
              <a:cs typeface="Calibri"/>
              <a:sym typeface="Calibri"/>
            </a:endParaRPr>
          </a:p>
        </p:txBody>
      </p:sp>
      <p:sp>
        <p:nvSpPr>
          <p:cNvPr id="1416" name="Google Shape;1416;g29e745b8efd_1_1597"/>
          <p:cNvSpPr txBox="1"/>
          <p:nvPr/>
        </p:nvSpPr>
        <p:spPr>
          <a:xfrm>
            <a:off x="439013" y="4031705"/>
            <a:ext cx="2951700" cy="1099200"/>
          </a:xfrm>
          <a:prstGeom prst="rect">
            <a:avLst/>
          </a:prstGeom>
          <a:noFill/>
          <a:ln>
            <a:noFill/>
          </a:ln>
        </p:spPr>
        <p:txBody>
          <a:bodyPr anchorCtr="0" anchor="t" bIns="0" lIns="0" spcFirstLastPara="1" rIns="0" wrap="square" tIns="133375">
            <a:spAutoFit/>
          </a:bodyPr>
          <a:lstStyle/>
          <a:p>
            <a:pPr indent="0" lvl="0" marL="965200" marR="0" rtl="0" algn="l">
              <a:lnSpc>
                <a:spcPct val="100000"/>
              </a:lnSpc>
              <a:spcBef>
                <a:spcPts val="0"/>
              </a:spcBef>
              <a:spcAft>
                <a:spcPts val="0"/>
              </a:spcAft>
              <a:buClr>
                <a:srgbClr val="000000"/>
              </a:buClr>
              <a:buSzPts val="2000"/>
              <a:buFont typeface="Arial"/>
              <a:buNone/>
            </a:pPr>
            <a:r>
              <a:rPr b="1" i="0" lang="es-CO" sz="2000" u="none" cap="none" strike="noStrike">
                <a:solidFill>
                  <a:srgbClr val="8DA6B0"/>
                </a:solidFill>
                <a:latin typeface="Calibri"/>
                <a:ea typeface="Calibri"/>
                <a:cs typeface="Calibri"/>
                <a:sym typeface="Calibri"/>
              </a:rPr>
              <a:t>Emisión</a:t>
            </a:r>
            <a:endParaRPr b="0" i="0" sz="2000" u="none" cap="none" strike="noStrike">
              <a:solidFill>
                <a:srgbClr val="000000"/>
              </a:solidFill>
              <a:latin typeface="Calibri"/>
              <a:ea typeface="Calibri"/>
              <a:cs typeface="Calibri"/>
              <a:sym typeface="Calibri"/>
            </a:endParaRPr>
          </a:p>
          <a:p>
            <a:pPr indent="0" lvl="0" marL="12700" marR="0" rtl="0" algn="l">
              <a:lnSpc>
                <a:spcPct val="100000"/>
              </a:lnSpc>
              <a:spcBef>
                <a:spcPts val="50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El Ejecutivo de Ventas registra la</a:t>
            </a:r>
            <a:endParaRPr b="0" i="0" sz="1200" u="none" cap="none" strike="noStrike">
              <a:solidFill>
                <a:srgbClr val="000000"/>
              </a:solidFill>
              <a:latin typeface="Calibri"/>
              <a:ea typeface="Calibri"/>
              <a:cs typeface="Calibri"/>
              <a:sym typeface="Calibri"/>
            </a:endParaRPr>
          </a:p>
          <a:p>
            <a:pPr indent="0" lvl="0" marL="12700" marR="0" rtl="0" algn="l">
              <a:lnSpc>
                <a:spcPct val="100000"/>
              </a:lnSpc>
              <a:spcBef>
                <a:spcPts val="30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solicitud en el Sistema de Crédito y digitaliza</a:t>
            </a:r>
            <a:endParaRPr b="0" i="0" sz="12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los documentos en el Sistema de Digitalización.</a:t>
            </a:r>
            <a:endParaRPr b="0" i="0" sz="1200" u="none" cap="none" strike="noStrike">
              <a:solidFill>
                <a:srgbClr val="000000"/>
              </a:solidFill>
              <a:latin typeface="Calibri"/>
              <a:ea typeface="Calibri"/>
              <a:cs typeface="Calibri"/>
              <a:sym typeface="Calibri"/>
            </a:endParaRPr>
          </a:p>
        </p:txBody>
      </p:sp>
      <p:sp>
        <p:nvSpPr>
          <p:cNvPr id="1417" name="Google Shape;1417;g29e745b8efd_1_1597"/>
          <p:cNvSpPr txBox="1"/>
          <p:nvPr/>
        </p:nvSpPr>
        <p:spPr>
          <a:xfrm>
            <a:off x="439013" y="5370957"/>
            <a:ext cx="2952000" cy="1182600"/>
          </a:xfrm>
          <a:prstGeom prst="rect">
            <a:avLst/>
          </a:prstGeom>
          <a:noFill/>
          <a:ln>
            <a:noFill/>
          </a:ln>
        </p:spPr>
        <p:txBody>
          <a:bodyPr anchorCtr="0" anchor="t" bIns="0" lIns="0" spcFirstLastPara="1" rIns="0" wrap="square" tIns="12700">
            <a:spAutoFit/>
          </a:bodyPr>
          <a:lstStyle/>
          <a:p>
            <a:pPr indent="0" lvl="0" marL="12700" marR="0" rtl="0" algn="just">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El Verificador de Ventas revisa que la  información y documentos completos; caso  contrario se devuelve al Ejecutivo.</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12700" marR="0" rtl="0" algn="just">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Si el Cliente es VIP, se autoriza  automáticamente el Crédito.</a:t>
            </a:r>
            <a:endParaRPr b="0" i="0" sz="1200" u="none" cap="none" strike="noStrike">
              <a:solidFill>
                <a:srgbClr val="000000"/>
              </a:solidFill>
              <a:latin typeface="Calibri"/>
              <a:ea typeface="Calibri"/>
              <a:cs typeface="Calibri"/>
              <a:sym typeface="Calibri"/>
            </a:endParaRPr>
          </a:p>
        </p:txBody>
      </p:sp>
      <p:grpSp>
        <p:nvGrpSpPr>
          <p:cNvPr id="1418" name="Google Shape;1418;g29e745b8efd_1_1597"/>
          <p:cNvGrpSpPr/>
          <p:nvPr/>
        </p:nvGrpSpPr>
        <p:grpSpPr>
          <a:xfrm>
            <a:off x="4776215" y="1135291"/>
            <a:ext cx="6387168" cy="2630894"/>
            <a:chOff x="4776215" y="830491"/>
            <a:chExt cx="6387168" cy="2630894"/>
          </a:xfrm>
        </p:grpSpPr>
        <p:sp>
          <p:nvSpPr>
            <p:cNvPr id="1419" name="Google Shape;1419;g29e745b8efd_1_1597"/>
            <p:cNvSpPr/>
            <p:nvPr/>
          </p:nvSpPr>
          <p:spPr>
            <a:xfrm>
              <a:off x="4828031" y="3131819"/>
              <a:ext cx="455929" cy="277495"/>
            </a:xfrm>
            <a:custGeom>
              <a:rect b="b" l="l" r="r" t="t"/>
              <a:pathLst>
                <a:path extrusionOk="0" h="277495" w="455929">
                  <a:moveTo>
                    <a:pt x="157352" y="0"/>
                  </a:moveTo>
                  <a:lnTo>
                    <a:pt x="69163" y="34039"/>
                  </a:lnTo>
                  <a:lnTo>
                    <a:pt x="34254" y="49563"/>
                  </a:lnTo>
                  <a:lnTo>
                    <a:pt x="15919" y="123295"/>
                  </a:lnTo>
                  <a:lnTo>
                    <a:pt x="5582" y="226187"/>
                  </a:lnTo>
                  <a:lnTo>
                    <a:pt x="0" y="277367"/>
                  </a:lnTo>
                  <a:lnTo>
                    <a:pt x="455675" y="277367"/>
                  </a:lnTo>
                  <a:lnTo>
                    <a:pt x="451834" y="228853"/>
                  </a:lnTo>
                  <a:lnTo>
                    <a:pt x="192531" y="228853"/>
                  </a:lnTo>
                  <a:lnTo>
                    <a:pt x="186015" y="182266"/>
                  </a:lnTo>
                  <a:lnTo>
                    <a:pt x="179362" y="136282"/>
                  </a:lnTo>
                  <a:lnTo>
                    <a:pt x="172442" y="90651"/>
                  </a:lnTo>
                  <a:lnTo>
                    <a:pt x="165144" y="45270"/>
                  </a:lnTo>
                  <a:lnTo>
                    <a:pt x="157352" y="0"/>
                  </a:lnTo>
                  <a:close/>
                </a:path>
                <a:path extrusionOk="0" h="277495" w="455929">
                  <a:moveTo>
                    <a:pt x="257682" y="26924"/>
                  </a:moveTo>
                  <a:lnTo>
                    <a:pt x="197992" y="26924"/>
                  </a:lnTo>
                  <a:lnTo>
                    <a:pt x="204716" y="72770"/>
                  </a:lnTo>
                  <a:lnTo>
                    <a:pt x="204828" y="77364"/>
                  </a:lnTo>
                  <a:lnTo>
                    <a:pt x="205314" y="122116"/>
                  </a:lnTo>
                  <a:lnTo>
                    <a:pt x="205351" y="136282"/>
                  </a:lnTo>
                  <a:lnTo>
                    <a:pt x="201029" y="193123"/>
                  </a:lnTo>
                  <a:lnTo>
                    <a:pt x="192531" y="228853"/>
                  </a:lnTo>
                  <a:lnTo>
                    <a:pt x="451834" y="228853"/>
                  </a:lnTo>
                  <a:lnTo>
                    <a:pt x="451623" y="226187"/>
                  </a:lnTo>
                  <a:lnTo>
                    <a:pt x="263143" y="226187"/>
                  </a:lnTo>
                  <a:lnTo>
                    <a:pt x="257683" y="177246"/>
                  </a:lnTo>
                  <a:lnTo>
                    <a:pt x="250221" y="127555"/>
                  </a:lnTo>
                  <a:lnTo>
                    <a:pt x="247856" y="77364"/>
                  </a:lnTo>
                  <a:lnTo>
                    <a:pt x="257682" y="26924"/>
                  </a:lnTo>
                  <a:close/>
                </a:path>
                <a:path extrusionOk="0" h="277495" w="455929">
                  <a:moveTo>
                    <a:pt x="298322" y="0"/>
                  </a:moveTo>
                  <a:lnTo>
                    <a:pt x="290482" y="46541"/>
                  </a:lnTo>
                  <a:lnTo>
                    <a:pt x="283178" y="92437"/>
                  </a:lnTo>
                  <a:lnTo>
                    <a:pt x="276276" y="137681"/>
                  </a:lnTo>
                  <a:lnTo>
                    <a:pt x="269637" y="182302"/>
                  </a:lnTo>
                  <a:lnTo>
                    <a:pt x="263143" y="226187"/>
                  </a:lnTo>
                  <a:lnTo>
                    <a:pt x="451623" y="226187"/>
                  </a:lnTo>
                  <a:lnTo>
                    <a:pt x="449113" y="196595"/>
                  </a:lnTo>
                  <a:lnTo>
                    <a:pt x="320039" y="196595"/>
                  </a:lnTo>
                  <a:lnTo>
                    <a:pt x="311912" y="185800"/>
                  </a:lnTo>
                  <a:lnTo>
                    <a:pt x="311912" y="177672"/>
                  </a:lnTo>
                  <a:lnTo>
                    <a:pt x="320039" y="169671"/>
                  </a:lnTo>
                  <a:lnTo>
                    <a:pt x="322706" y="167004"/>
                  </a:lnTo>
                  <a:lnTo>
                    <a:pt x="446519" y="167004"/>
                  </a:lnTo>
                  <a:lnTo>
                    <a:pt x="442317" y="123295"/>
                  </a:lnTo>
                  <a:lnTo>
                    <a:pt x="436625" y="72770"/>
                  </a:lnTo>
                  <a:lnTo>
                    <a:pt x="412241" y="43052"/>
                  </a:lnTo>
                  <a:lnTo>
                    <a:pt x="366129" y="24497"/>
                  </a:lnTo>
                  <a:lnTo>
                    <a:pt x="349884" y="18795"/>
                  </a:lnTo>
                  <a:lnTo>
                    <a:pt x="337649" y="14358"/>
                  </a:lnTo>
                  <a:lnTo>
                    <a:pt x="325151" y="9398"/>
                  </a:lnTo>
                  <a:lnTo>
                    <a:pt x="312130" y="4437"/>
                  </a:lnTo>
                  <a:lnTo>
                    <a:pt x="298322" y="0"/>
                  </a:lnTo>
                  <a:close/>
                </a:path>
                <a:path extrusionOk="0" h="277495" w="455929">
                  <a:moveTo>
                    <a:pt x="446519" y="167004"/>
                  </a:moveTo>
                  <a:lnTo>
                    <a:pt x="379729" y="167004"/>
                  </a:lnTo>
                  <a:lnTo>
                    <a:pt x="379729" y="196595"/>
                  </a:lnTo>
                  <a:lnTo>
                    <a:pt x="449113" y="196595"/>
                  </a:lnTo>
                  <a:lnTo>
                    <a:pt x="447198" y="174069"/>
                  </a:lnTo>
                  <a:lnTo>
                    <a:pt x="446519" y="167004"/>
                  </a:lnTo>
                  <a:close/>
                </a:path>
              </a:pathLst>
            </a:custGeom>
            <a:solidFill>
              <a:srgbClr val="8DA6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420" name="Google Shape;1420;g29e745b8efd_1_1597"/>
            <p:cNvPicPr preferRelativeResize="0"/>
            <p:nvPr/>
          </p:nvPicPr>
          <p:blipFill rotWithShape="1">
            <a:blip r:embed="rId8">
              <a:alphaModFix/>
            </a:blip>
            <a:srcRect b="0" l="0" r="0" t="0"/>
            <a:stretch/>
          </p:blipFill>
          <p:spPr>
            <a:xfrm>
              <a:off x="4970779" y="2872565"/>
              <a:ext cx="174244" cy="247316"/>
            </a:xfrm>
            <a:prstGeom prst="rect">
              <a:avLst/>
            </a:prstGeom>
            <a:noFill/>
            <a:ln>
              <a:noFill/>
            </a:ln>
          </p:spPr>
        </p:pic>
        <p:sp>
          <p:nvSpPr>
            <p:cNvPr id="1421" name="Google Shape;1421;g29e745b8efd_1_1597"/>
            <p:cNvSpPr/>
            <p:nvPr/>
          </p:nvSpPr>
          <p:spPr>
            <a:xfrm>
              <a:off x="4776215" y="3406140"/>
              <a:ext cx="547370" cy="55245"/>
            </a:xfrm>
            <a:custGeom>
              <a:rect b="b" l="l" r="r" t="t"/>
              <a:pathLst>
                <a:path extrusionOk="0" h="55245" w="547370">
                  <a:moveTo>
                    <a:pt x="547116" y="0"/>
                  </a:moveTo>
                  <a:lnTo>
                    <a:pt x="0" y="0"/>
                  </a:lnTo>
                  <a:lnTo>
                    <a:pt x="416" y="7465"/>
                  </a:lnTo>
                  <a:lnTo>
                    <a:pt x="2250" y="21395"/>
                  </a:lnTo>
                  <a:lnTo>
                    <a:pt x="2667" y="27432"/>
                  </a:lnTo>
                  <a:lnTo>
                    <a:pt x="6744" y="41201"/>
                  </a:lnTo>
                  <a:lnTo>
                    <a:pt x="14620" y="49577"/>
                  </a:lnTo>
                  <a:lnTo>
                    <a:pt x="26044" y="53738"/>
                  </a:lnTo>
                  <a:lnTo>
                    <a:pt x="40767" y="54863"/>
                  </a:lnTo>
                  <a:lnTo>
                    <a:pt x="547116" y="54863"/>
                  </a:lnTo>
                  <a:lnTo>
                    <a:pt x="547116" y="0"/>
                  </a:lnTo>
                  <a:close/>
                </a:path>
              </a:pathLst>
            </a:custGeom>
            <a:solidFill>
              <a:srgbClr val="6F2F9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2" name="Google Shape;1422;g29e745b8efd_1_1597"/>
            <p:cNvSpPr/>
            <p:nvPr/>
          </p:nvSpPr>
          <p:spPr>
            <a:xfrm>
              <a:off x="8500829" y="830491"/>
              <a:ext cx="2662554" cy="1670685"/>
            </a:xfrm>
            <a:custGeom>
              <a:rect b="b" l="l" r="r" t="t"/>
              <a:pathLst>
                <a:path extrusionOk="0" h="1670685" w="2662554">
                  <a:moveTo>
                    <a:pt x="1332541" y="0"/>
                  </a:moveTo>
                  <a:lnTo>
                    <a:pt x="1272183" y="748"/>
                  </a:lnTo>
                  <a:lnTo>
                    <a:pt x="1211367" y="3009"/>
                  </a:lnTo>
                  <a:lnTo>
                    <a:pt x="1149091" y="6908"/>
                  </a:lnTo>
                  <a:lnTo>
                    <a:pt x="1087815" y="12333"/>
                  </a:lnTo>
                  <a:lnTo>
                    <a:pt x="1027595" y="19244"/>
                  </a:lnTo>
                  <a:lnTo>
                    <a:pt x="968490" y="27605"/>
                  </a:lnTo>
                  <a:lnTo>
                    <a:pt x="910558" y="37376"/>
                  </a:lnTo>
                  <a:lnTo>
                    <a:pt x="853857" y="48520"/>
                  </a:lnTo>
                  <a:lnTo>
                    <a:pt x="798446" y="60998"/>
                  </a:lnTo>
                  <a:lnTo>
                    <a:pt x="744380" y="74773"/>
                  </a:lnTo>
                  <a:lnTo>
                    <a:pt x="691720" y="89806"/>
                  </a:lnTo>
                  <a:lnTo>
                    <a:pt x="640523" y="106060"/>
                  </a:lnTo>
                  <a:lnTo>
                    <a:pt x="590846" y="123495"/>
                  </a:lnTo>
                  <a:lnTo>
                    <a:pt x="542748" y="142075"/>
                  </a:lnTo>
                  <a:lnTo>
                    <a:pt x="496286" y="161760"/>
                  </a:lnTo>
                  <a:lnTo>
                    <a:pt x="451519" y="182514"/>
                  </a:lnTo>
                  <a:lnTo>
                    <a:pt x="408505" y="204297"/>
                  </a:lnTo>
                  <a:lnTo>
                    <a:pt x="367301" y="227072"/>
                  </a:lnTo>
                  <a:lnTo>
                    <a:pt x="327965" y="250800"/>
                  </a:lnTo>
                  <a:lnTo>
                    <a:pt x="290556" y="275443"/>
                  </a:lnTo>
                  <a:lnTo>
                    <a:pt x="255132" y="300964"/>
                  </a:lnTo>
                  <a:lnTo>
                    <a:pt x="221749" y="327325"/>
                  </a:lnTo>
                  <a:lnTo>
                    <a:pt x="190467" y="354486"/>
                  </a:lnTo>
                  <a:lnTo>
                    <a:pt x="161343" y="382410"/>
                  </a:lnTo>
                  <a:lnTo>
                    <a:pt x="134435" y="411059"/>
                  </a:lnTo>
                  <a:lnTo>
                    <a:pt x="109802" y="440395"/>
                  </a:lnTo>
                  <a:lnTo>
                    <a:pt x="67589" y="500975"/>
                  </a:lnTo>
                  <a:lnTo>
                    <a:pt x="35168" y="563845"/>
                  </a:lnTo>
                  <a:lnTo>
                    <a:pt x="13003" y="628700"/>
                  </a:lnTo>
                  <a:lnTo>
                    <a:pt x="1558" y="695235"/>
                  </a:lnTo>
                  <a:lnTo>
                    <a:pt x="0" y="729037"/>
                  </a:lnTo>
                  <a:lnTo>
                    <a:pt x="1295" y="763145"/>
                  </a:lnTo>
                  <a:lnTo>
                    <a:pt x="12350" y="830799"/>
                  </a:lnTo>
                  <a:lnTo>
                    <a:pt x="33862" y="895772"/>
                  </a:lnTo>
                  <a:lnTo>
                    <a:pt x="65367" y="958437"/>
                  </a:lnTo>
                  <a:lnTo>
                    <a:pt x="106357" y="1018561"/>
                  </a:lnTo>
                  <a:lnTo>
                    <a:pt x="156321" y="1075909"/>
                  </a:lnTo>
                  <a:lnTo>
                    <a:pt x="184508" y="1103469"/>
                  </a:lnTo>
                  <a:lnTo>
                    <a:pt x="214748" y="1130248"/>
                  </a:lnTo>
                  <a:lnTo>
                    <a:pt x="246976" y="1156216"/>
                  </a:lnTo>
                  <a:lnTo>
                    <a:pt x="281129" y="1181344"/>
                  </a:lnTo>
                  <a:lnTo>
                    <a:pt x="317143" y="1205603"/>
                  </a:lnTo>
                  <a:lnTo>
                    <a:pt x="354953" y="1228963"/>
                  </a:lnTo>
                  <a:lnTo>
                    <a:pt x="394497" y="1251396"/>
                  </a:lnTo>
                  <a:lnTo>
                    <a:pt x="435710" y="1272871"/>
                  </a:lnTo>
                  <a:lnTo>
                    <a:pt x="478530" y="1293361"/>
                  </a:lnTo>
                  <a:lnTo>
                    <a:pt x="522891" y="1312835"/>
                  </a:lnTo>
                  <a:lnTo>
                    <a:pt x="568730" y="1331264"/>
                  </a:lnTo>
                  <a:lnTo>
                    <a:pt x="615983" y="1348620"/>
                  </a:lnTo>
                  <a:lnTo>
                    <a:pt x="664588" y="1364872"/>
                  </a:lnTo>
                  <a:lnTo>
                    <a:pt x="714478" y="1379992"/>
                  </a:lnTo>
                  <a:lnTo>
                    <a:pt x="765593" y="1393950"/>
                  </a:lnTo>
                  <a:lnTo>
                    <a:pt x="817866" y="1406718"/>
                  </a:lnTo>
                  <a:lnTo>
                    <a:pt x="871235" y="1418266"/>
                  </a:lnTo>
                  <a:lnTo>
                    <a:pt x="925635" y="1428564"/>
                  </a:lnTo>
                  <a:lnTo>
                    <a:pt x="981004" y="1437584"/>
                  </a:lnTo>
                  <a:lnTo>
                    <a:pt x="1037276" y="1445296"/>
                  </a:lnTo>
                  <a:lnTo>
                    <a:pt x="1094389" y="1451671"/>
                  </a:lnTo>
                  <a:lnTo>
                    <a:pt x="1152279" y="1456680"/>
                  </a:lnTo>
                  <a:lnTo>
                    <a:pt x="1210881" y="1460293"/>
                  </a:lnTo>
                  <a:lnTo>
                    <a:pt x="1270132" y="1462482"/>
                  </a:lnTo>
                  <a:lnTo>
                    <a:pt x="1329969" y="1463216"/>
                  </a:lnTo>
                  <a:lnTo>
                    <a:pt x="1390327" y="1462468"/>
                  </a:lnTo>
                  <a:lnTo>
                    <a:pt x="1451143" y="1460207"/>
                  </a:lnTo>
                  <a:lnTo>
                    <a:pt x="1826428" y="1670392"/>
                  </a:lnTo>
                  <a:lnTo>
                    <a:pt x="1939077" y="1382483"/>
                  </a:lnTo>
                  <a:lnTo>
                    <a:pt x="1998374" y="1364707"/>
                  </a:lnTo>
                  <a:lnTo>
                    <a:pt x="2055543" y="1345453"/>
                  </a:lnTo>
                  <a:lnTo>
                    <a:pt x="2110527" y="1324779"/>
                  </a:lnTo>
                  <a:lnTo>
                    <a:pt x="2163266" y="1302744"/>
                  </a:lnTo>
                  <a:lnTo>
                    <a:pt x="2213704" y="1279406"/>
                  </a:lnTo>
                  <a:lnTo>
                    <a:pt x="2261780" y="1254822"/>
                  </a:lnTo>
                  <a:lnTo>
                    <a:pt x="2307438" y="1229052"/>
                  </a:lnTo>
                  <a:lnTo>
                    <a:pt x="2350618" y="1202152"/>
                  </a:lnTo>
                  <a:lnTo>
                    <a:pt x="2391263" y="1174182"/>
                  </a:lnTo>
                  <a:lnTo>
                    <a:pt x="2429314" y="1145200"/>
                  </a:lnTo>
                  <a:lnTo>
                    <a:pt x="2464713" y="1115263"/>
                  </a:lnTo>
                  <a:lnTo>
                    <a:pt x="2497401" y="1084430"/>
                  </a:lnTo>
                  <a:lnTo>
                    <a:pt x="2527320" y="1052759"/>
                  </a:lnTo>
                  <a:lnTo>
                    <a:pt x="2554412" y="1020307"/>
                  </a:lnTo>
                  <a:lnTo>
                    <a:pt x="2578619" y="987135"/>
                  </a:lnTo>
                  <a:lnTo>
                    <a:pt x="2599882" y="953298"/>
                  </a:lnTo>
                  <a:lnTo>
                    <a:pt x="2618142" y="918856"/>
                  </a:lnTo>
                  <a:lnTo>
                    <a:pt x="2633343" y="883867"/>
                  </a:lnTo>
                  <a:lnTo>
                    <a:pt x="2654328" y="812479"/>
                  </a:lnTo>
                  <a:lnTo>
                    <a:pt x="2662372" y="739600"/>
                  </a:lnTo>
                  <a:lnTo>
                    <a:pt x="2661395" y="702747"/>
                  </a:lnTo>
                  <a:lnTo>
                    <a:pt x="2650160" y="632416"/>
                  </a:lnTo>
                  <a:lnTo>
                    <a:pt x="2628649" y="567444"/>
                  </a:lnTo>
                  <a:lnTo>
                    <a:pt x="2597143" y="504779"/>
                  </a:lnTo>
                  <a:lnTo>
                    <a:pt x="2556153" y="444655"/>
                  </a:lnTo>
                  <a:lnTo>
                    <a:pt x="2506190" y="387307"/>
                  </a:lnTo>
                  <a:lnTo>
                    <a:pt x="2478002" y="359747"/>
                  </a:lnTo>
                  <a:lnTo>
                    <a:pt x="2447762" y="332968"/>
                  </a:lnTo>
                  <a:lnTo>
                    <a:pt x="2415534" y="307000"/>
                  </a:lnTo>
                  <a:lnTo>
                    <a:pt x="2381381" y="281872"/>
                  </a:lnTo>
                  <a:lnTo>
                    <a:pt x="2345368" y="257613"/>
                  </a:lnTo>
                  <a:lnTo>
                    <a:pt x="2307557" y="234253"/>
                  </a:lnTo>
                  <a:lnTo>
                    <a:pt x="2268013" y="211820"/>
                  </a:lnTo>
                  <a:lnTo>
                    <a:pt x="2226800" y="190345"/>
                  </a:lnTo>
                  <a:lnTo>
                    <a:pt x="2183981" y="169855"/>
                  </a:lnTo>
                  <a:lnTo>
                    <a:pt x="2139620" y="150381"/>
                  </a:lnTo>
                  <a:lnTo>
                    <a:pt x="2093781" y="131952"/>
                  </a:lnTo>
                  <a:lnTo>
                    <a:pt x="2046527" y="114596"/>
                  </a:lnTo>
                  <a:lnTo>
                    <a:pt x="1997923" y="98344"/>
                  </a:lnTo>
                  <a:lnTo>
                    <a:pt x="1948032" y="83224"/>
                  </a:lnTo>
                  <a:lnTo>
                    <a:pt x="1896918" y="69265"/>
                  </a:lnTo>
                  <a:lnTo>
                    <a:pt x="1844645" y="56498"/>
                  </a:lnTo>
                  <a:lnTo>
                    <a:pt x="1791276" y="44950"/>
                  </a:lnTo>
                  <a:lnTo>
                    <a:pt x="1736875" y="34652"/>
                  </a:lnTo>
                  <a:lnTo>
                    <a:pt x="1681507" y="25632"/>
                  </a:lnTo>
                  <a:lnTo>
                    <a:pt x="1625234" y="17920"/>
                  </a:lnTo>
                  <a:lnTo>
                    <a:pt x="1568121" y="11545"/>
                  </a:lnTo>
                  <a:lnTo>
                    <a:pt x="1510232" y="6536"/>
                  </a:lnTo>
                  <a:lnTo>
                    <a:pt x="1451629" y="2923"/>
                  </a:lnTo>
                  <a:lnTo>
                    <a:pt x="1392378" y="734"/>
                  </a:lnTo>
                  <a:lnTo>
                    <a:pt x="1332541" y="0"/>
                  </a:lnTo>
                  <a:close/>
                </a:path>
              </a:pathLst>
            </a:custGeom>
            <a:solidFill>
              <a:srgbClr val="377A9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3" name="Google Shape;1423;g29e745b8efd_1_1597"/>
            <p:cNvSpPr/>
            <p:nvPr/>
          </p:nvSpPr>
          <p:spPr>
            <a:xfrm>
              <a:off x="8500829" y="830491"/>
              <a:ext cx="2662554" cy="1670685"/>
            </a:xfrm>
            <a:custGeom>
              <a:rect b="b" l="l" r="r" t="t"/>
              <a:pathLst>
                <a:path extrusionOk="0" h="1670685" w="2662554">
                  <a:moveTo>
                    <a:pt x="1826428" y="1670392"/>
                  </a:moveTo>
                  <a:lnTo>
                    <a:pt x="1451143" y="1460207"/>
                  </a:lnTo>
                  <a:lnTo>
                    <a:pt x="1390327" y="1462468"/>
                  </a:lnTo>
                  <a:lnTo>
                    <a:pt x="1329969" y="1463216"/>
                  </a:lnTo>
                  <a:lnTo>
                    <a:pt x="1270132" y="1462482"/>
                  </a:lnTo>
                  <a:lnTo>
                    <a:pt x="1210881" y="1460293"/>
                  </a:lnTo>
                  <a:lnTo>
                    <a:pt x="1152279" y="1456680"/>
                  </a:lnTo>
                  <a:lnTo>
                    <a:pt x="1094389" y="1451671"/>
                  </a:lnTo>
                  <a:lnTo>
                    <a:pt x="1037276" y="1445296"/>
                  </a:lnTo>
                  <a:lnTo>
                    <a:pt x="981004" y="1437584"/>
                  </a:lnTo>
                  <a:lnTo>
                    <a:pt x="925635" y="1428564"/>
                  </a:lnTo>
                  <a:lnTo>
                    <a:pt x="871235" y="1418266"/>
                  </a:lnTo>
                  <a:lnTo>
                    <a:pt x="817866" y="1406718"/>
                  </a:lnTo>
                  <a:lnTo>
                    <a:pt x="765593" y="1393950"/>
                  </a:lnTo>
                  <a:lnTo>
                    <a:pt x="714478" y="1379992"/>
                  </a:lnTo>
                  <a:lnTo>
                    <a:pt x="664588" y="1364872"/>
                  </a:lnTo>
                  <a:lnTo>
                    <a:pt x="615983" y="1348620"/>
                  </a:lnTo>
                  <a:lnTo>
                    <a:pt x="568730" y="1331264"/>
                  </a:lnTo>
                  <a:lnTo>
                    <a:pt x="522891" y="1312835"/>
                  </a:lnTo>
                  <a:lnTo>
                    <a:pt x="478530" y="1293361"/>
                  </a:lnTo>
                  <a:lnTo>
                    <a:pt x="435710" y="1272871"/>
                  </a:lnTo>
                  <a:lnTo>
                    <a:pt x="394497" y="1251396"/>
                  </a:lnTo>
                  <a:lnTo>
                    <a:pt x="354953" y="1228963"/>
                  </a:lnTo>
                  <a:lnTo>
                    <a:pt x="317143" y="1205603"/>
                  </a:lnTo>
                  <a:lnTo>
                    <a:pt x="281129" y="1181344"/>
                  </a:lnTo>
                  <a:lnTo>
                    <a:pt x="246976" y="1156216"/>
                  </a:lnTo>
                  <a:lnTo>
                    <a:pt x="214748" y="1130248"/>
                  </a:lnTo>
                  <a:lnTo>
                    <a:pt x="184508" y="1103469"/>
                  </a:lnTo>
                  <a:lnTo>
                    <a:pt x="156321" y="1075909"/>
                  </a:lnTo>
                  <a:lnTo>
                    <a:pt x="130249" y="1047596"/>
                  </a:lnTo>
                  <a:lnTo>
                    <a:pt x="84708" y="988831"/>
                  </a:lnTo>
                  <a:lnTo>
                    <a:pt x="48397" y="927408"/>
                  </a:lnTo>
                  <a:lnTo>
                    <a:pt x="21825" y="863560"/>
                  </a:lnTo>
                  <a:lnTo>
                    <a:pt x="5502" y="797521"/>
                  </a:lnTo>
                  <a:lnTo>
                    <a:pt x="0" y="729037"/>
                  </a:lnTo>
                  <a:lnTo>
                    <a:pt x="1558" y="695235"/>
                  </a:lnTo>
                  <a:lnTo>
                    <a:pt x="13003" y="628700"/>
                  </a:lnTo>
                  <a:lnTo>
                    <a:pt x="35168" y="563845"/>
                  </a:lnTo>
                  <a:lnTo>
                    <a:pt x="67589" y="500975"/>
                  </a:lnTo>
                  <a:lnTo>
                    <a:pt x="109802" y="440395"/>
                  </a:lnTo>
                  <a:lnTo>
                    <a:pt x="134435" y="411059"/>
                  </a:lnTo>
                  <a:lnTo>
                    <a:pt x="161343" y="382410"/>
                  </a:lnTo>
                  <a:lnTo>
                    <a:pt x="190467" y="354486"/>
                  </a:lnTo>
                  <a:lnTo>
                    <a:pt x="221749" y="327325"/>
                  </a:lnTo>
                  <a:lnTo>
                    <a:pt x="255132" y="300964"/>
                  </a:lnTo>
                  <a:lnTo>
                    <a:pt x="290556" y="275443"/>
                  </a:lnTo>
                  <a:lnTo>
                    <a:pt x="327965" y="250800"/>
                  </a:lnTo>
                  <a:lnTo>
                    <a:pt x="367301" y="227072"/>
                  </a:lnTo>
                  <a:lnTo>
                    <a:pt x="408505" y="204297"/>
                  </a:lnTo>
                  <a:lnTo>
                    <a:pt x="451519" y="182514"/>
                  </a:lnTo>
                  <a:lnTo>
                    <a:pt x="496286" y="161760"/>
                  </a:lnTo>
                  <a:lnTo>
                    <a:pt x="542748" y="142075"/>
                  </a:lnTo>
                  <a:lnTo>
                    <a:pt x="590846" y="123495"/>
                  </a:lnTo>
                  <a:lnTo>
                    <a:pt x="640523" y="106060"/>
                  </a:lnTo>
                  <a:lnTo>
                    <a:pt x="691720" y="89806"/>
                  </a:lnTo>
                  <a:lnTo>
                    <a:pt x="744380" y="74773"/>
                  </a:lnTo>
                  <a:lnTo>
                    <a:pt x="798446" y="60998"/>
                  </a:lnTo>
                  <a:lnTo>
                    <a:pt x="853857" y="48520"/>
                  </a:lnTo>
                  <a:lnTo>
                    <a:pt x="910558" y="37376"/>
                  </a:lnTo>
                  <a:lnTo>
                    <a:pt x="968490" y="27605"/>
                  </a:lnTo>
                  <a:lnTo>
                    <a:pt x="1027595" y="19244"/>
                  </a:lnTo>
                  <a:lnTo>
                    <a:pt x="1087815" y="12333"/>
                  </a:lnTo>
                  <a:lnTo>
                    <a:pt x="1149091" y="6908"/>
                  </a:lnTo>
                  <a:lnTo>
                    <a:pt x="1211367" y="3009"/>
                  </a:lnTo>
                  <a:lnTo>
                    <a:pt x="1272183" y="748"/>
                  </a:lnTo>
                  <a:lnTo>
                    <a:pt x="1332541" y="0"/>
                  </a:lnTo>
                  <a:lnTo>
                    <a:pt x="1392378" y="734"/>
                  </a:lnTo>
                  <a:lnTo>
                    <a:pt x="1451629" y="2923"/>
                  </a:lnTo>
                  <a:lnTo>
                    <a:pt x="1510232" y="6536"/>
                  </a:lnTo>
                  <a:lnTo>
                    <a:pt x="1568121" y="11545"/>
                  </a:lnTo>
                  <a:lnTo>
                    <a:pt x="1625234" y="17920"/>
                  </a:lnTo>
                  <a:lnTo>
                    <a:pt x="1681507" y="25632"/>
                  </a:lnTo>
                  <a:lnTo>
                    <a:pt x="1736875" y="34652"/>
                  </a:lnTo>
                  <a:lnTo>
                    <a:pt x="1791276" y="44950"/>
                  </a:lnTo>
                  <a:lnTo>
                    <a:pt x="1844645" y="56498"/>
                  </a:lnTo>
                  <a:lnTo>
                    <a:pt x="1896918" y="69265"/>
                  </a:lnTo>
                  <a:lnTo>
                    <a:pt x="1948032" y="83224"/>
                  </a:lnTo>
                  <a:lnTo>
                    <a:pt x="1997923" y="98344"/>
                  </a:lnTo>
                  <a:lnTo>
                    <a:pt x="2046527" y="114596"/>
                  </a:lnTo>
                  <a:lnTo>
                    <a:pt x="2093781" y="131952"/>
                  </a:lnTo>
                  <a:lnTo>
                    <a:pt x="2139620" y="150381"/>
                  </a:lnTo>
                  <a:lnTo>
                    <a:pt x="2183981" y="169855"/>
                  </a:lnTo>
                  <a:lnTo>
                    <a:pt x="2226800" y="190345"/>
                  </a:lnTo>
                  <a:lnTo>
                    <a:pt x="2268013" y="211820"/>
                  </a:lnTo>
                  <a:lnTo>
                    <a:pt x="2307557" y="234253"/>
                  </a:lnTo>
                  <a:lnTo>
                    <a:pt x="2345368" y="257613"/>
                  </a:lnTo>
                  <a:lnTo>
                    <a:pt x="2381381" y="281872"/>
                  </a:lnTo>
                  <a:lnTo>
                    <a:pt x="2415534" y="307000"/>
                  </a:lnTo>
                  <a:lnTo>
                    <a:pt x="2447762" y="332968"/>
                  </a:lnTo>
                  <a:lnTo>
                    <a:pt x="2478002" y="359747"/>
                  </a:lnTo>
                  <a:lnTo>
                    <a:pt x="2506190" y="387307"/>
                  </a:lnTo>
                  <a:lnTo>
                    <a:pt x="2532261" y="415619"/>
                  </a:lnTo>
                  <a:lnTo>
                    <a:pt x="2577802" y="474385"/>
                  </a:lnTo>
                  <a:lnTo>
                    <a:pt x="2614113" y="535808"/>
                  </a:lnTo>
                  <a:lnTo>
                    <a:pt x="2640686" y="599656"/>
                  </a:lnTo>
                  <a:lnTo>
                    <a:pt x="2657008" y="665695"/>
                  </a:lnTo>
                  <a:lnTo>
                    <a:pt x="2662372" y="739600"/>
                  </a:lnTo>
                  <a:lnTo>
                    <a:pt x="2659997" y="776197"/>
                  </a:lnTo>
                  <a:lnTo>
                    <a:pt x="2645424" y="848389"/>
                  </a:lnTo>
                  <a:lnTo>
                    <a:pt x="2618142" y="918856"/>
                  </a:lnTo>
                  <a:lnTo>
                    <a:pt x="2599882" y="953298"/>
                  </a:lnTo>
                  <a:lnTo>
                    <a:pt x="2578619" y="987135"/>
                  </a:lnTo>
                  <a:lnTo>
                    <a:pt x="2554412" y="1020307"/>
                  </a:lnTo>
                  <a:lnTo>
                    <a:pt x="2527320" y="1052759"/>
                  </a:lnTo>
                  <a:lnTo>
                    <a:pt x="2497401" y="1084430"/>
                  </a:lnTo>
                  <a:lnTo>
                    <a:pt x="2464713" y="1115263"/>
                  </a:lnTo>
                  <a:lnTo>
                    <a:pt x="2429314" y="1145200"/>
                  </a:lnTo>
                  <a:lnTo>
                    <a:pt x="2391263" y="1174182"/>
                  </a:lnTo>
                  <a:lnTo>
                    <a:pt x="2350618" y="1202152"/>
                  </a:lnTo>
                  <a:lnTo>
                    <a:pt x="2307438" y="1229052"/>
                  </a:lnTo>
                  <a:lnTo>
                    <a:pt x="2261780" y="1254822"/>
                  </a:lnTo>
                  <a:lnTo>
                    <a:pt x="2213704" y="1279406"/>
                  </a:lnTo>
                  <a:lnTo>
                    <a:pt x="2163266" y="1302744"/>
                  </a:lnTo>
                  <a:lnTo>
                    <a:pt x="2110527" y="1324779"/>
                  </a:lnTo>
                  <a:lnTo>
                    <a:pt x="2055543" y="1345453"/>
                  </a:lnTo>
                  <a:lnTo>
                    <a:pt x="1998374" y="1364707"/>
                  </a:lnTo>
                  <a:lnTo>
                    <a:pt x="1939077" y="1382483"/>
                  </a:lnTo>
                  <a:lnTo>
                    <a:pt x="1826428" y="1670392"/>
                  </a:lnTo>
                  <a:close/>
                </a:path>
              </a:pathLst>
            </a:custGeom>
            <a:noFill/>
            <a:ln cap="flat" cmpd="sng" w="12175">
              <a:solidFill>
                <a:srgbClr val="548ED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424" name="Google Shape;1424;g29e745b8efd_1_1597"/>
          <p:cNvSpPr txBox="1"/>
          <p:nvPr/>
        </p:nvSpPr>
        <p:spPr>
          <a:xfrm>
            <a:off x="5763515" y="1890521"/>
            <a:ext cx="1959300" cy="5670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Analista de Crédito analiza la  información del Cliente y emite  una respuesta a la Solicitud.</a:t>
            </a:r>
            <a:endParaRPr b="0" i="0" sz="1200" u="none" cap="none" strike="noStrike">
              <a:solidFill>
                <a:srgbClr val="000000"/>
              </a:solidFill>
              <a:latin typeface="Calibri"/>
              <a:ea typeface="Calibri"/>
              <a:cs typeface="Calibri"/>
              <a:sym typeface="Calibri"/>
            </a:endParaRPr>
          </a:p>
        </p:txBody>
      </p:sp>
      <p:sp>
        <p:nvSpPr>
          <p:cNvPr id="1425" name="Google Shape;1425;g29e745b8efd_1_1597"/>
          <p:cNvSpPr txBox="1"/>
          <p:nvPr/>
        </p:nvSpPr>
        <p:spPr>
          <a:xfrm>
            <a:off x="8975218" y="1397253"/>
            <a:ext cx="1844100" cy="382200"/>
          </a:xfrm>
          <a:prstGeom prst="rect">
            <a:avLst/>
          </a:prstGeom>
          <a:noFill/>
          <a:ln>
            <a:noFill/>
          </a:ln>
        </p:spPr>
        <p:txBody>
          <a:bodyPr anchorCtr="0" anchor="t" bIns="0" lIns="0" spcFirstLastPara="1" rIns="0" wrap="square" tIns="12700">
            <a:spAutoFit/>
          </a:bodyPr>
          <a:lstStyle/>
          <a:p>
            <a:pPr indent="-76200" lvl="0" marL="88900" marR="0" rtl="0" algn="l">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Ejecutivo de Ventas completa  información de la Solicitud,</a:t>
            </a:r>
            <a:endParaRPr b="0" i="0" sz="1200" u="none" cap="none" strike="noStrike">
              <a:solidFill>
                <a:srgbClr val="000000"/>
              </a:solidFill>
              <a:latin typeface="Calibri"/>
              <a:ea typeface="Calibri"/>
              <a:cs typeface="Calibri"/>
              <a:sym typeface="Calibri"/>
            </a:endParaRPr>
          </a:p>
        </p:txBody>
      </p:sp>
      <p:sp>
        <p:nvSpPr>
          <p:cNvPr id="1426" name="Google Shape;1426;g29e745b8efd_1_1597"/>
          <p:cNvSpPr txBox="1"/>
          <p:nvPr/>
        </p:nvSpPr>
        <p:spPr>
          <a:xfrm>
            <a:off x="8833484" y="1763013"/>
            <a:ext cx="2129700" cy="7518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1200"/>
              <a:buFont typeface="Arial"/>
              <a:buNone/>
            </a:pPr>
            <a:r>
              <a:rPr b="0" i="0" lang="es-CO" sz="1200" u="none" cap="none" strike="noStrike">
                <a:solidFill>
                  <a:srgbClr val="FFFFFF"/>
                </a:solidFill>
                <a:latin typeface="Calibri"/>
                <a:ea typeface="Calibri"/>
                <a:cs typeface="Calibri"/>
                <a:sym typeface="Calibri"/>
              </a:rPr>
              <a:t>Cliente y Expediente. Se Notifica a  Cliente para firma de contrato y  abona el dinero en cuenta del  Cliente.</a:t>
            </a:r>
            <a:endParaRPr b="0" i="0" sz="1200" u="none" cap="none" strike="noStrike">
              <a:solidFill>
                <a:srgbClr val="000000"/>
              </a:solidFill>
              <a:latin typeface="Calibri"/>
              <a:ea typeface="Calibri"/>
              <a:cs typeface="Calibri"/>
              <a:sym typeface="Calibri"/>
            </a:endParaRPr>
          </a:p>
        </p:txBody>
      </p:sp>
      <p:sp>
        <p:nvSpPr>
          <p:cNvPr id="1427" name="Google Shape;1427;g29e745b8efd_1_1597"/>
          <p:cNvSpPr/>
          <p:nvPr/>
        </p:nvSpPr>
        <p:spPr>
          <a:xfrm>
            <a:off x="8590788" y="2654807"/>
            <a:ext cx="466725" cy="3971925"/>
          </a:xfrm>
          <a:custGeom>
            <a:rect b="b" l="l" r="r" t="t"/>
            <a:pathLst>
              <a:path extrusionOk="0" h="3971925" w="466725">
                <a:moveTo>
                  <a:pt x="127380" y="0"/>
                </a:moveTo>
                <a:lnTo>
                  <a:pt x="0" y="0"/>
                </a:lnTo>
                <a:lnTo>
                  <a:pt x="338962" y="1985771"/>
                </a:lnTo>
                <a:lnTo>
                  <a:pt x="0" y="3971543"/>
                </a:lnTo>
                <a:lnTo>
                  <a:pt x="127380" y="3971543"/>
                </a:lnTo>
                <a:lnTo>
                  <a:pt x="466343" y="1985771"/>
                </a:lnTo>
                <a:lnTo>
                  <a:pt x="127380" y="0"/>
                </a:lnTo>
                <a:close/>
              </a:path>
            </a:pathLst>
          </a:custGeom>
          <a:solidFill>
            <a:srgbClr val="B7DE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8" name="Google Shape;1428;g29e745b8efd_1_1597"/>
          <p:cNvSpPr txBox="1"/>
          <p:nvPr/>
        </p:nvSpPr>
        <p:spPr>
          <a:xfrm>
            <a:off x="9266047" y="4025561"/>
            <a:ext cx="2223300" cy="1141500"/>
          </a:xfrm>
          <a:prstGeom prst="rect">
            <a:avLst/>
          </a:prstGeom>
          <a:noFill/>
          <a:ln>
            <a:noFill/>
          </a:ln>
        </p:spPr>
        <p:txBody>
          <a:bodyPr anchorCtr="0" anchor="t" bIns="0" lIns="0" spcFirstLastPara="1" rIns="0" wrap="square" tIns="175275">
            <a:spAutoFit/>
          </a:bodyPr>
          <a:lstStyle/>
          <a:p>
            <a:pPr indent="0" lvl="0" marL="444500" marR="0" rtl="0" algn="l">
              <a:lnSpc>
                <a:spcPct val="100000"/>
              </a:lnSpc>
              <a:spcBef>
                <a:spcPts val="0"/>
              </a:spcBef>
              <a:spcAft>
                <a:spcPts val="0"/>
              </a:spcAft>
              <a:buClr>
                <a:srgbClr val="000000"/>
              </a:buClr>
              <a:buSzPts val="2000"/>
              <a:buFont typeface="Arial"/>
              <a:buNone/>
            </a:pPr>
            <a:r>
              <a:rPr b="1" i="0" lang="es-CO" sz="2000" u="none" cap="none" strike="noStrike">
                <a:solidFill>
                  <a:srgbClr val="8DA6B0"/>
                </a:solidFill>
                <a:latin typeface="Calibri"/>
                <a:ea typeface="Calibri"/>
                <a:cs typeface="Calibri"/>
                <a:sym typeface="Calibri"/>
              </a:rPr>
              <a:t>Otorgamiento</a:t>
            </a:r>
            <a:endParaRPr b="0" i="0" sz="2000" u="none" cap="none" strike="noStrike">
              <a:solidFill>
                <a:srgbClr val="000000"/>
              </a:solidFill>
              <a:latin typeface="Calibri"/>
              <a:ea typeface="Calibri"/>
              <a:cs typeface="Calibri"/>
              <a:sym typeface="Calibri"/>
            </a:endParaRPr>
          </a:p>
          <a:p>
            <a:pPr indent="0" lvl="0" marL="12700" marR="0" rtl="0" algn="just">
              <a:lnSpc>
                <a:spcPct val="100000"/>
              </a:lnSpc>
              <a:spcBef>
                <a:spcPts val="800"/>
              </a:spcBef>
              <a:spcAft>
                <a:spcPts val="0"/>
              </a:spcAft>
              <a:buClr>
                <a:srgbClr val="000000"/>
              </a:buClr>
              <a:buSzPts val="1200"/>
              <a:buFont typeface="Arial"/>
              <a:buNone/>
            </a:pPr>
            <a:r>
              <a:rPr b="0" i="0" lang="es-CO" sz="1200" u="none" cap="none" strike="noStrike">
                <a:solidFill>
                  <a:srgbClr val="000000"/>
                </a:solidFill>
                <a:latin typeface="Calibri"/>
                <a:ea typeface="Calibri"/>
                <a:cs typeface="Calibri"/>
                <a:sym typeface="Calibri"/>
              </a:rPr>
              <a:t>Se completa expediente con  contrato, anexos y envía a  resguardo.</a:t>
            </a:r>
            <a:endParaRPr b="0" i="0" sz="1200" u="none" cap="none" strike="noStrike">
              <a:solidFill>
                <a:srgbClr val="000000"/>
              </a:solidFill>
              <a:latin typeface="Calibri"/>
              <a:ea typeface="Calibri"/>
              <a:cs typeface="Calibri"/>
              <a:sym typeface="Calibri"/>
            </a:endParaRPr>
          </a:p>
        </p:txBody>
      </p:sp>
      <p:pic>
        <p:nvPicPr>
          <p:cNvPr id="1429" name="Google Shape;1429;g29e745b8efd_1_1597"/>
          <p:cNvPicPr preferRelativeResize="0"/>
          <p:nvPr/>
        </p:nvPicPr>
        <p:blipFill rotWithShape="1">
          <a:blip r:embed="rId9">
            <a:alphaModFix/>
          </a:blip>
          <a:srcRect b="0" l="0" r="0" t="0"/>
          <a:stretch/>
        </p:blipFill>
        <p:spPr>
          <a:xfrm>
            <a:off x="9791353" y="6293327"/>
            <a:ext cx="2209799" cy="440267"/>
          </a:xfrm>
          <a:prstGeom prst="rect">
            <a:avLst/>
          </a:prstGeom>
          <a:noFill/>
          <a:ln>
            <a:noFill/>
          </a:ln>
        </p:spPr>
      </p:pic>
      <p:sp>
        <p:nvSpPr>
          <p:cNvPr id="1430" name="Google Shape;1430;g29e745b8efd_1_159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431" name="Google Shape;1431;g29e745b8efd_1_159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Descripción del Escenario de Negocio:</a:t>
            </a:r>
            <a:endParaRPr b="0" i="0" sz="1900" u="none" cap="none" strike="noStrike">
              <a:solidFill>
                <a:srgbClr val="000000"/>
              </a:solidFill>
              <a:latin typeface="Arial"/>
              <a:ea typeface="Arial"/>
              <a:cs typeface="Arial"/>
              <a:sym typeface="Arial"/>
            </a:endParaRPr>
          </a:p>
        </p:txBody>
      </p:sp>
      <p:pic>
        <p:nvPicPr>
          <p:cNvPr id="1432" name="Google Shape;1432;g29e745b8efd_1_1597"/>
          <p:cNvPicPr preferRelativeResize="0"/>
          <p:nvPr/>
        </p:nvPicPr>
        <p:blipFill rotWithShape="1">
          <a:blip r:embed="rId10">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6" name="Shape 1436"/>
        <p:cNvGrpSpPr/>
        <p:nvPr/>
      </p:nvGrpSpPr>
      <p:grpSpPr>
        <a:xfrm>
          <a:off x="0" y="0"/>
          <a:ext cx="0" cy="0"/>
          <a:chOff x="0" y="0"/>
          <a:chExt cx="0" cy="0"/>
        </a:xfrm>
      </p:grpSpPr>
      <p:sp>
        <p:nvSpPr>
          <p:cNvPr id="1437" name="Google Shape;1437;g29e745b8efd_1_1655"/>
          <p:cNvSpPr/>
          <p:nvPr/>
        </p:nvSpPr>
        <p:spPr>
          <a:xfrm>
            <a:off x="3137900" y="6324000"/>
            <a:ext cx="5630400" cy="53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8" name="Google Shape;1438;g29e745b8efd_1_1655"/>
          <p:cNvSpPr/>
          <p:nvPr/>
        </p:nvSpPr>
        <p:spPr>
          <a:xfrm>
            <a:off x="106947" y="5949481"/>
            <a:ext cx="7193280" cy="822959"/>
          </a:xfrm>
          <a:custGeom>
            <a:rect b="b" l="l" r="r" t="t"/>
            <a:pathLst>
              <a:path extrusionOk="0" h="822959" w="12192000">
                <a:moveTo>
                  <a:pt x="12192000" y="0"/>
                </a:moveTo>
                <a:lnTo>
                  <a:pt x="0" y="0"/>
                </a:lnTo>
                <a:lnTo>
                  <a:pt x="0" y="822958"/>
                </a:lnTo>
                <a:lnTo>
                  <a:pt x="12192000" y="822958"/>
                </a:lnTo>
                <a:lnTo>
                  <a:pt x="12192000" y="0"/>
                </a:lnTo>
                <a:close/>
              </a:path>
            </a:pathLst>
          </a:custGeom>
          <a:solidFill>
            <a:srgbClr val="49B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9" name="Google Shape;1439;g29e745b8efd_1_1655"/>
          <p:cNvSpPr txBox="1"/>
          <p:nvPr/>
        </p:nvSpPr>
        <p:spPr>
          <a:xfrm>
            <a:off x="1429271" y="6214214"/>
            <a:ext cx="10719300" cy="258600"/>
          </a:xfrm>
          <a:prstGeom prst="rect">
            <a:avLst/>
          </a:prstGeom>
          <a:noFill/>
          <a:ln>
            <a:noFill/>
          </a:ln>
        </p:spPr>
        <p:txBody>
          <a:bodyPr anchorCtr="0" anchor="t" bIns="0" lIns="0" spcFirstLastPara="1" rIns="0" wrap="square" tIns="12075">
            <a:spAutoFit/>
          </a:bodyPr>
          <a:lstStyle/>
          <a:p>
            <a:pPr indent="0" lvl="0" marL="12700" marR="0" rtl="0" algn="l">
              <a:lnSpc>
                <a:spcPct val="114062"/>
              </a:lnSpc>
              <a:spcBef>
                <a:spcPts val="0"/>
              </a:spcBef>
              <a:spcAft>
                <a:spcPts val="0"/>
              </a:spcAft>
              <a:buClr>
                <a:srgbClr val="000000"/>
              </a:buClr>
              <a:buSzPts val="1600"/>
              <a:buFont typeface="Arial"/>
              <a:buNone/>
            </a:pPr>
            <a:r>
              <a:rPr b="1" i="0" lang="es-CO" sz="1600" u="none" cap="none" strike="noStrike">
                <a:solidFill>
                  <a:srgbClr val="FFFFFF"/>
                </a:solidFill>
                <a:latin typeface="Calibri"/>
                <a:ea typeface="Calibri"/>
                <a:cs typeface="Calibri"/>
                <a:sym typeface="Calibri"/>
              </a:rPr>
              <a:t>Tiempo de actividad: 30 Mins</a:t>
            </a:r>
            <a:r>
              <a:rPr b="1" i="0" lang="es-CO" sz="1500" u="none" cap="none" strike="noStrike">
                <a:solidFill>
                  <a:srgbClr val="FFFFFF"/>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p:txBody>
      </p:sp>
      <p:pic>
        <p:nvPicPr>
          <p:cNvPr id="1440" name="Google Shape;1440;g29e745b8efd_1_1655"/>
          <p:cNvPicPr preferRelativeResize="0"/>
          <p:nvPr/>
        </p:nvPicPr>
        <p:blipFill rotWithShape="1">
          <a:blip r:embed="rId3">
            <a:alphaModFix/>
          </a:blip>
          <a:srcRect b="0" l="0" r="0" t="0"/>
          <a:stretch/>
        </p:blipFill>
        <p:spPr>
          <a:xfrm>
            <a:off x="227341" y="5794033"/>
            <a:ext cx="1124712" cy="978405"/>
          </a:xfrm>
          <a:prstGeom prst="rect">
            <a:avLst/>
          </a:prstGeom>
          <a:noFill/>
          <a:ln>
            <a:noFill/>
          </a:ln>
        </p:spPr>
      </p:pic>
      <p:pic>
        <p:nvPicPr>
          <p:cNvPr id="1441" name="Google Shape;1441;g29e745b8efd_1_1655"/>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442" name="Google Shape;1442;g29e745b8efd_1_1655"/>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443" name="Google Shape;1443;g29e745b8efd_1_1655"/>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Práctica Nº 1 </a:t>
            </a:r>
            <a:endParaRPr b="1" i="0" sz="4000" u="none" cap="none" strike="noStrike">
              <a:solidFill>
                <a:srgbClr val="377AF4"/>
              </a:solidFill>
              <a:latin typeface="Roboto"/>
              <a:ea typeface="Roboto"/>
              <a:cs typeface="Roboto"/>
              <a:sym typeface="Roboto"/>
            </a:endParaRPr>
          </a:p>
        </p:txBody>
      </p:sp>
      <p:sp>
        <p:nvSpPr>
          <p:cNvPr id="1444" name="Google Shape;1444;g29e745b8efd_1_1655"/>
          <p:cNvSpPr txBox="1"/>
          <p:nvPr/>
        </p:nvSpPr>
        <p:spPr>
          <a:xfrm>
            <a:off x="4444475" y="1672925"/>
            <a:ext cx="7193400" cy="2476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1" i="0" lang="es-CO" sz="2000" u="none" cap="none" strike="noStrike">
                <a:solidFill>
                  <a:srgbClr val="000000"/>
                </a:solidFill>
                <a:latin typeface="Arial"/>
                <a:ea typeface="Arial"/>
                <a:cs typeface="Arial"/>
                <a:sym typeface="Arial"/>
              </a:rPr>
              <a:t>Objetivo</a:t>
            </a:r>
            <a:endParaRPr b="0" i="0" sz="20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Comprender el concepto de historia de usuario y su función dentro del marco de trabajo.</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2000"/>
              <a:buFont typeface="Arial"/>
              <a:buNone/>
            </a:pPr>
            <a:r>
              <a:rPr b="1" i="0" lang="es-CO" sz="2000" u="none" cap="none" strike="noStrike">
                <a:solidFill>
                  <a:srgbClr val="000000"/>
                </a:solidFill>
                <a:latin typeface="Arial"/>
                <a:ea typeface="Arial"/>
                <a:cs typeface="Arial"/>
                <a:sym typeface="Arial"/>
              </a:rPr>
              <a:t>Actividades</a:t>
            </a:r>
            <a:endParaRPr b="0" i="0" sz="2000" u="none" cap="none" strike="noStrike">
              <a:solidFill>
                <a:srgbClr val="000000"/>
              </a:solidFill>
              <a:latin typeface="Arial"/>
              <a:ea typeface="Arial"/>
              <a:cs typeface="Arial"/>
              <a:sym typeface="Arial"/>
            </a:endParaRPr>
          </a:p>
          <a:p>
            <a:pPr indent="-342900" lvl="0" marL="812800" marR="0" rtl="0" algn="l">
              <a:lnSpc>
                <a:spcPct val="100000"/>
              </a:lnSpc>
              <a:spcBef>
                <a:spcPts val="0"/>
              </a:spcBef>
              <a:spcAft>
                <a:spcPts val="0"/>
              </a:spcAft>
              <a:buClr>
                <a:srgbClr val="ACD0E7"/>
              </a:buClr>
              <a:buSzPts val="2000"/>
              <a:buFont typeface="Arial"/>
              <a:buAutoNum type="arabicParenR"/>
            </a:pPr>
            <a:r>
              <a:rPr b="0" i="0" lang="es-CO" sz="2000" u="none" cap="none" strike="noStrike">
                <a:solidFill>
                  <a:srgbClr val="000000"/>
                </a:solidFill>
                <a:latin typeface="Arial"/>
                <a:ea typeface="Arial"/>
                <a:cs typeface="Arial"/>
                <a:sym typeface="Arial"/>
              </a:rPr>
              <a:t>Documentar requerimientos del escenario de negocio a través del formato de Historia de Usuario.</a:t>
            </a:r>
            <a:endParaRPr b="0" i="0" sz="2000" u="none" cap="none" strike="noStrike">
              <a:solidFill>
                <a:srgbClr val="000000"/>
              </a:solidFill>
              <a:latin typeface="Arial"/>
              <a:ea typeface="Arial"/>
              <a:cs typeface="Arial"/>
              <a:sym typeface="Arial"/>
            </a:endParaRPr>
          </a:p>
          <a:p>
            <a:pPr indent="-342900" lvl="0" marL="812800" marR="0" rtl="0" algn="l">
              <a:lnSpc>
                <a:spcPct val="100000"/>
              </a:lnSpc>
              <a:spcBef>
                <a:spcPts val="0"/>
              </a:spcBef>
              <a:spcAft>
                <a:spcPts val="0"/>
              </a:spcAft>
              <a:buClr>
                <a:srgbClr val="ACD0E7"/>
              </a:buClr>
              <a:buSzPts val="2000"/>
              <a:buFont typeface="Arial"/>
              <a:buAutoNum type="arabicParenR"/>
            </a:pPr>
            <a:r>
              <a:rPr b="0" i="0" lang="es-CO" sz="2000" u="none" cap="none" strike="noStrike">
                <a:solidFill>
                  <a:srgbClr val="000000"/>
                </a:solidFill>
                <a:latin typeface="Arial"/>
                <a:ea typeface="Arial"/>
                <a:cs typeface="Arial"/>
                <a:sym typeface="Arial"/>
              </a:rPr>
              <a:t>Discusión.</a:t>
            </a:r>
            <a:endParaRPr b="0" i="0" sz="2000" u="none" cap="none" strike="noStrike">
              <a:solidFill>
                <a:srgbClr val="000000"/>
              </a:solidFill>
              <a:latin typeface="Arial"/>
              <a:ea typeface="Arial"/>
              <a:cs typeface="Arial"/>
              <a:sym typeface="Arial"/>
            </a:endParaRPr>
          </a:p>
        </p:txBody>
      </p:sp>
      <p:pic>
        <p:nvPicPr>
          <p:cNvPr id="1445" name="Google Shape;1445;g29e745b8efd_1_1655"/>
          <p:cNvPicPr preferRelativeResize="0"/>
          <p:nvPr/>
        </p:nvPicPr>
        <p:blipFill rotWithShape="1">
          <a:blip r:embed="rId5">
            <a:alphaModFix/>
          </a:blip>
          <a:srcRect b="0" l="0" r="0" t="0"/>
          <a:stretch/>
        </p:blipFill>
        <p:spPr>
          <a:xfrm>
            <a:off x="168359" y="1059833"/>
            <a:ext cx="4233334" cy="4233334"/>
          </a:xfrm>
          <a:prstGeom prst="rect">
            <a:avLst/>
          </a:prstGeom>
          <a:noFill/>
          <a:ln>
            <a:noFill/>
          </a:ln>
        </p:spPr>
      </p:pic>
      <p:pic>
        <p:nvPicPr>
          <p:cNvPr id="1446" name="Google Shape;1446;g29e745b8efd_1_1655"/>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0" name="Shape 1450"/>
        <p:cNvGrpSpPr/>
        <p:nvPr/>
      </p:nvGrpSpPr>
      <p:grpSpPr>
        <a:xfrm>
          <a:off x="0" y="0"/>
          <a:ext cx="0" cy="0"/>
          <a:chOff x="0" y="0"/>
          <a:chExt cx="0" cy="0"/>
        </a:xfrm>
      </p:grpSpPr>
      <p:graphicFrame>
        <p:nvGraphicFramePr>
          <p:cNvPr id="1451" name="Google Shape;1451;g29e745b8efd_1_1668"/>
          <p:cNvGraphicFramePr/>
          <p:nvPr/>
        </p:nvGraphicFramePr>
        <p:xfrm>
          <a:off x="1314221" y="446671"/>
          <a:ext cx="3000000" cy="3000000"/>
        </p:xfrm>
        <a:graphic>
          <a:graphicData uri="http://schemas.openxmlformats.org/drawingml/2006/table">
            <a:tbl>
              <a:tblPr bandRow="1" firstRow="1">
                <a:noFill/>
                <a:tableStyleId>{53EF07D0-6E1D-42C5-9210-C02F29A51A2C}</a:tableStyleId>
              </a:tblPr>
              <a:tblGrid>
                <a:gridCol w="631825"/>
                <a:gridCol w="1096000"/>
                <a:gridCol w="1308100"/>
                <a:gridCol w="2665100"/>
                <a:gridCol w="2472700"/>
              </a:tblGrid>
              <a:tr h="515775">
                <a:tc>
                  <a:txBody>
                    <a:bodyPr/>
                    <a:lstStyle/>
                    <a:p>
                      <a:pPr indent="0" lvl="0" marL="63500" marR="50800" rtl="0" algn="l">
                        <a:lnSpc>
                          <a:spcPct val="1075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Id. de la  Historia</a:t>
                      </a:r>
                      <a:endParaRPr sz="1200" u="none" cap="none" strike="noStrike">
                        <a:latin typeface="Calibri"/>
                        <a:ea typeface="Calibri"/>
                        <a:cs typeface="Calibri"/>
                        <a:sym typeface="Calibri"/>
                      </a:endParaRPr>
                    </a:p>
                  </a:txBody>
                  <a:tcPr marT="48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Yo…</a:t>
                      </a:r>
                      <a:endParaRPr sz="1200" u="none" cap="none" strike="noStrike">
                        <a:latin typeface="Calibri"/>
                        <a:ea typeface="Calibri"/>
                        <a:cs typeface="Calibri"/>
                        <a:sym typeface="Calibri"/>
                      </a:endParaRPr>
                    </a:p>
                    <a:p>
                      <a:pPr indent="0" lvl="0" marL="0" marR="0" rtl="0" algn="ctr">
                        <a:lnSpc>
                          <a:spcPct val="100000"/>
                        </a:lnSpc>
                        <a:spcBef>
                          <a:spcPts val="10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[Solicitante]</a:t>
                      </a:r>
                      <a:endParaRPr sz="1200" u="none" cap="none" strike="noStrike">
                        <a:latin typeface="Calibri"/>
                        <a:ea typeface="Calibri"/>
                        <a:cs typeface="Calibri"/>
                        <a:sym typeface="Calibri"/>
                      </a:endParaRPr>
                    </a:p>
                  </a:txBody>
                  <a:tcPr marT="6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12700" marR="0" rtl="0" algn="ctr">
                        <a:lnSpc>
                          <a:spcPct val="1000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 como …</a:t>
                      </a:r>
                      <a:endParaRPr sz="1200" u="none" cap="none" strike="noStrike">
                        <a:latin typeface="Calibri"/>
                        <a:ea typeface="Calibri"/>
                        <a:cs typeface="Calibri"/>
                        <a:sym typeface="Calibri"/>
                      </a:endParaRPr>
                    </a:p>
                    <a:p>
                      <a:pPr indent="0" lvl="0" marL="12700" marR="0" rtl="0" algn="ctr">
                        <a:lnSpc>
                          <a:spcPct val="100000"/>
                        </a:lnSpc>
                        <a:spcBef>
                          <a:spcPts val="10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[persona en un rol]</a:t>
                      </a:r>
                      <a:endParaRPr sz="1200" u="none" cap="none" strike="noStrike">
                        <a:latin typeface="Calibri"/>
                        <a:ea typeface="Calibri"/>
                        <a:cs typeface="Calibri"/>
                        <a:sym typeface="Calibri"/>
                      </a:endParaRPr>
                    </a:p>
                  </a:txBody>
                  <a:tcPr marT="6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12700" marR="0" rtl="0" algn="ctr">
                        <a:lnSpc>
                          <a:spcPct val="1000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 quiero …</a:t>
                      </a:r>
                      <a:endParaRPr sz="1200" u="none" cap="none" strike="noStrike">
                        <a:latin typeface="Calibri"/>
                        <a:ea typeface="Calibri"/>
                        <a:cs typeface="Calibri"/>
                        <a:sym typeface="Calibri"/>
                      </a:endParaRPr>
                    </a:p>
                    <a:p>
                      <a:pPr indent="0" lvl="0" marL="12700" marR="0" rtl="0" algn="ctr">
                        <a:lnSpc>
                          <a:spcPct val="100000"/>
                        </a:lnSpc>
                        <a:spcBef>
                          <a:spcPts val="10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[ejecutar alguna actividad]</a:t>
                      </a:r>
                      <a:endParaRPr sz="1200" u="none" cap="none" strike="noStrike">
                        <a:latin typeface="Calibri"/>
                        <a:ea typeface="Calibri"/>
                        <a:cs typeface="Calibri"/>
                        <a:sym typeface="Calibri"/>
                      </a:endParaRPr>
                    </a:p>
                  </a:txBody>
                  <a:tcPr marT="6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12700" marR="0" rtl="0" algn="ctr">
                        <a:lnSpc>
                          <a:spcPct val="1000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 de manera que …</a:t>
                      </a:r>
                      <a:endParaRPr sz="1200" u="none" cap="none" strike="noStrike">
                        <a:latin typeface="Calibri"/>
                        <a:ea typeface="Calibri"/>
                        <a:cs typeface="Calibri"/>
                        <a:sym typeface="Calibri"/>
                      </a:endParaRPr>
                    </a:p>
                    <a:p>
                      <a:pPr indent="0" lvl="0" marL="12700" marR="0" rtl="0" algn="ctr">
                        <a:lnSpc>
                          <a:spcPct val="100000"/>
                        </a:lnSpc>
                        <a:spcBef>
                          <a:spcPts val="10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[se consiga un objetivo]</a:t>
                      </a:r>
                      <a:endParaRPr sz="1200" u="none" cap="none" strike="noStrike">
                        <a:latin typeface="Calibri"/>
                        <a:ea typeface="Calibri"/>
                        <a:cs typeface="Calibri"/>
                        <a:sym typeface="Calibri"/>
                      </a:endParaRPr>
                    </a:p>
                  </a:txBody>
                  <a:tcPr marT="6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r>
              <a:tr h="199125">
                <a:tc>
                  <a:txBody>
                    <a:bodyPr/>
                    <a:lstStyle/>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Sol001</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CO" sz="1200" u="none" cap="none" strike="noStrike"/>
                        <a:t>Sucursal</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Cliente</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Realizar una Solicitud de Crédito</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obtenga crédito de consumo</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60540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Sol002</a:t>
                      </a:r>
                      <a:endParaRPr sz="12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t>Sucursal</a:t>
                      </a:r>
                      <a:endParaRPr sz="12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Cliente</a:t>
                      </a:r>
                      <a:endParaRPr sz="12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101600" rtl="0" algn="l">
                        <a:lnSpc>
                          <a:spcPct val="129166"/>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Acompañar la Solicitud de Crédito con su  identificación oficial y Comprobante de</a:t>
                      </a:r>
                      <a:endParaRPr sz="1200" u="none" cap="none" strike="noStrike">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Domicilio</a:t>
                      </a:r>
                      <a:endParaRPr sz="1200" u="none" cap="none" strike="noStrike">
                        <a:latin typeface="Calibri"/>
                        <a:ea typeface="Calibri"/>
                        <a:cs typeface="Calibri"/>
                        <a:sym typeface="Calibri"/>
                      </a:endParaRPr>
                    </a:p>
                  </a:txBody>
                  <a:tcPr marT="5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estos documentos se adjunten al</a:t>
                      </a:r>
                      <a:endParaRPr sz="12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200"/>
                        <a:buFont typeface="Arial"/>
                        <a:buNone/>
                      </a:pPr>
                      <a:r>
                        <a:rPr lang="es-CO" sz="1200" u="none" cap="none" strike="noStrike">
                          <a:latin typeface="Calibri"/>
                          <a:ea typeface="Calibri"/>
                          <a:cs typeface="Calibri"/>
                          <a:sym typeface="Calibri"/>
                        </a:rPr>
                        <a:t>expediente de mi solicitud</a:t>
                      </a:r>
                      <a:endParaRPr sz="1200" u="none" cap="none" strike="noStrike">
                        <a:latin typeface="Calibri"/>
                        <a:ea typeface="Calibri"/>
                        <a:cs typeface="Calibri"/>
                        <a:sym typeface="Calibri"/>
                      </a:endParaRPr>
                    </a:p>
                  </a:txBody>
                  <a:tcPr marT="107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5156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Sol003</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t>Sucursal</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Ejecutivo de Ventas</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127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Registrar la Solicitud de Crédito del Cliente  en el </a:t>
                      </a:r>
                      <a:r>
                        <a:rPr i="1" lang="es-CO" sz="1200" u="none" cap="none" strike="noStrike">
                          <a:latin typeface="Calibri"/>
                          <a:ea typeface="Calibri"/>
                          <a:cs typeface="Calibri"/>
                          <a:sym typeface="Calibri"/>
                        </a:rPr>
                        <a:t>Sistema de Crédito</a:t>
                      </a:r>
                      <a:endParaRPr sz="1200" u="none" cap="none" strike="noStrike">
                        <a:latin typeface="Calibri"/>
                        <a:ea typeface="Calibri"/>
                        <a:cs typeface="Calibri"/>
                        <a:sym typeface="Calibri"/>
                      </a:endParaRPr>
                    </a:p>
                  </a:txBody>
                  <a:tcPr marT="49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635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se inicie el procedimiento de  contratación de un crédito al consumo</a:t>
                      </a:r>
                      <a:endParaRPr sz="1200" u="none" cap="none" strike="noStrike">
                        <a:latin typeface="Calibri"/>
                        <a:ea typeface="Calibri"/>
                        <a:cs typeface="Calibri"/>
                        <a:sym typeface="Calibri"/>
                      </a:endParaRPr>
                    </a:p>
                  </a:txBody>
                  <a:tcPr marT="49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5156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Sol004</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t>Sucursal</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Ejecutivo de Ventas</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889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Digitalizar los documentos que entrega el  cliente en el </a:t>
                      </a:r>
                      <a:r>
                        <a:rPr i="1" lang="es-CO" sz="1200" u="none" cap="none" strike="noStrike">
                          <a:latin typeface="Calibri"/>
                          <a:ea typeface="Calibri"/>
                          <a:cs typeface="Calibri"/>
                          <a:sym typeface="Calibri"/>
                        </a:rPr>
                        <a:t>Sistema de Digitalización</a:t>
                      </a:r>
                      <a:endParaRPr sz="1200" u="none" cap="none" strike="noStrike">
                        <a:latin typeface="Calibri"/>
                        <a:ea typeface="Calibri"/>
                        <a:cs typeface="Calibri"/>
                        <a:sym typeface="Calibri"/>
                      </a:endParaRPr>
                    </a:p>
                  </a:txBody>
                  <a:tcPr marT="49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5461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forme un expediente junto a la  solicitud</a:t>
                      </a:r>
                      <a:endParaRPr sz="1200" u="none" cap="none" strike="noStrike">
                        <a:latin typeface="Calibri"/>
                        <a:ea typeface="Calibri"/>
                        <a:cs typeface="Calibri"/>
                        <a:sym typeface="Calibri"/>
                      </a:endParaRPr>
                    </a:p>
                  </a:txBody>
                  <a:tcPr marT="49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12148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Sol005</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12700" rtl="0" algn="l">
                        <a:lnSpc>
                          <a:spcPct val="107200"/>
                        </a:lnSpc>
                        <a:spcBef>
                          <a:spcPts val="1100"/>
                        </a:spcBef>
                        <a:spcAft>
                          <a:spcPts val="0"/>
                        </a:spcAft>
                        <a:buClr>
                          <a:srgbClr val="000000"/>
                        </a:buClr>
                        <a:buSzPts val="1200"/>
                        <a:buFont typeface="Arial"/>
                        <a:buNone/>
                      </a:pPr>
                      <a:r>
                        <a:rPr lang="es-CO" sz="1200" u="none" cap="none" strike="noStrike"/>
                        <a:t>Sucursal</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Verificador</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12700" marR="101600" rtl="0" algn="l">
                        <a:lnSpc>
                          <a:spcPct val="107200"/>
                        </a:lnSpc>
                        <a:spcBef>
                          <a:spcPts val="1100"/>
                        </a:spcBef>
                        <a:spcAft>
                          <a:spcPts val="0"/>
                        </a:spcAft>
                        <a:buClr>
                          <a:srgbClr val="000000"/>
                        </a:buClr>
                        <a:buSzPts val="1200"/>
                        <a:buFont typeface="Arial"/>
                        <a:buNone/>
                      </a:pPr>
                      <a:r>
                        <a:rPr lang="es-CO" sz="1200" u="none" cap="none" strike="noStrike">
                          <a:latin typeface="Calibri"/>
                          <a:ea typeface="Calibri"/>
                          <a:cs typeface="Calibri"/>
                          <a:sym typeface="Calibri"/>
                        </a:rPr>
                        <a:t>Revisar en el Sistema de Crédito la  solicitud y documentación entregada por  el Cliente</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63500" rtl="0" algn="l">
                        <a:lnSpc>
                          <a:spcPct val="107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si dicha información no es completa,  retornarla al Ejecutivo de Ventas  correspondiente (Sol006) para que sea  corregida; caso contrario se debe  continuar con el análisis de la solicitud  del crédito (Sol007)</a:t>
                      </a:r>
                      <a:endParaRPr sz="1200" u="none" cap="none" strike="noStrike">
                        <a:latin typeface="Calibri"/>
                        <a:ea typeface="Calibri"/>
                        <a:cs typeface="Calibri"/>
                        <a:sym typeface="Calibri"/>
                      </a:endParaRPr>
                    </a:p>
                  </a:txBody>
                  <a:tcPr marT="8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5156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Sol006</a:t>
                      </a:r>
                      <a:endParaRPr sz="12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t>Sucursal</a:t>
                      </a:r>
                      <a:endParaRPr sz="12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Ejecutivo de Ventas</a:t>
                      </a:r>
                      <a:endParaRPr sz="12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635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Corregir la Solicitud de Crédito del Cliente  en el Sistema de Crédito</a:t>
                      </a:r>
                      <a:endParaRPr sz="1200" u="none" cap="none" strike="noStrike">
                        <a:latin typeface="Calibri"/>
                        <a:ea typeface="Calibri"/>
                        <a:cs typeface="Calibri"/>
                        <a:sym typeface="Calibri"/>
                      </a:endParaRPr>
                    </a:p>
                  </a:txBody>
                  <a:tcPr marT="50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127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para dar paso nuevamente a la revisión  de dicha Solicitud de Crédito</a:t>
                      </a:r>
                      <a:endParaRPr sz="1200" u="none" cap="none" strike="noStrike">
                        <a:latin typeface="Calibri"/>
                        <a:ea typeface="Calibri"/>
                        <a:cs typeface="Calibri"/>
                        <a:sym typeface="Calibri"/>
                      </a:endParaRPr>
                    </a:p>
                  </a:txBody>
                  <a:tcPr marT="50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6054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Sol007</a:t>
                      </a:r>
                      <a:endParaRPr sz="1200" u="none" cap="none" strike="noStrike">
                        <a:latin typeface="Calibri"/>
                        <a:ea typeface="Calibri"/>
                        <a:cs typeface="Calibri"/>
                        <a:sym typeface="Calibri"/>
                      </a:endParaRPr>
                    </a:p>
                  </a:txBody>
                  <a:tcPr marT="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t>Crédito</a:t>
                      </a:r>
                      <a:endParaRPr sz="1200" u="none" cap="none" strike="noStrike">
                        <a:latin typeface="Calibri"/>
                        <a:ea typeface="Calibri"/>
                        <a:cs typeface="Calibri"/>
                        <a:sym typeface="Calibri"/>
                      </a:endParaRPr>
                    </a:p>
                  </a:txBody>
                  <a:tcPr marT="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Función del Sistema</a:t>
                      </a:r>
                      <a:endParaRPr sz="12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200"/>
                        <a:buFont typeface="Arial"/>
                        <a:buNone/>
                      </a:pPr>
                      <a:r>
                        <a:rPr lang="es-CO" sz="1200" u="none" cap="none" strike="noStrike">
                          <a:latin typeface="Calibri"/>
                          <a:ea typeface="Calibri"/>
                          <a:cs typeface="Calibri"/>
                          <a:sym typeface="Calibri"/>
                        </a:rPr>
                        <a:t>Crédito</a:t>
                      </a:r>
                      <a:endParaRPr sz="1200" u="none" cap="none" strike="noStrike">
                        <a:latin typeface="Calibri"/>
                        <a:ea typeface="Calibri"/>
                        <a:cs typeface="Calibri"/>
                        <a:sym typeface="Calibri"/>
                      </a:endParaRPr>
                    </a:p>
                  </a:txBody>
                  <a:tcPr marT="108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50800" rtl="0" algn="l">
                        <a:lnSpc>
                          <a:spcPct val="129166"/>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Realizar el cálculo de la Cuota Mensual  Máxima del Cliente empleando el Sistema</a:t>
                      </a:r>
                      <a:endParaRPr sz="1200" u="none" cap="none" strike="noStrike">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de Crédito</a:t>
                      </a:r>
                      <a:endParaRPr sz="1200" u="none" cap="none" strike="noStrike">
                        <a:latin typeface="Calibri"/>
                        <a:ea typeface="Calibri"/>
                        <a:cs typeface="Calibri"/>
                        <a:sym typeface="Calibri"/>
                      </a:endParaRPr>
                    </a:p>
                  </a:txBody>
                  <a:tcPr marT="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se analice el tope máximo de deuda a</a:t>
                      </a:r>
                      <a:endParaRPr sz="12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200"/>
                        <a:buFont typeface="Arial"/>
                        <a:buNone/>
                      </a:pPr>
                      <a:r>
                        <a:rPr lang="es-CO" sz="1200" u="none" cap="none" strike="noStrike">
                          <a:latin typeface="Calibri"/>
                          <a:ea typeface="Calibri"/>
                          <a:cs typeface="Calibri"/>
                          <a:sym typeface="Calibri"/>
                        </a:rPr>
                        <a:t>adquirir por dicho Cliente</a:t>
                      </a:r>
                      <a:endParaRPr sz="1200" u="none" cap="none" strike="noStrike">
                        <a:latin typeface="Calibri"/>
                        <a:ea typeface="Calibri"/>
                        <a:cs typeface="Calibri"/>
                        <a:sym typeface="Calibri"/>
                      </a:endParaRPr>
                    </a:p>
                  </a:txBody>
                  <a:tcPr marT="108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689025">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Sol008</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t>Crédito</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Función del Sistema</a:t>
                      </a:r>
                      <a:endParaRPr sz="12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200"/>
                        <a:buFont typeface="Arial"/>
                        <a:buNone/>
                      </a:pPr>
                      <a:r>
                        <a:rPr lang="es-CO" sz="1200" u="none" cap="none" strike="noStrike">
                          <a:latin typeface="Calibri"/>
                          <a:ea typeface="Calibri"/>
                          <a:cs typeface="Calibri"/>
                          <a:sym typeface="Calibri"/>
                        </a:rPr>
                        <a:t>BurInt</a:t>
                      </a:r>
                      <a:endParaRPr sz="1200" u="none" cap="none" strike="noStrike">
                        <a:latin typeface="Calibri"/>
                        <a:ea typeface="Calibri"/>
                        <a:cs typeface="Calibri"/>
                        <a:sym typeface="Calibri"/>
                      </a:endParaRPr>
                    </a:p>
                  </a:txBody>
                  <a:tcPr marT="4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Realizar la verificación del Buró Interno</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c>
                  <a:txBody>
                    <a:bodyPr/>
                    <a:lstStyle/>
                    <a:p>
                      <a:pPr indent="0" lvl="0" marL="12700" marR="38100" rtl="0" algn="just">
                        <a:lnSpc>
                          <a:spcPct val="1071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verifique si el cliente se encuentra o no  en la lista “negra” interna, trasladando  el resultado al Sistema de Crédito</a:t>
                      </a:r>
                      <a:endParaRPr sz="1200" u="none" cap="none" strike="noStrike">
                        <a:latin typeface="Calibri"/>
                        <a:ea typeface="Calibri"/>
                        <a:cs typeface="Calibri"/>
                        <a:sym typeface="Calibri"/>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bl>
          </a:graphicData>
        </a:graphic>
      </p:graphicFrame>
      <p:pic>
        <p:nvPicPr>
          <p:cNvPr id="1452" name="Google Shape;1452;g29e745b8efd_1_1668"/>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453" name="Google Shape;1453;g29e745b8efd_1_1668"/>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1454" name="Google Shape;1454;g29e745b8efd_1_1668"/>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8" name="Shape 1458"/>
        <p:cNvGrpSpPr/>
        <p:nvPr/>
      </p:nvGrpSpPr>
      <p:grpSpPr>
        <a:xfrm>
          <a:off x="0" y="0"/>
          <a:ext cx="0" cy="0"/>
          <a:chOff x="0" y="0"/>
          <a:chExt cx="0" cy="0"/>
        </a:xfrm>
      </p:grpSpPr>
      <p:graphicFrame>
        <p:nvGraphicFramePr>
          <p:cNvPr id="1459" name="Google Shape;1459;g29e745b8efd_1_1675"/>
          <p:cNvGraphicFramePr/>
          <p:nvPr/>
        </p:nvGraphicFramePr>
        <p:xfrm>
          <a:off x="1257895" y="595365"/>
          <a:ext cx="3000000" cy="3000000"/>
        </p:xfrm>
        <a:graphic>
          <a:graphicData uri="http://schemas.openxmlformats.org/drawingml/2006/table">
            <a:tbl>
              <a:tblPr bandRow="1" firstRow="1">
                <a:noFill/>
                <a:tableStyleId>{53EF07D0-6E1D-42C5-9210-C02F29A51A2C}</a:tableStyleId>
              </a:tblPr>
              <a:tblGrid>
                <a:gridCol w="632475"/>
                <a:gridCol w="1096675"/>
                <a:gridCol w="1309375"/>
                <a:gridCol w="2667625"/>
                <a:gridCol w="2475225"/>
              </a:tblGrid>
              <a:tr h="519175">
                <a:tc>
                  <a:txBody>
                    <a:bodyPr/>
                    <a:lstStyle/>
                    <a:p>
                      <a:pPr indent="0" lvl="0" marL="63500" marR="50800" rtl="0" algn="l">
                        <a:lnSpc>
                          <a:spcPct val="1075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Id. de la  Historia</a:t>
                      </a:r>
                      <a:endParaRPr sz="1200" u="none" cap="none" strike="noStrike">
                        <a:latin typeface="Calibri"/>
                        <a:ea typeface="Calibri"/>
                        <a:cs typeface="Calibri"/>
                        <a:sym typeface="Calibri"/>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Yo…</a:t>
                      </a:r>
                      <a:endParaRPr sz="1200" u="none" cap="none" strike="noStrike">
                        <a:latin typeface="Calibri"/>
                        <a:ea typeface="Calibri"/>
                        <a:cs typeface="Calibri"/>
                        <a:sym typeface="Calibri"/>
                      </a:endParaRPr>
                    </a:p>
                    <a:p>
                      <a:pPr indent="0" lvl="0" marL="0" marR="0" rtl="0" algn="ctr">
                        <a:lnSpc>
                          <a:spcPct val="100000"/>
                        </a:lnSpc>
                        <a:spcBef>
                          <a:spcPts val="10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[Solicitante]</a:t>
                      </a:r>
                      <a:endParaRPr sz="1200" u="none" cap="none" strike="noStrike">
                        <a:latin typeface="Calibri"/>
                        <a:ea typeface="Calibri"/>
                        <a:cs typeface="Calibri"/>
                        <a:sym typeface="Calibri"/>
                      </a:endParaRPr>
                    </a:p>
                  </a:txBody>
                  <a:tcPr marT="6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12700" marR="0" rtl="0" algn="ctr">
                        <a:lnSpc>
                          <a:spcPct val="1000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 como …</a:t>
                      </a:r>
                      <a:endParaRPr sz="1200" u="none" cap="none" strike="noStrike">
                        <a:latin typeface="Calibri"/>
                        <a:ea typeface="Calibri"/>
                        <a:cs typeface="Calibri"/>
                        <a:sym typeface="Calibri"/>
                      </a:endParaRPr>
                    </a:p>
                    <a:p>
                      <a:pPr indent="0" lvl="0" marL="12700" marR="0" rtl="0" algn="ctr">
                        <a:lnSpc>
                          <a:spcPct val="100000"/>
                        </a:lnSpc>
                        <a:spcBef>
                          <a:spcPts val="10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[persona en un rol]</a:t>
                      </a:r>
                      <a:endParaRPr sz="1200" u="none" cap="none" strike="noStrike">
                        <a:latin typeface="Calibri"/>
                        <a:ea typeface="Calibri"/>
                        <a:cs typeface="Calibri"/>
                        <a:sym typeface="Calibri"/>
                      </a:endParaRPr>
                    </a:p>
                  </a:txBody>
                  <a:tcPr marT="6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12700" marR="0" rtl="0" algn="ctr">
                        <a:lnSpc>
                          <a:spcPct val="1000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 quiero …</a:t>
                      </a:r>
                      <a:endParaRPr sz="1200" u="none" cap="none" strike="noStrike">
                        <a:latin typeface="Calibri"/>
                        <a:ea typeface="Calibri"/>
                        <a:cs typeface="Calibri"/>
                        <a:sym typeface="Calibri"/>
                      </a:endParaRPr>
                    </a:p>
                    <a:p>
                      <a:pPr indent="0" lvl="0" marL="12700" marR="0" rtl="0" algn="ctr">
                        <a:lnSpc>
                          <a:spcPct val="100000"/>
                        </a:lnSpc>
                        <a:spcBef>
                          <a:spcPts val="10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[ejecutar alguna actividad]</a:t>
                      </a:r>
                      <a:endParaRPr sz="1200" u="none" cap="none" strike="noStrike">
                        <a:latin typeface="Calibri"/>
                        <a:ea typeface="Calibri"/>
                        <a:cs typeface="Calibri"/>
                        <a:sym typeface="Calibri"/>
                      </a:endParaRPr>
                    </a:p>
                  </a:txBody>
                  <a:tcPr marT="6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12700" marR="0" rtl="0" algn="ctr">
                        <a:lnSpc>
                          <a:spcPct val="100000"/>
                        </a:lnSpc>
                        <a:spcBef>
                          <a:spcPts val="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 de manera que …</a:t>
                      </a:r>
                      <a:endParaRPr sz="1200" u="none" cap="none" strike="noStrike">
                        <a:latin typeface="Calibri"/>
                        <a:ea typeface="Calibri"/>
                        <a:cs typeface="Calibri"/>
                        <a:sym typeface="Calibri"/>
                      </a:endParaRPr>
                    </a:p>
                    <a:p>
                      <a:pPr indent="0" lvl="0" marL="12700" marR="0" rtl="0" algn="ctr">
                        <a:lnSpc>
                          <a:spcPct val="100000"/>
                        </a:lnSpc>
                        <a:spcBef>
                          <a:spcPts val="100"/>
                        </a:spcBef>
                        <a:spcAft>
                          <a:spcPts val="0"/>
                        </a:spcAft>
                        <a:buClr>
                          <a:srgbClr val="000000"/>
                        </a:buClr>
                        <a:buSzPts val="1200"/>
                        <a:buFont typeface="Arial"/>
                        <a:buNone/>
                      </a:pPr>
                      <a:r>
                        <a:rPr b="1" lang="es-CO" sz="1200" u="none" cap="none" strike="noStrike">
                          <a:solidFill>
                            <a:srgbClr val="FFFFFF"/>
                          </a:solidFill>
                          <a:latin typeface="Calibri"/>
                          <a:ea typeface="Calibri"/>
                          <a:cs typeface="Calibri"/>
                          <a:sym typeface="Calibri"/>
                        </a:rPr>
                        <a:t>[se consiga un objetivo]</a:t>
                      </a:r>
                      <a:endParaRPr sz="1200" u="none" cap="none" strike="noStrike">
                        <a:latin typeface="Calibri"/>
                        <a:ea typeface="Calibri"/>
                        <a:cs typeface="Calibri"/>
                        <a:sym typeface="Calibri"/>
                      </a:endParaRPr>
                    </a:p>
                  </a:txBody>
                  <a:tcPr marT="6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r>
              <a:tr h="7218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200"/>
                        <a:buFont typeface="Arial"/>
                        <a:buNone/>
                      </a:pPr>
                      <a:r>
                        <a:rPr lang="es-CO" sz="1200" u="none" cap="none" strike="noStrike">
                          <a:latin typeface="Calibri"/>
                          <a:ea typeface="Calibri"/>
                          <a:cs typeface="Calibri"/>
                          <a:sym typeface="Calibri"/>
                        </a:rPr>
                        <a:t>Sol009</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200"/>
                        <a:buFont typeface="Arial"/>
                        <a:buNone/>
                      </a:pPr>
                      <a:r>
                        <a:rPr lang="es-CO" sz="1200" u="none" cap="none" strike="noStrike"/>
                        <a:t>Crédito</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635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Función del sistema  BurExt</a:t>
                      </a:r>
                      <a:endParaRPr sz="1200" u="none" cap="none" strike="noStrike">
                        <a:latin typeface="Calibri"/>
                        <a:ea typeface="Calibri"/>
                        <a:cs typeface="Calibri"/>
                        <a:sym typeface="Calibri"/>
                      </a:endParaRPr>
                    </a:p>
                  </a:txBody>
                  <a:tcPr marT="6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12700" marR="0" rtl="0" algn="l">
                        <a:lnSpc>
                          <a:spcPct val="100000"/>
                        </a:lnSpc>
                        <a:spcBef>
                          <a:spcPts val="700"/>
                        </a:spcBef>
                        <a:spcAft>
                          <a:spcPts val="0"/>
                        </a:spcAft>
                        <a:buClr>
                          <a:srgbClr val="000000"/>
                        </a:buClr>
                        <a:buSzPts val="1200"/>
                        <a:buFont typeface="Arial"/>
                        <a:buNone/>
                      </a:pPr>
                      <a:r>
                        <a:rPr lang="es-CO" sz="1200" u="none" cap="none" strike="noStrike">
                          <a:latin typeface="Calibri"/>
                          <a:ea typeface="Calibri"/>
                          <a:cs typeface="Calibri"/>
                          <a:sym typeface="Calibri"/>
                        </a:rPr>
                        <a:t>Realizar la verificación del Buró Externo</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38100" rtl="0" algn="just">
                        <a:lnSpc>
                          <a:spcPct val="1071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verifique si el cliente se encuentra o no  en la lista “negra” externa, trasladando  el resultado al Sistema de Crédito</a:t>
                      </a:r>
                      <a:endParaRPr sz="1200" u="none" cap="none" strike="noStrike">
                        <a:latin typeface="Calibri"/>
                        <a:ea typeface="Calibri"/>
                        <a:cs typeface="Calibri"/>
                        <a:sym typeface="Calibri"/>
                      </a:endParaRPr>
                    </a:p>
                  </a:txBody>
                  <a:tcPr marT="55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8081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1100"/>
                        </a:spcBef>
                        <a:spcAft>
                          <a:spcPts val="0"/>
                        </a:spcAft>
                        <a:buClr>
                          <a:srgbClr val="000000"/>
                        </a:buClr>
                        <a:buSzPts val="1200"/>
                        <a:buFont typeface="Arial"/>
                        <a:buNone/>
                      </a:pPr>
                      <a:r>
                        <a:rPr lang="es-CO" sz="1200" u="none" cap="none" strike="noStrike">
                          <a:latin typeface="Calibri"/>
                          <a:ea typeface="Calibri"/>
                          <a:cs typeface="Calibri"/>
                          <a:sym typeface="Calibri"/>
                        </a:rPr>
                        <a:t>Sol 010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1100"/>
                        </a:spcBef>
                        <a:spcAft>
                          <a:spcPts val="0"/>
                        </a:spcAft>
                        <a:buClr>
                          <a:srgbClr val="000000"/>
                        </a:buClr>
                        <a:buSzPts val="1200"/>
                        <a:buFont typeface="Arial"/>
                        <a:buNone/>
                      </a:pPr>
                      <a:r>
                        <a:rPr lang="es-CO" sz="1200" u="none" cap="none" strike="noStrike"/>
                        <a:t>Crédito</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Función del Sistema</a:t>
                      </a:r>
                      <a:endParaRPr sz="12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200"/>
                        <a:buFont typeface="Arial"/>
                        <a:buNone/>
                      </a:pPr>
                      <a:r>
                        <a:rPr lang="es-CO" sz="1200" u="none" cap="none" strike="noStrike">
                          <a:latin typeface="Calibri"/>
                          <a:ea typeface="Calibri"/>
                          <a:cs typeface="Calibri"/>
                          <a:sym typeface="Calibri"/>
                        </a:rPr>
                        <a:t>Scoring</a:t>
                      </a:r>
                      <a:endParaRPr sz="1200" u="none" cap="none" strike="noStrike">
                        <a:latin typeface="Calibri"/>
                        <a:ea typeface="Calibri"/>
                        <a:cs typeface="Calibri"/>
                        <a:sym typeface="Calibri"/>
                      </a:endParaRPr>
                    </a:p>
                  </a:txBody>
                  <a:tcPr marT="5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101600" rtl="0" algn="l">
                        <a:lnSpc>
                          <a:spcPct val="1072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Calcular el riesgo de la concesión del  Crédito, basado en datos personales y las  variables anteriormente obtenidas</a:t>
                      </a:r>
                      <a:endParaRPr sz="1200" u="none" cap="none" strike="noStrike">
                        <a:latin typeface="Calibri"/>
                        <a:ea typeface="Calibri"/>
                        <a:cs typeface="Calibri"/>
                        <a:sym typeface="Calibri"/>
                      </a:endParaRPr>
                    </a:p>
                  </a:txBody>
                  <a:tcPr marT="98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12700" rtl="0" algn="l">
                        <a:lnSpc>
                          <a:spcPct val="1073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calcule el factor de Riesgo asociado a la  posible operación de crédito,  trasladando el resultado al Sistema  Crédito</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r>
              <a:tr h="60732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 011</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2159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 Crédito</a:t>
                      </a:r>
                      <a:endParaRPr sz="1200" u="none" cap="none" strike="noStrike">
                        <a:latin typeface="Calibri"/>
                        <a:ea typeface="Calibri"/>
                        <a:cs typeface="Calibri"/>
                        <a:sym typeface="Calibri"/>
                      </a:endParaRPr>
                    </a:p>
                  </a:txBody>
                  <a:tcPr marT="95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Analista de Crédito</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Analizar la información obtenida</a:t>
                      </a:r>
                      <a:endParaRPr sz="1200" u="none" cap="none" strike="noStrike">
                        <a:latin typeface="Calibri"/>
                        <a:ea typeface="Calibri"/>
                        <a:cs typeface="Calibri"/>
                        <a:sym typeface="Calibri"/>
                      </a:endParaRPr>
                    </a:p>
                    <a:p>
                      <a:pPr indent="0" lvl="0" marL="12700" marR="88900" rtl="0" algn="l">
                        <a:lnSpc>
                          <a:spcPct val="1067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anteriormente con respecto a la Solicitud  de Crédito</a:t>
                      </a:r>
                      <a:endParaRPr sz="1200" u="none" cap="none" strike="noStrike">
                        <a:latin typeface="Calibri"/>
                        <a:ea typeface="Calibri"/>
                        <a:cs typeface="Calibri"/>
                        <a:sym typeface="Calibri"/>
                      </a:endParaRPr>
                    </a:p>
                  </a:txBody>
                  <a:tcPr marT="1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3937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se apruebe o rechace la solicitud,  según los criterios establecidos</a:t>
                      </a:r>
                      <a:endParaRPr sz="1200" u="none" cap="none" strike="noStrike">
                        <a:latin typeface="Calibri"/>
                        <a:ea typeface="Calibri"/>
                        <a:cs typeface="Calibri"/>
                        <a:sym typeface="Calibri"/>
                      </a:endParaRPr>
                    </a:p>
                  </a:txBody>
                  <a:tcPr marT="95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60732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Sol012</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t>Crédito</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Ejecutivo de Ventas</a:t>
                      </a:r>
                      <a:endParaRPr sz="12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Completar la información de Solicitud de</a:t>
                      </a:r>
                      <a:endParaRPr sz="1200" u="none" cap="none" strike="noStrike">
                        <a:latin typeface="Calibri"/>
                        <a:ea typeface="Calibri"/>
                        <a:cs typeface="Calibri"/>
                        <a:sym typeface="Calibri"/>
                      </a:endParaRPr>
                    </a:p>
                    <a:p>
                      <a:pPr indent="0" lvl="0" marL="12700" marR="203200" rtl="0" algn="l">
                        <a:lnSpc>
                          <a:spcPct val="1067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Crédito y la del Cliente en el Sistema de  Crédito</a:t>
                      </a:r>
                      <a:endParaRPr sz="1200" u="none" cap="none" strike="noStrike">
                        <a:latin typeface="Calibri"/>
                        <a:ea typeface="Calibri"/>
                        <a:cs typeface="Calibri"/>
                        <a:sym typeface="Calibri"/>
                      </a:endParaRPr>
                    </a:p>
                  </a:txBody>
                  <a:tcPr marT="1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1905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se formalice así el otorgamiento del  crédito enviando un correo al cliente</a:t>
                      </a:r>
                      <a:endParaRPr sz="1200" u="none" cap="none" strike="noStrike">
                        <a:latin typeface="Calibri"/>
                        <a:ea typeface="Calibri"/>
                        <a:cs typeface="Calibri"/>
                        <a:sym typeface="Calibri"/>
                      </a:endParaRPr>
                    </a:p>
                  </a:txBody>
                  <a:tcPr marT="95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72187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200"/>
                        <a:buFont typeface="Arial"/>
                        <a:buNone/>
                      </a:pPr>
                      <a:r>
                        <a:rPr lang="es-CO" sz="1200" u="none" cap="none" strike="noStrike">
                          <a:latin typeface="Calibri"/>
                          <a:ea typeface="Calibri"/>
                          <a:cs typeface="Calibri"/>
                          <a:sym typeface="Calibri"/>
                        </a:rPr>
                        <a:t>Sol013</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200"/>
                        <a:buFont typeface="Arial"/>
                        <a:buNone/>
                      </a:pPr>
                      <a:r>
                        <a:rPr lang="es-CO" sz="1200" u="none" cap="none" strike="noStrike"/>
                        <a:t>Crédito</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508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Función del Sistema  Crédito</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38100" rtl="0" algn="just">
                        <a:lnSpc>
                          <a:spcPct val="1071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Notificar al cliente, vía correo electrónico,  que la Solicitud de Crédito se ha aprobada  y se requiere de la firma del Contrato</a:t>
                      </a:r>
                      <a:endParaRPr sz="1200" u="none" cap="none" strike="noStrike">
                        <a:latin typeface="Calibri"/>
                        <a:ea typeface="Calibri"/>
                        <a:cs typeface="Calibri"/>
                        <a:sym typeface="Calibri"/>
                      </a:endParaRPr>
                    </a:p>
                  </a:txBody>
                  <a:tcPr marT="55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2667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continuar con la gestión del crédito  aprobado</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406525">
                <a:tc>
                  <a:txBody>
                    <a:bodyPr/>
                    <a:lstStyle/>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Sol014</a:t>
                      </a:r>
                      <a:endParaRPr sz="1200" u="none" cap="none" strike="noStrike">
                        <a:latin typeface="Calibri"/>
                        <a:ea typeface="Calibri"/>
                        <a:cs typeface="Calibri"/>
                        <a:sym typeface="Calibri"/>
                      </a:endParaRPr>
                    </a:p>
                  </a:txBody>
                  <a:tcPr marT="107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CO" sz="1200" u="none" cap="none" strike="noStrike"/>
                        <a:t>Sucursal</a:t>
                      </a:r>
                      <a:endParaRPr sz="1200" u="none" cap="none" strike="noStrike">
                        <a:latin typeface="Calibri"/>
                        <a:ea typeface="Calibri"/>
                        <a:cs typeface="Calibri"/>
                        <a:sym typeface="Calibri"/>
                      </a:endParaRPr>
                    </a:p>
                  </a:txBody>
                  <a:tcPr marT="107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Cliente</a:t>
                      </a:r>
                      <a:endParaRPr sz="1200" u="none" cap="none" strike="noStrike">
                        <a:latin typeface="Calibri"/>
                        <a:ea typeface="Calibri"/>
                        <a:cs typeface="Calibri"/>
                        <a:sym typeface="Calibri"/>
                      </a:endParaRPr>
                    </a:p>
                  </a:txBody>
                  <a:tcPr marT="107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Firmar el contrato y documentos</a:t>
                      </a:r>
                      <a:endParaRPr sz="12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200"/>
                        <a:buFont typeface="Arial"/>
                        <a:buNone/>
                      </a:pPr>
                      <a:r>
                        <a:rPr lang="es-CO" sz="1200" u="none" cap="none" strike="noStrike">
                          <a:latin typeface="Calibri"/>
                          <a:ea typeface="Calibri"/>
                          <a:cs typeface="Calibri"/>
                          <a:sym typeface="Calibri"/>
                        </a:rPr>
                        <a:t>asociados a la Solicitud de Crédito</a:t>
                      </a:r>
                      <a:endParaRPr sz="1200" u="none" cap="none" strike="noStrike">
                        <a:latin typeface="Calibri"/>
                        <a:ea typeface="Calibri"/>
                        <a:cs typeface="Calibri"/>
                        <a:sym typeface="Calibri"/>
                      </a:endParaRPr>
                    </a:p>
                  </a:txBody>
                  <a:tcPr marT="9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para dar paso al abono en cuenta del</a:t>
                      </a:r>
                      <a:endParaRPr sz="12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200"/>
                        <a:buFont typeface="Arial"/>
                        <a:buNone/>
                      </a:pPr>
                      <a:r>
                        <a:rPr lang="es-CO" sz="1200" u="none" cap="none" strike="noStrike">
                          <a:latin typeface="Calibri"/>
                          <a:ea typeface="Calibri"/>
                          <a:cs typeface="Calibri"/>
                          <a:sym typeface="Calibri"/>
                        </a:rPr>
                        <a:t>crédito aprobado</a:t>
                      </a:r>
                      <a:endParaRPr sz="1200" u="none" cap="none" strike="noStrike">
                        <a:latin typeface="Calibri"/>
                        <a:ea typeface="Calibri"/>
                        <a:cs typeface="Calibri"/>
                        <a:sym typeface="Calibri"/>
                      </a:endParaRPr>
                    </a:p>
                  </a:txBody>
                  <a:tcPr marT="9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60732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Sol015</a:t>
                      </a:r>
                      <a:endParaRPr sz="12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t>Sucursal</a:t>
                      </a:r>
                      <a:endParaRPr sz="12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508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Función del Sistema  Crédito</a:t>
                      </a:r>
                      <a:endParaRPr sz="1200" u="none" cap="none" strike="noStrike">
                        <a:latin typeface="Calibri"/>
                        <a:ea typeface="Calibri"/>
                        <a:cs typeface="Calibri"/>
                        <a:sym typeface="Calibri"/>
                      </a:endParaRPr>
                    </a:p>
                  </a:txBody>
                  <a:tcPr marT="9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Abonar el monto del crédito en la cuenta</a:t>
                      </a:r>
                      <a:endParaRPr sz="1200" u="none" cap="none" strike="noStrike">
                        <a:latin typeface="Calibri"/>
                        <a:ea typeface="Calibri"/>
                        <a:cs typeface="Calibri"/>
                        <a:sym typeface="Calibri"/>
                      </a:endParaRPr>
                    </a:p>
                    <a:p>
                      <a:pPr indent="0" lvl="0" marL="12700" marR="368300" rtl="0" algn="l">
                        <a:lnSpc>
                          <a:spcPct val="1067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del clienta empleando el Sistema de  Crédito</a:t>
                      </a:r>
                      <a:endParaRPr sz="1200" u="none" cap="none" strike="noStrike">
                        <a:latin typeface="Calibri"/>
                        <a:ea typeface="Calibri"/>
                        <a:cs typeface="Calibri"/>
                        <a:sym typeface="Calibri"/>
                      </a:endParaRPr>
                    </a:p>
                  </a:txBody>
                  <a:tcPr marT="1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se culmine la gestión del crédito y se</a:t>
                      </a:r>
                      <a:endParaRPr sz="1200" u="none" cap="none" strike="noStrike">
                        <a:latin typeface="Calibri"/>
                        <a:ea typeface="Calibri"/>
                        <a:cs typeface="Calibri"/>
                        <a:sym typeface="Calibri"/>
                      </a:endParaRPr>
                    </a:p>
                    <a:p>
                      <a:pPr indent="0" lvl="0" marL="12700" marR="0" rtl="0" algn="l">
                        <a:lnSpc>
                          <a:spcPct val="1067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complete el expediente digital asociado  a la Solicitud de Crédito</a:t>
                      </a:r>
                      <a:endParaRPr sz="1200" u="none" cap="none" strike="noStrike">
                        <a:latin typeface="Calibri"/>
                        <a:ea typeface="Calibri"/>
                        <a:cs typeface="Calibri"/>
                        <a:sym typeface="Calibri"/>
                      </a:endParaRPr>
                    </a:p>
                  </a:txBody>
                  <a:tcPr marT="1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r h="5190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Sol016</a:t>
                      </a:r>
                      <a:endParaRPr sz="12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s-CO" sz="1200" u="none" cap="none" strike="noStrike"/>
                        <a:t>Sucursal</a:t>
                      </a:r>
                      <a:endParaRPr sz="12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Ejecutivo de Ventas</a:t>
                      </a:r>
                      <a:endParaRPr sz="12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12700" marR="50800" rtl="0" algn="l">
                        <a:lnSpc>
                          <a:spcPct val="1075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Completar el expediente con el contrato y  documentos firmados por el Cliente</a:t>
                      </a:r>
                      <a:endParaRPr sz="1200" u="none" cap="none" strike="noStrike">
                        <a:latin typeface="Calibri"/>
                        <a:ea typeface="Calibri"/>
                        <a:cs typeface="Calibri"/>
                        <a:sym typeface="Calibri"/>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F1F7"/>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lang="es-CO" sz="1200" u="none" cap="none" strike="noStrike">
                          <a:latin typeface="Calibri"/>
                          <a:ea typeface="Calibri"/>
                          <a:cs typeface="Calibri"/>
                          <a:sym typeface="Calibri"/>
                        </a:rPr>
                        <a:t>se envíe a resguardo</a:t>
                      </a:r>
                      <a:endParaRPr sz="12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3F8"/>
                    </a:solidFill>
                  </a:tcPr>
                </a:tc>
              </a:tr>
            </a:tbl>
          </a:graphicData>
        </a:graphic>
      </p:graphicFrame>
      <p:pic>
        <p:nvPicPr>
          <p:cNvPr id="1460" name="Google Shape;1460;g29e745b8efd_1_1675"/>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461" name="Google Shape;1461;g29e745b8efd_1_1675"/>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1462" name="Google Shape;1462;g29e745b8efd_1_1675"/>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6" name="Shape 1466"/>
        <p:cNvGrpSpPr/>
        <p:nvPr/>
      </p:nvGrpSpPr>
      <p:grpSpPr>
        <a:xfrm>
          <a:off x="0" y="0"/>
          <a:ext cx="0" cy="0"/>
          <a:chOff x="0" y="0"/>
          <a:chExt cx="0" cy="0"/>
        </a:xfrm>
      </p:grpSpPr>
      <p:sp>
        <p:nvSpPr>
          <p:cNvPr id="1467" name="Google Shape;1467;g29e745b8efd_1_1682"/>
          <p:cNvSpPr/>
          <p:nvPr/>
        </p:nvSpPr>
        <p:spPr>
          <a:xfrm>
            <a:off x="3137900" y="6324000"/>
            <a:ext cx="5630400" cy="53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8" name="Google Shape;1468;g29e745b8efd_1_1682"/>
          <p:cNvSpPr txBox="1"/>
          <p:nvPr>
            <p:ph idx="4294967295" type="body"/>
          </p:nvPr>
        </p:nvSpPr>
        <p:spPr>
          <a:xfrm>
            <a:off x="1193787" y="951933"/>
            <a:ext cx="10987500" cy="4669800"/>
          </a:xfrm>
          <a:prstGeom prst="rect">
            <a:avLst/>
          </a:prstGeom>
          <a:noFill/>
          <a:ln>
            <a:noFill/>
          </a:ln>
        </p:spPr>
        <p:txBody>
          <a:bodyPr anchorCtr="0" anchor="t" bIns="0" lIns="0" spcFirstLastPara="1" rIns="0" wrap="square" tIns="13325">
            <a:spAutoFit/>
          </a:bodyPr>
          <a:lstStyle/>
          <a:p>
            <a:pPr indent="0" lvl="0" marL="2908300" rtl="0" algn="l">
              <a:lnSpc>
                <a:spcPct val="100000"/>
              </a:lnSpc>
              <a:spcBef>
                <a:spcPts val="0"/>
              </a:spcBef>
              <a:spcAft>
                <a:spcPts val="0"/>
              </a:spcAft>
              <a:buSzPts val="2800"/>
              <a:buNone/>
            </a:pPr>
            <a:r>
              <a:rPr b="1" lang="es-CO" sz="2000">
                <a:latin typeface="Calibri"/>
                <a:ea typeface="Calibri"/>
                <a:cs typeface="Calibri"/>
                <a:sym typeface="Calibri"/>
              </a:rPr>
              <a:t>Objetivo</a:t>
            </a:r>
            <a:endParaRPr sz="2000">
              <a:latin typeface="Calibri"/>
              <a:ea typeface="Calibri"/>
              <a:cs typeface="Calibri"/>
              <a:sym typeface="Calibri"/>
            </a:endParaRPr>
          </a:p>
          <a:p>
            <a:pPr indent="0" lvl="0" marL="2908300" marR="12700" rtl="0" algn="l">
              <a:lnSpc>
                <a:spcPct val="100000"/>
              </a:lnSpc>
              <a:spcBef>
                <a:spcPts val="1000"/>
              </a:spcBef>
              <a:spcAft>
                <a:spcPts val="0"/>
              </a:spcAft>
              <a:buSzPts val="2800"/>
              <a:buNone/>
            </a:pPr>
            <a:r>
              <a:rPr lang="es-CO" sz="2000"/>
              <a:t>Comprender el modelo de proceso objetivo y su función dentro del marco de trabajo.</a:t>
            </a:r>
            <a:endParaRPr sz="2000"/>
          </a:p>
          <a:p>
            <a:pPr indent="0" lvl="0" marL="2908300" rtl="0" algn="l">
              <a:lnSpc>
                <a:spcPct val="100000"/>
              </a:lnSpc>
              <a:spcBef>
                <a:spcPts val="1000"/>
              </a:spcBef>
              <a:spcAft>
                <a:spcPts val="0"/>
              </a:spcAft>
              <a:buSzPts val="2800"/>
              <a:buNone/>
            </a:pPr>
            <a:r>
              <a:rPr b="1" lang="es-CO" sz="2000">
                <a:latin typeface="Calibri"/>
                <a:ea typeface="Calibri"/>
                <a:cs typeface="Calibri"/>
                <a:sym typeface="Calibri"/>
              </a:rPr>
              <a:t>Actividades</a:t>
            </a:r>
            <a:endParaRPr sz="2000">
              <a:latin typeface="Calibri"/>
              <a:ea typeface="Calibri"/>
              <a:cs typeface="Calibri"/>
              <a:sym typeface="Calibri"/>
            </a:endParaRPr>
          </a:p>
          <a:p>
            <a:pPr indent="-355600" lvl="0" marL="3441700" rtl="0" algn="l">
              <a:lnSpc>
                <a:spcPct val="100000"/>
              </a:lnSpc>
              <a:spcBef>
                <a:spcPts val="0"/>
              </a:spcBef>
              <a:spcAft>
                <a:spcPts val="0"/>
              </a:spcAft>
              <a:buClr>
                <a:srgbClr val="ACD0E7"/>
              </a:buClr>
              <a:buSzPts val="2000"/>
              <a:buFont typeface="Calibri"/>
              <a:buAutoNum type="arabicParenR"/>
            </a:pPr>
            <a:r>
              <a:rPr lang="es-CO" sz="2000"/>
              <a:t>Trabajar en rotafolio</a:t>
            </a:r>
            <a:endParaRPr sz="2000"/>
          </a:p>
          <a:p>
            <a:pPr indent="-355600" lvl="0" marL="3441700" rtl="0" algn="l">
              <a:lnSpc>
                <a:spcPct val="100000"/>
              </a:lnSpc>
              <a:spcBef>
                <a:spcPts val="1000"/>
              </a:spcBef>
              <a:spcAft>
                <a:spcPts val="0"/>
              </a:spcAft>
              <a:buClr>
                <a:srgbClr val="ACD0E7"/>
              </a:buClr>
              <a:buSzPts val="2000"/>
              <a:buFont typeface="Calibri"/>
              <a:buAutoNum type="arabicParenR"/>
            </a:pPr>
            <a:r>
              <a:rPr lang="es-CO" sz="2000"/>
              <a:t>Representar roles que intervienen en el proceso</a:t>
            </a:r>
            <a:endParaRPr sz="2000"/>
          </a:p>
          <a:p>
            <a:pPr indent="-355600" lvl="0" marL="3441700" rtl="0" algn="l">
              <a:lnSpc>
                <a:spcPct val="100000"/>
              </a:lnSpc>
              <a:spcBef>
                <a:spcPts val="1000"/>
              </a:spcBef>
              <a:spcAft>
                <a:spcPts val="0"/>
              </a:spcAft>
              <a:buClr>
                <a:srgbClr val="ACD0E7"/>
              </a:buClr>
              <a:buSzPts val="2000"/>
              <a:buFont typeface="Calibri"/>
              <a:buAutoNum type="arabicParenR"/>
            </a:pPr>
            <a:r>
              <a:rPr lang="es-CO" sz="2000"/>
              <a:t>Dibujar la secuencia de actividades del proceso asociado al escenario</a:t>
            </a:r>
            <a:endParaRPr sz="2000"/>
          </a:p>
          <a:p>
            <a:pPr indent="0" lvl="0" marL="3441700" rtl="0" algn="l">
              <a:lnSpc>
                <a:spcPct val="100000"/>
              </a:lnSpc>
              <a:spcBef>
                <a:spcPts val="1000"/>
              </a:spcBef>
              <a:spcAft>
                <a:spcPts val="0"/>
              </a:spcAft>
              <a:buSzPts val="2800"/>
              <a:buNone/>
            </a:pPr>
            <a:r>
              <a:rPr lang="es-CO" sz="2000"/>
              <a:t>identificando el tipo de actividades:</a:t>
            </a:r>
            <a:endParaRPr sz="2000"/>
          </a:p>
          <a:p>
            <a:pPr indent="-355600" lvl="1" marL="3898900" rtl="0" algn="l">
              <a:lnSpc>
                <a:spcPct val="100000"/>
              </a:lnSpc>
              <a:spcBef>
                <a:spcPts val="500"/>
              </a:spcBef>
              <a:spcAft>
                <a:spcPts val="0"/>
              </a:spcAft>
              <a:buClr>
                <a:srgbClr val="ACD0E7"/>
              </a:buClr>
              <a:buSzPts val="2000"/>
              <a:buFont typeface="Noto Sans Symbols"/>
              <a:buChar char="▪"/>
            </a:pPr>
            <a:r>
              <a:rPr lang="es-CO" sz="2000">
                <a:latin typeface="Calibri"/>
                <a:ea typeface="Calibri"/>
                <a:cs typeface="Calibri"/>
                <a:sym typeface="Calibri"/>
              </a:rPr>
              <a:t>Automáticas</a:t>
            </a:r>
            <a:endParaRPr sz="2000">
              <a:latin typeface="Calibri"/>
              <a:ea typeface="Calibri"/>
              <a:cs typeface="Calibri"/>
              <a:sym typeface="Calibri"/>
            </a:endParaRPr>
          </a:p>
          <a:p>
            <a:pPr indent="-355600" lvl="1" marL="3898900" rtl="0" algn="l">
              <a:lnSpc>
                <a:spcPct val="100000"/>
              </a:lnSpc>
              <a:spcBef>
                <a:spcPts val="500"/>
              </a:spcBef>
              <a:spcAft>
                <a:spcPts val="0"/>
              </a:spcAft>
              <a:buClr>
                <a:srgbClr val="ACD0E7"/>
              </a:buClr>
              <a:buSzPts val="2000"/>
              <a:buFont typeface="Noto Sans Symbols"/>
              <a:buChar char="▪"/>
            </a:pPr>
            <a:r>
              <a:rPr lang="es-CO" sz="2000">
                <a:latin typeface="Calibri"/>
                <a:ea typeface="Calibri"/>
                <a:cs typeface="Calibri"/>
                <a:sym typeface="Calibri"/>
              </a:rPr>
              <a:t>Manuales</a:t>
            </a:r>
            <a:endParaRPr sz="2000">
              <a:latin typeface="Calibri"/>
              <a:ea typeface="Calibri"/>
              <a:cs typeface="Calibri"/>
              <a:sym typeface="Calibri"/>
            </a:endParaRPr>
          </a:p>
          <a:p>
            <a:pPr indent="-355600" lvl="1" marL="3898900" rtl="0" algn="l">
              <a:lnSpc>
                <a:spcPct val="100000"/>
              </a:lnSpc>
              <a:spcBef>
                <a:spcPts val="500"/>
              </a:spcBef>
              <a:spcAft>
                <a:spcPts val="0"/>
              </a:spcAft>
              <a:buClr>
                <a:srgbClr val="ACD0E7"/>
              </a:buClr>
              <a:buSzPts val="2000"/>
              <a:buFont typeface="Noto Sans Symbols"/>
              <a:buChar char="▪"/>
            </a:pPr>
            <a:r>
              <a:rPr lang="es-CO" sz="2000">
                <a:latin typeface="Calibri"/>
                <a:ea typeface="Calibri"/>
                <a:cs typeface="Calibri"/>
                <a:sym typeface="Calibri"/>
              </a:rPr>
              <a:t>Interactivas.</a:t>
            </a:r>
            <a:endParaRPr sz="2000">
              <a:latin typeface="Calibri"/>
              <a:ea typeface="Calibri"/>
              <a:cs typeface="Calibri"/>
              <a:sym typeface="Calibri"/>
            </a:endParaRPr>
          </a:p>
          <a:p>
            <a:pPr indent="-355600" lvl="0" marL="3441700" rtl="0" algn="l">
              <a:lnSpc>
                <a:spcPct val="100000"/>
              </a:lnSpc>
              <a:spcBef>
                <a:spcPts val="1000"/>
              </a:spcBef>
              <a:spcAft>
                <a:spcPts val="0"/>
              </a:spcAft>
              <a:buClr>
                <a:srgbClr val="ACD0E7"/>
              </a:buClr>
              <a:buSzPts val="2000"/>
              <a:buFont typeface="Calibri"/>
              <a:buAutoNum type="arabicParenR" startAt="4"/>
            </a:pPr>
            <a:r>
              <a:rPr lang="es-CO" sz="2000">
                <a:latin typeface="Arial"/>
                <a:ea typeface="Arial"/>
                <a:cs typeface="Arial"/>
                <a:sym typeface="Arial"/>
              </a:rPr>
              <a:t>Comparar con el resultado</a:t>
            </a:r>
            <a:r>
              <a:rPr lang="es-CO" sz="2000"/>
              <a:t>.</a:t>
            </a:r>
            <a:endParaRPr sz="2000"/>
          </a:p>
        </p:txBody>
      </p:sp>
      <p:pic>
        <p:nvPicPr>
          <p:cNvPr id="1469" name="Google Shape;1469;g29e745b8efd_1_1682"/>
          <p:cNvPicPr preferRelativeResize="0"/>
          <p:nvPr/>
        </p:nvPicPr>
        <p:blipFill rotWithShape="1">
          <a:blip r:embed="rId3">
            <a:alphaModFix/>
          </a:blip>
          <a:srcRect b="0" l="0" r="0" t="0"/>
          <a:stretch/>
        </p:blipFill>
        <p:spPr>
          <a:xfrm>
            <a:off x="117560" y="1578399"/>
            <a:ext cx="3610354" cy="3705308"/>
          </a:xfrm>
          <a:prstGeom prst="rect">
            <a:avLst/>
          </a:prstGeom>
          <a:noFill/>
          <a:ln>
            <a:noFill/>
          </a:ln>
        </p:spPr>
      </p:pic>
      <p:sp>
        <p:nvSpPr>
          <p:cNvPr id="1470" name="Google Shape;1470;g29e745b8efd_1_1682"/>
          <p:cNvSpPr/>
          <p:nvPr/>
        </p:nvSpPr>
        <p:spPr>
          <a:xfrm>
            <a:off x="106947" y="5949481"/>
            <a:ext cx="7193280" cy="822959"/>
          </a:xfrm>
          <a:custGeom>
            <a:rect b="b" l="l" r="r" t="t"/>
            <a:pathLst>
              <a:path extrusionOk="0" h="822959" w="12192000">
                <a:moveTo>
                  <a:pt x="12192000" y="0"/>
                </a:moveTo>
                <a:lnTo>
                  <a:pt x="0" y="0"/>
                </a:lnTo>
                <a:lnTo>
                  <a:pt x="0" y="822958"/>
                </a:lnTo>
                <a:lnTo>
                  <a:pt x="12192000" y="822958"/>
                </a:lnTo>
                <a:lnTo>
                  <a:pt x="12192000" y="0"/>
                </a:lnTo>
                <a:close/>
              </a:path>
            </a:pathLst>
          </a:custGeom>
          <a:solidFill>
            <a:srgbClr val="49B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1" name="Google Shape;1471;g29e745b8efd_1_1682"/>
          <p:cNvSpPr txBox="1"/>
          <p:nvPr/>
        </p:nvSpPr>
        <p:spPr>
          <a:xfrm>
            <a:off x="1429271" y="6107267"/>
            <a:ext cx="10719300" cy="539400"/>
          </a:xfrm>
          <a:prstGeom prst="rect">
            <a:avLst/>
          </a:prstGeom>
          <a:noFill/>
          <a:ln>
            <a:noFill/>
          </a:ln>
        </p:spPr>
        <p:txBody>
          <a:bodyPr anchorCtr="0" anchor="t" bIns="0" lIns="0" spcFirstLastPara="1" rIns="0" wrap="square" tIns="12075">
            <a:spAutoFit/>
          </a:bodyPr>
          <a:lstStyle/>
          <a:p>
            <a:pPr indent="0" lvl="0" marL="12700" marR="0" rtl="0" algn="l">
              <a:lnSpc>
                <a:spcPct val="114062"/>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El modelo puede solo reflejar un camino con actividades macro. </a:t>
            </a:r>
            <a:endParaRPr b="0" i="0" sz="1600" u="none" cap="none" strike="noStrike">
              <a:solidFill>
                <a:srgbClr val="FFFFFF"/>
              </a:solidFill>
              <a:latin typeface="Calibri"/>
              <a:ea typeface="Calibri"/>
              <a:cs typeface="Calibri"/>
              <a:sym typeface="Calibri"/>
            </a:endParaRPr>
          </a:p>
          <a:p>
            <a:pPr indent="0" lvl="0" marL="12700" marR="0" rtl="0" algn="l">
              <a:lnSpc>
                <a:spcPct val="114062"/>
              </a:lnSpc>
              <a:spcBef>
                <a:spcPts val="0"/>
              </a:spcBef>
              <a:spcAft>
                <a:spcPts val="0"/>
              </a:spcAft>
              <a:buClr>
                <a:srgbClr val="000000"/>
              </a:buClr>
              <a:buSzPts val="1600"/>
              <a:buFont typeface="Arial"/>
              <a:buNone/>
            </a:pPr>
            <a:r>
              <a:rPr b="1" i="0" lang="es-CO" sz="1600" u="none" cap="none" strike="noStrike">
                <a:solidFill>
                  <a:srgbClr val="FFFFFF"/>
                </a:solidFill>
                <a:latin typeface="Calibri"/>
                <a:ea typeface="Calibri"/>
                <a:cs typeface="Calibri"/>
                <a:sym typeface="Calibri"/>
              </a:rPr>
              <a:t>Tiempo: 30 Mins</a:t>
            </a:r>
            <a:r>
              <a:rPr b="1" i="0" lang="es-CO" sz="1500" u="none" cap="none" strike="noStrike">
                <a:solidFill>
                  <a:srgbClr val="FFFFFF"/>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p:txBody>
      </p:sp>
      <p:pic>
        <p:nvPicPr>
          <p:cNvPr id="1472" name="Google Shape;1472;g29e745b8efd_1_1682"/>
          <p:cNvPicPr preferRelativeResize="0"/>
          <p:nvPr/>
        </p:nvPicPr>
        <p:blipFill rotWithShape="1">
          <a:blip r:embed="rId4">
            <a:alphaModFix/>
          </a:blip>
          <a:srcRect b="0" l="0" r="0" t="0"/>
          <a:stretch/>
        </p:blipFill>
        <p:spPr>
          <a:xfrm>
            <a:off x="227341" y="5794033"/>
            <a:ext cx="1124712" cy="978405"/>
          </a:xfrm>
          <a:prstGeom prst="rect">
            <a:avLst/>
          </a:prstGeom>
          <a:noFill/>
          <a:ln>
            <a:noFill/>
          </a:ln>
        </p:spPr>
      </p:pic>
      <p:pic>
        <p:nvPicPr>
          <p:cNvPr id="1473" name="Google Shape;1473;g29e745b8efd_1_1682"/>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
        <p:nvSpPr>
          <p:cNvPr id="1474" name="Google Shape;1474;g29e745b8efd_1_1682"/>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475" name="Google Shape;1475;g29e745b8efd_1_1682"/>
          <p:cNvSpPr txBox="1"/>
          <p:nvPr/>
        </p:nvSpPr>
        <p:spPr>
          <a:xfrm>
            <a:off x="843200" y="-27377"/>
            <a:ext cx="16256100" cy="7848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Práctica Nº 2 - Tarea</a:t>
            </a:r>
            <a:r>
              <a:rPr b="1" i="0" lang="es-CO" sz="4300" u="none" cap="none" strike="noStrike">
                <a:solidFill>
                  <a:srgbClr val="00608A"/>
                </a:solidFill>
                <a:latin typeface="Calibri"/>
                <a:ea typeface="Calibri"/>
                <a:cs typeface="Calibri"/>
                <a:sym typeface="Calibri"/>
              </a:rPr>
              <a:t> </a:t>
            </a:r>
            <a:endParaRPr b="0" i="0" sz="1900" u="none" cap="none" strike="noStrike">
              <a:solidFill>
                <a:srgbClr val="000000"/>
              </a:solidFill>
              <a:latin typeface="Arial"/>
              <a:ea typeface="Arial"/>
              <a:cs typeface="Arial"/>
              <a:sym typeface="Arial"/>
            </a:endParaRPr>
          </a:p>
        </p:txBody>
      </p:sp>
      <p:pic>
        <p:nvPicPr>
          <p:cNvPr id="1476" name="Google Shape;1476;g29e745b8efd_1_1682"/>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0" name="Shape 1480"/>
        <p:cNvGrpSpPr/>
        <p:nvPr/>
      </p:nvGrpSpPr>
      <p:grpSpPr>
        <a:xfrm>
          <a:off x="0" y="0"/>
          <a:ext cx="0" cy="0"/>
          <a:chOff x="0" y="0"/>
          <a:chExt cx="0" cy="0"/>
        </a:xfrm>
      </p:grpSpPr>
      <p:grpSp>
        <p:nvGrpSpPr>
          <p:cNvPr id="1481" name="Google Shape;1481;g29e745b8efd_1_1695"/>
          <p:cNvGrpSpPr/>
          <p:nvPr/>
        </p:nvGrpSpPr>
        <p:grpSpPr>
          <a:xfrm>
            <a:off x="669271" y="1137196"/>
            <a:ext cx="11242546" cy="4966716"/>
            <a:chOff x="717804" y="1197863"/>
            <a:chExt cx="11242546" cy="4966716"/>
          </a:xfrm>
        </p:grpSpPr>
        <p:pic>
          <p:nvPicPr>
            <p:cNvPr id="1482" name="Google Shape;1482;g29e745b8efd_1_1695"/>
            <p:cNvPicPr preferRelativeResize="0"/>
            <p:nvPr/>
          </p:nvPicPr>
          <p:blipFill rotWithShape="1">
            <a:blip r:embed="rId3">
              <a:alphaModFix/>
            </a:blip>
            <a:srcRect b="0" l="0" r="0" t="0"/>
            <a:stretch/>
          </p:blipFill>
          <p:spPr>
            <a:xfrm>
              <a:off x="1805940" y="1197863"/>
              <a:ext cx="8220457" cy="3637788"/>
            </a:xfrm>
            <a:prstGeom prst="rect">
              <a:avLst/>
            </a:prstGeom>
            <a:noFill/>
            <a:ln>
              <a:noFill/>
            </a:ln>
          </p:spPr>
        </p:pic>
        <p:pic>
          <p:nvPicPr>
            <p:cNvPr id="1483" name="Google Shape;1483;g29e745b8efd_1_1695"/>
            <p:cNvPicPr preferRelativeResize="0"/>
            <p:nvPr/>
          </p:nvPicPr>
          <p:blipFill rotWithShape="1">
            <a:blip r:embed="rId4">
              <a:alphaModFix/>
            </a:blip>
            <a:srcRect b="0" l="0" r="0" t="0"/>
            <a:stretch/>
          </p:blipFill>
          <p:spPr>
            <a:xfrm>
              <a:off x="717804" y="3698747"/>
              <a:ext cx="3240023" cy="2173224"/>
            </a:xfrm>
            <a:prstGeom prst="rect">
              <a:avLst/>
            </a:prstGeom>
            <a:noFill/>
            <a:ln>
              <a:noFill/>
            </a:ln>
          </p:spPr>
        </p:pic>
        <p:pic>
          <p:nvPicPr>
            <p:cNvPr id="1484" name="Google Shape;1484;g29e745b8efd_1_1695"/>
            <p:cNvPicPr preferRelativeResize="0"/>
            <p:nvPr/>
          </p:nvPicPr>
          <p:blipFill rotWithShape="1">
            <a:blip r:embed="rId5">
              <a:alphaModFix/>
            </a:blip>
            <a:srcRect b="0" l="0" r="0" t="0"/>
            <a:stretch/>
          </p:blipFill>
          <p:spPr>
            <a:xfrm>
              <a:off x="3870959" y="4396740"/>
              <a:ext cx="4003548" cy="1767839"/>
            </a:xfrm>
            <a:prstGeom prst="rect">
              <a:avLst/>
            </a:prstGeom>
            <a:noFill/>
            <a:ln>
              <a:noFill/>
            </a:ln>
          </p:spPr>
        </p:pic>
        <p:pic>
          <p:nvPicPr>
            <p:cNvPr id="1485" name="Google Shape;1485;g29e745b8efd_1_1695"/>
            <p:cNvPicPr preferRelativeResize="0"/>
            <p:nvPr/>
          </p:nvPicPr>
          <p:blipFill rotWithShape="1">
            <a:blip r:embed="rId6">
              <a:alphaModFix/>
            </a:blip>
            <a:srcRect b="0" l="0" r="0" t="0"/>
            <a:stretch/>
          </p:blipFill>
          <p:spPr>
            <a:xfrm>
              <a:off x="7348727" y="3840480"/>
              <a:ext cx="4611623" cy="1638300"/>
            </a:xfrm>
            <a:prstGeom prst="rect">
              <a:avLst/>
            </a:prstGeom>
            <a:noFill/>
            <a:ln>
              <a:noFill/>
            </a:ln>
          </p:spPr>
        </p:pic>
      </p:grpSp>
      <p:pic>
        <p:nvPicPr>
          <p:cNvPr id="1486" name="Google Shape;1486;g29e745b8efd_1_1695"/>
          <p:cNvPicPr preferRelativeResize="0"/>
          <p:nvPr/>
        </p:nvPicPr>
        <p:blipFill rotWithShape="1">
          <a:blip r:embed="rId7">
            <a:alphaModFix/>
          </a:blip>
          <a:srcRect b="0" l="0" r="0" t="0"/>
          <a:stretch/>
        </p:blipFill>
        <p:spPr>
          <a:xfrm>
            <a:off x="9791353" y="6293327"/>
            <a:ext cx="2209799" cy="440267"/>
          </a:xfrm>
          <a:prstGeom prst="rect">
            <a:avLst/>
          </a:prstGeom>
          <a:noFill/>
          <a:ln>
            <a:noFill/>
          </a:ln>
        </p:spPr>
      </p:pic>
      <p:sp>
        <p:nvSpPr>
          <p:cNvPr id="1487" name="Google Shape;1487;g29e745b8efd_1_1695"/>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1488" name="Google Shape;1488;g29e745b8efd_1_1695"/>
          <p:cNvPicPr preferRelativeResize="0"/>
          <p:nvPr/>
        </p:nvPicPr>
        <p:blipFill rotWithShape="1">
          <a:blip r:embed="rId8">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6595"/>
        </a:solidFill>
      </p:bgPr>
    </p:bg>
    <p:spTree>
      <p:nvGrpSpPr>
        <p:cNvPr id="1492" name="Shape 1492"/>
        <p:cNvGrpSpPr/>
        <p:nvPr/>
      </p:nvGrpSpPr>
      <p:grpSpPr>
        <a:xfrm>
          <a:off x="0" y="0"/>
          <a:ext cx="0" cy="0"/>
          <a:chOff x="0" y="0"/>
          <a:chExt cx="0" cy="0"/>
        </a:xfrm>
      </p:grpSpPr>
      <p:sp>
        <p:nvSpPr>
          <p:cNvPr id="1493" name="Google Shape;1493;g29e745b8efd_1_1706"/>
          <p:cNvSpPr txBox="1"/>
          <p:nvPr>
            <p:ph type="title"/>
          </p:nvPr>
        </p:nvSpPr>
        <p:spPr>
          <a:xfrm>
            <a:off x="970551" y="2468025"/>
            <a:ext cx="10275900" cy="1877700"/>
          </a:xfrm>
          <a:prstGeom prst="rect">
            <a:avLst/>
          </a:prstGeom>
          <a:solidFill>
            <a:schemeClr val="dk1">
              <a:alpha val="18039"/>
            </a:schemeClr>
          </a:solidFill>
          <a:ln>
            <a:noFill/>
          </a:ln>
        </p:spPr>
        <p:txBody>
          <a:bodyPr anchorCtr="0" anchor="t" bIns="480000" lIns="480000" spcFirstLastPara="1" rIns="480000" wrap="square" tIns="480000">
            <a:spAutoFit/>
          </a:bodyPr>
          <a:lstStyle/>
          <a:p>
            <a:pPr indent="0" lvl="0" marL="12700" rtl="0" algn="ctr">
              <a:lnSpc>
                <a:spcPct val="100000"/>
              </a:lnSpc>
              <a:spcBef>
                <a:spcPts val="0"/>
              </a:spcBef>
              <a:spcAft>
                <a:spcPts val="0"/>
              </a:spcAft>
              <a:buSzPts val="4400"/>
              <a:buNone/>
            </a:pPr>
            <a:r>
              <a:rPr lang="es-CO" sz="5900">
                <a:solidFill>
                  <a:srgbClr val="FFFFFF"/>
                </a:solidFill>
              </a:rPr>
              <a:t>Modelos Iniciales</a:t>
            </a:r>
            <a:endParaRPr sz="5900"/>
          </a:p>
        </p:txBody>
      </p:sp>
      <p:pic>
        <p:nvPicPr>
          <p:cNvPr id="1494" name="Google Shape;1494;g29e745b8efd_1_1706"/>
          <p:cNvPicPr preferRelativeResize="0"/>
          <p:nvPr/>
        </p:nvPicPr>
        <p:blipFill rotWithShape="1">
          <a:blip r:embed="rId3">
            <a:alphaModFix/>
          </a:blip>
          <a:srcRect b="0" l="0" r="0" t="0"/>
          <a:stretch/>
        </p:blipFill>
        <p:spPr>
          <a:xfrm>
            <a:off x="9902890" y="6150820"/>
            <a:ext cx="1911221" cy="38078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8" name="Shape 1498"/>
        <p:cNvGrpSpPr/>
        <p:nvPr/>
      </p:nvGrpSpPr>
      <p:grpSpPr>
        <a:xfrm>
          <a:off x="0" y="0"/>
          <a:ext cx="0" cy="0"/>
          <a:chOff x="0" y="0"/>
          <a:chExt cx="0" cy="0"/>
        </a:xfrm>
      </p:grpSpPr>
      <p:pic>
        <p:nvPicPr>
          <p:cNvPr id="1499" name="Google Shape;1499;g29e745b8efd_1_1711"/>
          <p:cNvPicPr preferRelativeResize="0"/>
          <p:nvPr/>
        </p:nvPicPr>
        <p:blipFill rotWithShape="1">
          <a:blip r:embed="rId3">
            <a:alphaModFix/>
          </a:blip>
          <a:srcRect b="0" l="0" r="0" t="0"/>
          <a:stretch/>
        </p:blipFill>
        <p:spPr>
          <a:xfrm>
            <a:off x="0" y="1628340"/>
            <a:ext cx="5736250" cy="4269750"/>
          </a:xfrm>
          <a:prstGeom prst="rect">
            <a:avLst/>
          </a:prstGeom>
          <a:noFill/>
          <a:ln>
            <a:noFill/>
          </a:ln>
        </p:spPr>
      </p:pic>
      <p:pic>
        <p:nvPicPr>
          <p:cNvPr id="1500" name="Google Shape;1500;g29e745b8efd_1_1711"/>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501" name="Google Shape;1501;g29e745b8efd_1_171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02" name="Google Shape;1502;g29e745b8efd_1_1711"/>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Modelos más importantes...</a:t>
            </a:r>
            <a:endParaRPr b="1" i="0" sz="4000" u="none" cap="none" strike="noStrike">
              <a:solidFill>
                <a:srgbClr val="377AF4"/>
              </a:solidFill>
              <a:latin typeface="Roboto"/>
              <a:ea typeface="Roboto"/>
              <a:cs typeface="Roboto"/>
              <a:sym typeface="Roboto"/>
            </a:endParaRPr>
          </a:p>
        </p:txBody>
      </p:sp>
      <p:pic>
        <p:nvPicPr>
          <p:cNvPr id="1503" name="Google Shape;1503;g29e745b8efd_1_1711"/>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pic>
        <p:nvPicPr>
          <p:cNvPr id="1504" name="Google Shape;1504;g29e745b8efd_1_1711"/>
          <p:cNvPicPr preferRelativeResize="0"/>
          <p:nvPr/>
        </p:nvPicPr>
        <p:blipFill rotWithShape="1">
          <a:blip r:embed="rId6">
            <a:alphaModFix/>
          </a:blip>
          <a:srcRect b="0" l="0" r="0" t="0"/>
          <a:stretch/>
        </p:blipFill>
        <p:spPr>
          <a:xfrm>
            <a:off x="7122983" y="1820640"/>
            <a:ext cx="4341900" cy="38851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8" name="Shape 1508"/>
        <p:cNvGrpSpPr/>
        <p:nvPr/>
      </p:nvGrpSpPr>
      <p:grpSpPr>
        <a:xfrm>
          <a:off x="0" y="0"/>
          <a:ext cx="0" cy="0"/>
          <a:chOff x="0" y="0"/>
          <a:chExt cx="0" cy="0"/>
        </a:xfrm>
      </p:grpSpPr>
      <p:grpSp>
        <p:nvGrpSpPr>
          <p:cNvPr id="1509" name="Google Shape;1509;g29e745b8efd_1_1720"/>
          <p:cNvGrpSpPr/>
          <p:nvPr/>
        </p:nvGrpSpPr>
        <p:grpSpPr>
          <a:xfrm>
            <a:off x="0" y="1949195"/>
            <a:ext cx="11875515" cy="2959608"/>
            <a:chOff x="0" y="1949195"/>
            <a:chExt cx="11875515" cy="2959608"/>
          </a:xfrm>
        </p:grpSpPr>
        <p:sp>
          <p:nvSpPr>
            <p:cNvPr id="1510" name="Google Shape;1510;g29e745b8efd_1_1720"/>
            <p:cNvSpPr/>
            <p:nvPr/>
          </p:nvSpPr>
          <p:spPr>
            <a:xfrm>
              <a:off x="2772155" y="2196083"/>
              <a:ext cx="9103360" cy="2514600"/>
            </a:xfrm>
            <a:custGeom>
              <a:rect b="b" l="l" r="r" t="t"/>
              <a:pathLst>
                <a:path extrusionOk="0" h="2514600" w="9103360">
                  <a:moveTo>
                    <a:pt x="8912352" y="0"/>
                  </a:moveTo>
                  <a:lnTo>
                    <a:pt x="0" y="0"/>
                  </a:lnTo>
                  <a:lnTo>
                    <a:pt x="0" y="2514599"/>
                  </a:lnTo>
                  <a:lnTo>
                    <a:pt x="8912352" y="2514599"/>
                  </a:lnTo>
                  <a:lnTo>
                    <a:pt x="8956014" y="2509565"/>
                  </a:lnTo>
                  <a:lnTo>
                    <a:pt x="8996105" y="2495227"/>
                  </a:lnTo>
                  <a:lnTo>
                    <a:pt x="9031477" y="2472732"/>
                  </a:lnTo>
                  <a:lnTo>
                    <a:pt x="9060984" y="2443225"/>
                  </a:lnTo>
                  <a:lnTo>
                    <a:pt x="9083479" y="2407853"/>
                  </a:lnTo>
                  <a:lnTo>
                    <a:pt x="9097817" y="2367762"/>
                  </a:lnTo>
                  <a:lnTo>
                    <a:pt x="9102852" y="2324099"/>
                  </a:lnTo>
                  <a:lnTo>
                    <a:pt x="9102852" y="190500"/>
                  </a:lnTo>
                  <a:lnTo>
                    <a:pt x="9097817" y="146837"/>
                  </a:lnTo>
                  <a:lnTo>
                    <a:pt x="9083479" y="106746"/>
                  </a:lnTo>
                  <a:lnTo>
                    <a:pt x="9060984" y="71374"/>
                  </a:lnTo>
                  <a:lnTo>
                    <a:pt x="9031477" y="41867"/>
                  </a:lnTo>
                  <a:lnTo>
                    <a:pt x="8996105" y="19372"/>
                  </a:lnTo>
                  <a:lnTo>
                    <a:pt x="8956014" y="5034"/>
                  </a:lnTo>
                  <a:lnTo>
                    <a:pt x="8912352"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511" name="Google Shape;1511;g29e745b8efd_1_1720"/>
            <p:cNvPicPr preferRelativeResize="0"/>
            <p:nvPr/>
          </p:nvPicPr>
          <p:blipFill rotWithShape="1">
            <a:blip r:embed="rId3">
              <a:alphaModFix/>
            </a:blip>
            <a:srcRect b="0" l="0" r="0" t="0"/>
            <a:stretch/>
          </p:blipFill>
          <p:spPr>
            <a:xfrm>
              <a:off x="0" y="1949195"/>
              <a:ext cx="3976115" cy="2959608"/>
            </a:xfrm>
            <a:prstGeom prst="rect">
              <a:avLst/>
            </a:prstGeom>
            <a:noFill/>
            <a:ln>
              <a:noFill/>
            </a:ln>
          </p:spPr>
        </p:pic>
      </p:grpSp>
      <p:sp>
        <p:nvSpPr>
          <p:cNvPr id="1512" name="Google Shape;1512;g29e745b8efd_1_1720"/>
          <p:cNvSpPr txBox="1"/>
          <p:nvPr/>
        </p:nvSpPr>
        <p:spPr>
          <a:xfrm>
            <a:off x="4492879" y="2484247"/>
            <a:ext cx="6875700" cy="2430300"/>
          </a:xfrm>
          <a:prstGeom prst="rect">
            <a:avLst/>
          </a:prstGeom>
          <a:noFill/>
          <a:ln>
            <a:noFill/>
          </a:ln>
        </p:spPr>
        <p:txBody>
          <a:bodyPr anchorCtr="0" anchor="t" bIns="0" lIns="0" spcFirstLastPara="1" rIns="0" wrap="square" tIns="12075">
            <a:spAutoFit/>
          </a:bodyPr>
          <a:lstStyle/>
          <a:p>
            <a:pPr indent="0" lvl="0" marL="0" marR="0" rtl="0" algn="just">
              <a:lnSpc>
                <a:spcPct val="100000"/>
              </a:lnSpc>
              <a:spcBef>
                <a:spcPts val="300"/>
              </a:spcBef>
              <a:spcAft>
                <a:spcPts val="0"/>
              </a:spcAft>
              <a:buClr>
                <a:schemeClr val="dk1"/>
              </a:buClr>
              <a:buSzPts val="1500"/>
              <a:buFont typeface="Arial"/>
              <a:buNone/>
            </a:pPr>
            <a:r>
              <a:rPr b="0" i="0" lang="es-CO" sz="1600" u="none" cap="none" strike="noStrike">
                <a:solidFill>
                  <a:srgbClr val="434343"/>
                </a:solidFill>
                <a:latin typeface="Roboto"/>
                <a:ea typeface="Roboto"/>
                <a:cs typeface="Roboto"/>
                <a:sym typeface="Roboto"/>
              </a:rPr>
              <a:t>El </a:t>
            </a:r>
            <a:r>
              <a:rPr b="1" i="1" lang="es-CO" sz="1600" u="none" cap="none" strike="noStrike">
                <a:solidFill>
                  <a:srgbClr val="434343"/>
                </a:solidFill>
                <a:latin typeface="Roboto"/>
                <a:ea typeface="Roboto"/>
                <a:cs typeface="Roboto"/>
                <a:sym typeface="Roboto"/>
              </a:rPr>
              <a:t>Diagrama de Dependencias</a:t>
            </a:r>
            <a:r>
              <a:rPr b="0" i="0" lang="es-CO" sz="1600" u="none" cap="none" strike="noStrike">
                <a:solidFill>
                  <a:srgbClr val="434343"/>
                </a:solidFill>
                <a:latin typeface="Roboto"/>
                <a:ea typeface="Roboto"/>
                <a:cs typeface="Roboto"/>
                <a:sym typeface="Roboto"/>
              </a:rPr>
              <a:t> representa los distintos elementos que comprende la solución y los relaciona en capas, estableciendo la dependencia entre ellos.</a:t>
            </a:r>
            <a:endParaRPr b="0" i="0" sz="1600" u="none" cap="none" strike="noStrike">
              <a:solidFill>
                <a:srgbClr val="434343"/>
              </a:solidFill>
              <a:latin typeface="Roboto"/>
              <a:ea typeface="Roboto"/>
              <a:cs typeface="Roboto"/>
              <a:sym typeface="Roboto"/>
            </a:endParaRPr>
          </a:p>
          <a:p>
            <a:pPr indent="0" lvl="0" marL="0" marR="0" rtl="0" algn="l">
              <a:lnSpc>
                <a:spcPct val="100000"/>
              </a:lnSpc>
              <a:spcBef>
                <a:spcPts val="300"/>
              </a:spcBef>
              <a:spcAft>
                <a:spcPts val="0"/>
              </a:spcAft>
              <a:buClr>
                <a:srgbClr val="000000"/>
              </a:buClr>
              <a:buSzPts val="1600"/>
              <a:buFont typeface="Arial"/>
              <a:buNone/>
            </a:pPr>
            <a:r>
              <a:t/>
            </a:r>
            <a:endParaRPr b="0" i="0" sz="1600" u="none" cap="none" strike="noStrike">
              <a:solidFill>
                <a:srgbClr val="434343"/>
              </a:solidFill>
              <a:latin typeface="Roboto"/>
              <a:ea typeface="Roboto"/>
              <a:cs typeface="Roboto"/>
              <a:sym typeface="Roboto"/>
            </a:endParaRPr>
          </a:p>
          <a:p>
            <a:pPr indent="0" lvl="0" marL="12700" marR="12700" rtl="0" algn="just">
              <a:lnSpc>
                <a:spcPct val="113750"/>
              </a:lnSpc>
              <a:spcBef>
                <a:spcPts val="0"/>
              </a:spcBef>
              <a:spcAft>
                <a:spcPts val="0"/>
              </a:spcAft>
              <a:buClr>
                <a:srgbClr val="000000"/>
              </a:buClr>
              <a:buSzPts val="1600"/>
              <a:buFont typeface="Arial"/>
              <a:buNone/>
            </a:pPr>
            <a:r>
              <a:rPr b="0" i="0" lang="es-CO" sz="1600" u="none" cap="none" strike="noStrike">
                <a:solidFill>
                  <a:srgbClr val="434343"/>
                </a:solidFill>
                <a:latin typeface="Roboto"/>
                <a:ea typeface="Roboto"/>
                <a:cs typeface="Roboto"/>
                <a:sym typeface="Roboto"/>
              </a:rPr>
              <a:t>Define las Capas de Artefactos (interfaces, procesos, reglas, documentos, …) según  el Tipo de Solución de Negocio a desarrollar (Portales, BPM, ECM, …).</a:t>
            </a:r>
            <a:endParaRPr b="0" i="0" sz="16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pic>
        <p:nvPicPr>
          <p:cNvPr id="1513" name="Google Shape;1513;g29e745b8efd_1_1720"/>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514" name="Google Shape;1514;g29e745b8efd_1_1720"/>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15" name="Google Shape;1515;g29e745b8efd_1_1720"/>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Diagrama de Dependencias</a:t>
            </a:r>
            <a:endParaRPr b="1" i="0" sz="4000" u="none" cap="none" strike="noStrike">
              <a:solidFill>
                <a:srgbClr val="377AF4"/>
              </a:solidFill>
              <a:latin typeface="Roboto"/>
              <a:ea typeface="Roboto"/>
              <a:cs typeface="Roboto"/>
              <a:sym typeface="Roboto"/>
            </a:endParaRPr>
          </a:p>
        </p:txBody>
      </p:sp>
      <p:pic>
        <p:nvPicPr>
          <p:cNvPr id="1516" name="Google Shape;1516;g29e745b8efd_1_1720"/>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0" name="Shape 1520"/>
        <p:cNvGrpSpPr/>
        <p:nvPr/>
      </p:nvGrpSpPr>
      <p:grpSpPr>
        <a:xfrm>
          <a:off x="0" y="0"/>
          <a:ext cx="0" cy="0"/>
          <a:chOff x="0" y="0"/>
          <a:chExt cx="0" cy="0"/>
        </a:xfrm>
      </p:grpSpPr>
      <p:sp>
        <p:nvSpPr>
          <p:cNvPr id="1521" name="Google Shape;1521;g29e745b8efd_1_1731"/>
          <p:cNvSpPr txBox="1"/>
          <p:nvPr/>
        </p:nvSpPr>
        <p:spPr>
          <a:xfrm>
            <a:off x="556673" y="1060205"/>
            <a:ext cx="11078700" cy="52011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200"/>
              </a:spcBef>
              <a:spcAft>
                <a:spcPts val="0"/>
              </a:spcAft>
              <a:buClr>
                <a:srgbClr val="000000"/>
              </a:buClr>
              <a:buSzPts val="1500"/>
              <a:buFont typeface="Arial"/>
              <a:buNone/>
            </a:pPr>
            <a:r>
              <a:rPr b="0" i="0" lang="es-CO" sz="1900" u="none" cap="none" strike="noStrike">
                <a:solidFill>
                  <a:srgbClr val="434343"/>
                </a:solidFill>
                <a:latin typeface="Roboto"/>
                <a:ea typeface="Roboto"/>
                <a:cs typeface="Roboto"/>
                <a:sym typeface="Roboto"/>
              </a:rPr>
              <a:t>El diagrama de dependencias </a:t>
            </a:r>
            <a:r>
              <a:rPr b="1" i="0" lang="es-CO" sz="1900" u="none" cap="none" strike="noStrike">
                <a:solidFill>
                  <a:srgbClr val="2A6AA0"/>
                </a:solidFill>
                <a:latin typeface="Roboto"/>
                <a:ea typeface="Roboto"/>
                <a:cs typeface="Roboto"/>
                <a:sym typeface="Roboto"/>
              </a:rPr>
              <a:t>es muy útil por tres (3) motivos</a:t>
            </a:r>
            <a:r>
              <a:rPr b="0" i="0" lang="es-CO" sz="1900" u="none" cap="none" strike="noStrike">
                <a:solidFill>
                  <a:srgbClr val="434343"/>
                </a:solidFill>
                <a:latin typeface="Roboto"/>
                <a:ea typeface="Roboto"/>
                <a:cs typeface="Roboto"/>
                <a:sym typeface="Roboto"/>
              </a:rPr>
              <a:t>:</a:t>
            </a:r>
            <a:endParaRPr b="0" i="0" sz="1900" u="none" cap="none" strike="noStrike">
              <a:solidFill>
                <a:srgbClr val="434343"/>
              </a:solidFill>
              <a:latin typeface="Roboto"/>
              <a:ea typeface="Roboto"/>
              <a:cs typeface="Roboto"/>
              <a:sym typeface="Roboto"/>
            </a:endParaRPr>
          </a:p>
          <a:p>
            <a:pPr indent="-311150" lvl="0" marL="914400" marR="0" rtl="0" algn="just">
              <a:lnSpc>
                <a:spcPct val="115000"/>
              </a:lnSpc>
              <a:spcBef>
                <a:spcPts val="1200"/>
              </a:spcBef>
              <a:spcAft>
                <a:spcPts val="0"/>
              </a:spcAft>
              <a:buClr>
                <a:srgbClr val="434343"/>
              </a:buClr>
              <a:buSzPts val="1500"/>
              <a:buFont typeface="Roboto"/>
              <a:buChar char="●"/>
            </a:pPr>
            <a:r>
              <a:rPr b="0" i="0" lang="es-CO" sz="1900" u="none" cap="none" strike="noStrike">
                <a:solidFill>
                  <a:srgbClr val="434343"/>
                </a:solidFill>
                <a:latin typeface="Roboto"/>
                <a:ea typeface="Roboto"/>
                <a:cs typeface="Roboto"/>
                <a:sym typeface="Roboto"/>
              </a:rPr>
              <a:t>En el discovery, ofrece una vista desacoplada de los diferentes elementos de la solución y es un insumo de gran valor para determinar la cantidad de sprints requeridos y la priorización de los desarrollos según sus dependencias.</a:t>
            </a:r>
            <a:endParaRPr b="0" i="0" sz="1900" u="none" cap="none" strike="noStrike">
              <a:solidFill>
                <a:srgbClr val="434343"/>
              </a:solidFill>
              <a:latin typeface="Roboto"/>
              <a:ea typeface="Roboto"/>
              <a:cs typeface="Roboto"/>
              <a:sym typeface="Roboto"/>
            </a:endParaRPr>
          </a:p>
          <a:p>
            <a:pPr indent="0" lvl="0" marL="1828800" marR="0" rtl="0" algn="l">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311150" lvl="0" marL="914400" marR="0" rtl="0" algn="just">
              <a:lnSpc>
                <a:spcPct val="115000"/>
              </a:lnSpc>
              <a:spcBef>
                <a:spcPts val="1200"/>
              </a:spcBef>
              <a:spcAft>
                <a:spcPts val="0"/>
              </a:spcAft>
              <a:buClr>
                <a:srgbClr val="434343"/>
              </a:buClr>
              <a:buSzPts val="1500"/>
              <a:buFont typeface="Roboto"/>
              <a:buChar char="●"/>
            </a:pPr>
            <a:r>
              <a:rPr b="0" i="0" lang="es-CO" sz="1900" u="none" cap="none" strike="noStrike">
                <a:solidFill>
                  <a:srgbClr val="434343"/>
                </a:solidFill>
                <a:latin typeface="Roboto"/>
                <a:ea typeface="Roboto"/>
                <a:cs typeface="Roboto"/>
                <a:sym typeface="Roboto"/>
              </a:rPr>
              <a:t>En los sprints de ejecución ayuda al equipo de trabajo a organizar su trabajo y el ensamble de componentes en los “Leaps” establecidos.</a:t>
            </a:r>
            <a:endParaRPr b="0" i="0" sz="1900" u="none" cap="none" strike="noStrike">
              <a:solidFill>
                <a:srgbClr val="434343"/>
              </a:solidFill>
              <a:latin typeface="Roboto"/>
              <a:ea typeface="Roboto"/>
              <a:cs typeface="Roboto"/>
              <a:sym typeface="Roboto"/>
            </a:endParaRPr>
          </a:p>
          <a:p>
            <a:pPr indent="0" lvl="0" marL="1828800" marR="0" rtl="0" algn="l">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311150" lvl="0" marL="914400" marR="0" rtl="0" algn="just">
              <a:lnSpc>
                <a:spcPct val="115000"/>
              </a:lnSpc>
              <a:spcBef>
                <a:spcPts val="1200"/>
              </a:spcBef>
              <a:spcAft>
                <a:spcPts val="0"/>
              </a:spcAft>
              <a:buClr>
                <a:srgbClr val="434343"/>
              </a:buClr>
              <a:buSzPts val="1500"/>
              <a:buFont typeface="Roboto"/>
              <a:buChar char="●"/>
            </a:pPr>
            <a:r>
              <a:rPr b="0" i="0" lang="es-CO" sz="1900" u="none" cap="none" strike="noStrike">
                <a:solidFill>
                  <a:srgbClr val="434343"/>
                </a:solidFill>
                <a:latin typeface="Roboto"/>
                <a:ea typeface="Roboto"/>
                <a:cs typeface="Roboto"/>
                <a:sym typeface="Roboto"/>
              </a:rPr>
              <a:t>Soporte al mantenimiento correctivo y evolutivo al poder utilizar el diagrama de dependencias para realizar análisis de impacto ante alguna nueva adecuación o corrección que deba realizarse al producto liberado. De esta manera, ayuda a mitigar los riesgos involucrados.</a:t>
            </a:r>
            <a:endParaRPr b="0" i="0" sz="1900" u="none" cap="none" strike="noStrike">
              <a:solidFill>
                <a:srgbClr val="434343"/>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500"/>
              <a:buFont typeface="Arial"/>
              <a:buNone/>
            </a:pPr>
            <a:r>
              <a:t/>
            </a:r>
            <a:endParaRPr b="1" i="0" sz="1900" u="sng" cap="none" strike="noStrike">
              <a:solidFill>
                <a:srgbClr val="434343"/>
              </a:solidFill>
              <a:latin typeface="Roboto"/>
              <a:ea typeface="Roboto"/>
              <a:cs typeface="Roboto"/>
              <a:sym typeface="Roboto"/>
            </a:endParaRPr>
          </a:p>
          <a:p>
            <a:pPr indent="0" lvl="0" marL="457200" marR="0" rtl="0" algn="l">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0" lvl="0" marL="457200" marR="0" rtl="0" algn="l">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p:txBody>
      </p:sp>
      <p:pic>
        <p:nvPicPr>
          <p:cNvPr id="1522" name="Google Shape;1522;g29e745b8efd_1_1731"/>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523" name="Google Shape;1523;g29e745b8efd_1_173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24" name="Google Shape;1524;g29e745b8efd_1_1731"/>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Diagrama de Dependencias</a:t>
            </a:r>
            <a:endParaRPr b="0" i="0" sz="1900" u="none" cap="none" strike="noStrike">
              <a:solidFill>
                <a:srgbClr val="000000"/>
              </a:solidFill>
              <a:latin typeface="Arial"/>
              <a:ea typeface="Arial"/>
              <a:cs typeface="Arial"/>
              <a:sym typeface="Arial"/>
            </a:endParaRPr>
          </a:p>
        </p:txBody>
      </p:sp>
      <p:pic>
        <p:nvPicPr>
          <p:cNvPr id="1525" name="Google Shape;1525;g29e745b8efd_1_1731"/>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g29e745b8efd_1_188"/>
          <p:cNvSpPr txBox="1"/>
          <p:nvPr/>
        </p:nvSpPr>
        <p:spPr>
          <a:xfrm>
            <a:off x="882765" y="604280"/>
            <a:ext cx="9879900" cy="13545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1900"/>
              </a:spcBef>
              <a:spcAft>
                <a:spcPts val="1900"/>
              </a:spcAft>
              <a:buClr>
                <a:schemeClr val="dk1"/>
              </a:buClr>
              <a:buSzPts val="1500"/>
              <a:buFont typeface="Arial"/>
              <a:buNone/>
            </a:pPr>
            <a:r>
              <a:rPr b="0" i="0" lang="es-CO" sz="2400" u="none" cap="none" strike="noStrike">
                <a:solidFill>
                  <a:srgbClr val="434343"/>
                </a:solidFill>
                <a:latin typeface="Roboto"/>
                <a:ea typeface="Roboto"/>
                <a:cs typeface="Roboto"/>
                <a:sym typeface="Roboto"/>
              </a:rPr>
              <a:t>Se refiere a la </a:t>
            </a:r>
            <a:r>
              <a:rPr b="1" i="0" lang="es-CO" sz="2400" u="none" cap="none" strike="noStrike">
                <a:solidFill>
                  <a:srgbClr val="006595"/>
                </a:solidFill>
                <a:latin typeface="Roboto"/>
                <a:ea typeface="Roboto"/>
                <a:cs typeface="Roboto"/>
                <a:sym typeface="Roboto"/>
              </a:rPr>
              <a:t>capacidad de moverse y responder rápidamente a los cambios</a:t>
            </a:r>
            <a:r>
              <a:rPr b="0" i="0" lang="es-CO" sz="2400" u="none" cap="none" strike="noStrike">
                <a:solidFill>
                  <a:srgbClr val="434343"/>
                </a:solidFill>
                <a:latin typeface="Roboto"/>
                <a:ea typeface="Roboto"/>
                <a:cs typeface="Roboto"/>
                <a:sym typeface="Roboto"/>
              </a:rPr>
              <a:t>, para lograr la meta de crear productos y/o servicios de valor en ambientes de turbulencia.</a:t>
            </a:r>
            <a:endParaRPr b="1" i="0" sz="2400" u="none" cap="none" strike="noStrike">
              <a:solidFill>
                <a:srgbClr val="990000"/>
              </a:solidFill>
              <a:latin typeface="Roboto"/>
              <a:ea typeface="Roboto"/>
              <a:cs typeface="Roboto"/>
              <a:sym typeface="Roboto"/>
            </a:endParaRPr>
          </a:p>
        </p:txBody>
      </p:sp>
      <p:pic>
        <p:nvPicPr>
          <p:cNvPr id="224" name="Google Shape;224;g29e745b8efd_1_188"/>
          <p:cNvPicPr preferRelativeResize="0"/>
          <p:nvPr/>
        </p:nvPicPr>
        <p:blipFill rotWithShape="1">
          <a:blip r:embed="rId3">
            <a:alphaModFix/>
          </a:blip>
          <a:srcRect b="0" l="0" r="0" t="0"/>
          <a:stretch/>
        </p:blipFill>
        <p:spPr>
          <a:xfrm>
            <a:off x="1155916" y="2389481"/>
            <a:ext cx="9880165" cy="4062600"/>
          </a:xfrm>
          <a:prstGeom prst="rect">
            <a:avLst/>
          </a:prstGeom>
          <a:noFill/>
          <a:ln>
            <a:noFill/>
          </a:ln>
        </p:spPr>
      </p:pic>
      <p:sp>
        <p:nvSpPr>
          <p:cNvPr id="225" name="Google Shape;225;g29e745b8efd_1_188"/>
          <p:cNvSpPr/>
          <p:nvPr/>
        </p:nvSpPr>
        <p:spPr>
          <a:xfrm>
            <a:off x="5861867" y="2585596"/>
            <a:ext cx="1340100" cy="420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26" name="Google Shape;226;g29e745b8efd_1_188"/>
          <p:cNvSpPr/>
          <p:nvPr/>
        </p:nvSpPr>
        <p:spPr>
          <a:xfrm>
            <a:off x="5980007" y="5028721"/>
            <a:ext cx="1340100" cy="420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27" name="Google Shape;227;g29e745b8efd_1_188"/>
          <p:cNvSpPr/>
          <p:nvPr/>
        </p:nvSpPr>
        <p:spPr>
          <a:xfrm>
            <a:off x="7542028" y="5634485"/>
            <a:ext cx="2027100" cy="7407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28" name="Google Shape;228;g29e745b8efd_1_188"/>
          <p:cNvSpPr/>
          <p:nvPr/>
        </p:nvSpPr>
        <p:spPr>
          <a:xfrm>
            <a:off x="9460615" y="5238657"/>
            <a:ext cx="2027100" cy="7407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229" name="Google Shape;229;g29e745b8efd_1_188"/>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230" name="Google Shape;230;g29e745b8efd_1_188"/>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31" name="Google Shape;231;g29e745b8efd_1_188"/>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Agile</a:t>
            </a:r>
            <a:endParaRPr b="0" i="0" sz="1600" u="none" cap="none" strike="noStrike">
              <a:solidFill>
                <a:srgbClr val="377AF4"/>
              </a:solidFill>
              <a:latin typeface="Roboto"/>
              <a:ea typeface="Roboto"/>
              <a:cs typeface="Roboto"/>
              <a:sym typeface="Roboto"/>
            </a:endParaRPr>
          </a:p>
        </p:txBody>
      </p:sp>
      <p:pic>
        <p:nvPicPr>
          <p:cNvPr id="232" name="Google Shape;232;g29e745b8efd_1_188"/>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9" name="Shape 1529"/>
        <p:cNvGrpSpPr/>
        <p:nvPr/>
      </p:nvGrpSpPr>
      <p:grpSpPr>
        <a:xfrm>
          <a:off x="0" y="0"/>
          <a:ext cx="0" cy="0"/>
          <a:chOff x="0" y="0"/>
          <a:chExt cx="0" cy="0"/>
        </a:xfrm>
      </p:grpSpPr>
      <p:pic>
        <p:nvPicPr>
          <p:cNvPr id="1530" name="Google Shape;1530;g29e745b8efd_1_1739"/>
          <p:cNvPicPr preferRelativeResize="0"/>
          <p:nvPr/>
        </p:nvPicPr>
        <p:blipFill rotWithShape="1">
          <a:blip r:embed="rId3">
            <a:alphaModFix/>
          </a:blip>
          <a:srcRect b="0" l="0" r="0" t="0"/>
          <a:stretch/>
        </p:blipFill>
        <p:spPr>
          <a:xfrm>
            <a:off x="1674640" y="1213016"/>
            <a:ext cx="8116704" cy="4578800"/>
          </a:xfrm>
          <a:prstGeom prst="rect">
            <a:avLst/>
          </a:prstGeom>
          <a:noFill/>
          <a:ln>
            <a:noFill/>
          </a:ln>
        </p:spPr>
      </p:pic>
      <p:pic>
        <p:nvPicPr>
          <p:cNvPr id="1531" name="Google Shape;1531;g29e745b8efd_1_1739"/>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532" name="Google Shape;1532;g29e745b8efd_1_1739"/>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33" name="Google Shape;1533;g29e745b8efd_1_1739"/>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Diagrama de Dependencias</a:t>
            </a:r>
            <a:endParaRPr b="0" i="0" sz="1900" u="none" cap="none" strike="noStrike">
              <a:solidFill>
                <a:srgbClr val="000000"/>
              </a:solidFill>
              <a:latin typeface="Arial"/>
              <a:ea typeface="Arial"/>
              <a:cs typeface="Arial"/>
              <a:sym typeface="Arial"/>
            </a:endParaRPr>
          </a:p>
        </p:txBody>
      </p:sp>
      <p:pic>
        <p:nvPicPr>
          <p:cNvPr id="1534" name="Google Shape;1534;g29e745b8efd_1_1739"/>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8" name="Shape 1538"/>
        <p:cNvGrpSpPr/>
        <p:nvPr/>
      </p:nvGrpSpPr>
      <p:grpSpPr>
        <a:xfrm>
          <a:off x="0" y="0"/>
          <a:ext cx="0" cy="0"/>
          <a:chOff x="0" y="0"/>
          <a:chExt cx="0" cy="0"/>
        </a:xfrm>
      </p:grpSpPr>
      <p:sp>
        <p:nvSpPr>
          <p:cNvPr id="1539" name="Google Shape;1539;g29e745b8efd_1_1747"/>
          <p:cNvSpPr/>
          <p:nvPr/>
        </p:nvSpPr>
        <p:spPr>
          <a:xfrm>
            <a:off x="332231" y="2171700"/>
            <a:ext cx="11474448" cy="2514600"/>
          </a:xfrm>
          <a:custGeom>
            <a:rect b="b" l="l" r="r" t="t"/>
            <a:pathLst>
              <a:path extrusionOk="0" h="2514600" w="11859895">
                <a:moveTo>
                  <a:pt x="11859768" y="0"/>
                </a:moveTo>
                <a:lnTo>
                  <a:pt x="190512" y="0"/>
                </a:lnTo>
                <a:lnTo>
                  <a:pt x="146829" y="5034"/>
                </a:lnTo>
                <a:lnTo>
                  <a:pt x="106729" y="19372"/>
                </a:lnTo>
                <a:lnTo>
                  <a:pt x="71355" y="41867"/>
                </a:lnTo>
                <a:lnTo>
                  <a:pt x="41852" y="71374"/>
                </a:lnTo>
                <a:lnTo>
                  <a:pt x="19363" y="106746"/>
                </a:lnTo>
                <a:lnTo>
                  <a:pt x="5031" y="146837"/>
                </a:lnTo>
                <a:lnTo>
                  <a:pt x="0" y="190500"/>
                </a:lnTo>
                <a:lnTo>
                  <a:pt x="0" y="2324100"/>
                </a:lnTo>
                <a:lnTo>
                  <a:pt x="5031" y="2367762"/>
                </a:lnTo>
                <a:lnTo>
                  <a:pt x="19363" y="2407853"/>
                </a:lnTo>
                <a:lnTo>
                  <a:pt x="41852" y="2443225"/>
                </a:lnTo>
                <a:lnTo>
                  <a:pt x="71355" y="2472732"/>
                </a:lnTo>
                <a:lnTo>
                  <a:pt x="106729" y="2495227"/>
                </a:lnTo>
                <a:lnTo>
                  <a:pt x="146829" y="2509565"/>
                </a:lnTo>
                <a:lnTo>
                  <a:pt x="190512" y="2514600"/>
                </a:lnTo>
                <a:lnTo>
                  <a:pt x="11859768" y="2514600"/>
                </a:lnTo>
                <a:lnTo>
                  <a:pt x="11859768"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0" name="Google Shape;1540;g29e745b8efd_1_1747"/>
          <p:cNvSpPr txBox="1"/>
          <p:nvPr/>
        </p:nvSpPr>
        <p:spPr>
          <a:xfrm>
            <a:off x="608177" y="2368423"/>
            <a:ext cx="7989600" cy="1834800"/>
          </a:xfrm>
          <a:prstGeom prst="rect">
            <a:avLst/>
          </a:prstGeom>
          <a:noFill/>
          <a:ln>
            <a:noFill/>
          </a:ln>
        </p:spPr>
        <p:txBody>
          <a:bodyPr anchorCtr="0" anchor="t" bIns="0" lIns="0" spcFirstLastPara="1" rIns="0" wrap="square" tIns="30475">
            <a:spAutoFit/>
          </a:bodyPr>
          <a:lstStyle/>
          <a:p>
            <a:pPr indent="0" lvl="0" marL="12700" marR="0" rtl="0" algn="l">
              <a:lnSpc>
                <a:spcPct val="113750"/>
              </a:lnSpc>
              <a:spcBef>
                <a:spcPts val="0"/>
              </a:spcBef>
              <a:spcAft>
                <a:spcPts val="0"/>
              </a:spcAft>
              <a:buClr>
                <a:srgbClr val="000000"/>
              </a:buClr>
              <a:buSzPts val="1600"/>
              <a:buFont typeface="Arial"/>
              <a:buNone/>
            </a:pPr>
            <a:r>
              <a:rPr b="0" i="0" lang="es-CO" sz="1600" u="none" cap="none" strike="noStrike">
                <a:solidFill>
                  <a:srgbClr val="434343"/>
                </a:solidFill>
                <a:latin typeface="Roboto"/>
                <a:ea typeface="Roboto"/>
                <a:cs typeface="Roboto"/>
                <a:sym typeface="Roboto"/>
              </a:rPr>
              <a:t>El </a:t>
            </a:r>
            <a:r>
              <a:rPr b="1" i="1" lang="es-CO" sz="1600" u="none" cap="none" strike="noStrike">
                <a:solidFill>
                  <a:srgbClr val="434343"/>
                </a:solidFill>
                <a:latin typeface="Roboto"/>
                <a:ea typeface="Roboto"/>
                <a:cs typeface="Roboto"/>
                <a:sym typeface="Roboto"/>
              </a:rPr>
              <a:t>Modelo ontológico </a:t>
            </a:r>
            <a:r>
              <a:rPr b="0" i="0" lang="es-CO" sz="1600" u="none" cap="none" strike="noStrike">
                <a:solidFill>
                  <a:srgbClr val="434343"/>
                </a:solidFill>
                <a:latin typeface="Roboto"/>
                <a:ea typeface="Roboto"/>
                <a:cs typeface="Roboto"/>
                <a:sym typeface="Roboto"/>
              </a:rPr>
              <a:t>recoge la información sobre los </a:t>
            </a:r>
            <a:r>
              <a:rPr b="1" i="0" lang="es-CO" sz="1600" u="none" cap="none" strike="noStrike">
                <a:solidFill>
                  <a:srgbClr val="434343"/>
                </a:solidFill>
                <a:latin typeface="Roboto"/>
                <a:ea typeface="Roboto"/>
                <a:cs typeface="Roboto"/>
                <a:sym typeface="Roboto"/>
              </a:rPr>
              <a:t>Conceptos de Negocio</a:t>
            </a:r>
            <a:r>
              <a:rPr b="0" i="0" lang="es-CO" sz="1600" u="none" cap="none" strike="noStrike">
                <a:solidFill>
                  <a:srgbClr val="434343"/>
                </a:solidFill>
                <a:latin typeface="Roboto"/>
                <a:ea typeface="Roboto"/>
                <a:cs typeface="Roboto"/>
                <a:sym typeface="Roboto"/>
              </a:rPr>
              <a:t>, sus propiedades y  las relaciones entre ellos, obteniéndose del estudio semántico del backlog (De HU y/o diagramas de procesos de negocio).</a:t>
            </a:r>
            <a:endParaRPr b="0" i="0" sz="1600" u="none" cap="none" strike="noStrike">
              <a:solidFill>
                <a:srgbClr val="434343"/>
              </a:solidFill>
              <a:latin typeface="Roboto"/>
              <a:ea typeface="Roboto"/>
              <a:cs typeface="Roboto"/>
              <a:sym typeface="Roboto"/>
            </a:endParaRPr>
          </a:p>
          <a:p>
            <a:pPr indent="0" lvl="0" marL="0" marR="0" rtl="0" algn="l">
              <a:lnSpc>
                <a:spcPct val="113750"/>
              </a:lnSpc>
              <a:spcBef>
                <a:spcPts val="0"/>
              </a:spcBef>
              <a:spcAft>
                <a:spcPts val="0"/>
              </a:spcAft>
              <a:buClr>
                <a:srgbClr val="000000"/>
              </a:buClr>
              <a:buSzPts val="1600"/>
              <a:buFont typeface="Arial"/>
              <a:buNone/>
            </a:pPr>
            <a:r>
              <a:t/>
            </a:r>
            <a:endParaRPr b="0" i="0" sz="1600" u="none" cap="none" strike="noStrike">
              <a:solidFill>
                <a:srgbClr val="434343"/>
              </a:solidFill>
              <a:latin typeface="Roboto"/>
              <a:ea typeface="Roboto"/>
              <a:cs typeface="Roboto"/>
              <a:sym typeface="Roboto"/>
            </a:endParaRPr>
          </a:p>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rgbClr val="434343"/>
                </a:solidFill>
                <a:latin typeface="Roboto"/>
                <a:ea typeface="Roboto"/>
                <a:cs typeface="Roboto"/>
                <a:sym typeface="Roboto"/>
              </a:rPr>
              <a:t>Finalmente dará lugar al Modelo de Datos Integral y visión 360º de los Conceptos de Negocio (Clientes, Productos, …).</a:t>
            </a:r>
            <a:endParaRPr b="0" i="0" sz="1600" u="none" cap="none" strike="noStrike">
              <a:solidFill>
                <a:srgbClr val="434343"/>
              </a:solidFill>
              <a:latin typeface="Roboto"/>
              <a:ea typeface="Roboto"/>
              <a:cs typeface="Roboto"/>
              <a:sym typeface="Roboto"/>
            </a:endParaRPr>
          </a:p>
        </p:txBody>
      </p:sp>
      <p:pic>
        <p:nvPicPr>
          <p:cNvPr id="1541" name="Google Shape;1541;g29e745b8efd_1_1747"/>
          <p:cNvPicPr preferRelativeResize="0"/>
          <p:nvPr/>
        </p:nvPicPr>
        <p:blipFill rotWithShape="1">
          <a:blip r:embed="rId3">
            <a:alphaModFix/>
          </a:blip>
          <a:srcRect b="0" l="0" r="0" t="0"/>
          <a:stretch/>
        </p:blipFill>
        <p:spPr>
          <a:xfrm>
            <a:off x="9026599" y="2348483"/>
            <a:ext cx="2375916" cy="2125979"/>
          </a:xfrm>
          <a:prstGeom prst="rect">
            <a:avLst/>
          </a:prstGeom>
          <a:noFill/>
          <a:ln>
            <a:noFill/>
          </a:ln>
        </p:spPr>
      </p:pic>
      <p:pic>
        <p:nvPicPr>
          <p:cNvPr id="1542" name="Google Shape;1542;g29e745b8efd_1_1747"/>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543" name="Google Shape;1543;g29e745b8efd_1_174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44" name="Google Shape;1544;g29e745b8efd_1_174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Modelo ontológico</a:t>
            </a:r>
            <a:endParaRPr b="0" i="0" sz="1900" u="none" cap="none" strike="noStrike">
              <a:solidFill>
                <a:srgbClr val="000000"/>
              </a:solidFill>
              <a:latin typeface="Arial"/>
              <a:ea typeface="Arial"/>
              <a:cs typeface="Arial"/>
              <a:sym typeface="Arial"/>
            </a:endParaRPr>
          </a:p>
        </p:txBody>
      </p:sp>
      <p:pic>
        <p:nvPicPr>
          <p:cNvPr id="1545" name="Google Shape;1545;g29e745b8efd_1_1747"/>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9" name="Shape 1549"/>
        <p:cNvGrpSpPr/>
        <p:nvPr/>
      </p:nvGrpSpPr>
      <p:grpSpPr>
        <a:xfrm>
          <a:off x="0" y="0"/>
          <a:ext cx="0" cy="0"/>
          <a:chOff x="0" y="0"/>
          <a:chExt cx="0" cy="0"/>
        </a:xfrm>
      </p:grpSpPr>
      <p:sp>
        <p:nvSpPr>
          <p:cNvPr id="1550" name="Google Shape;1550;g29e745b8efd_1_1757"/>
          <p:cNvSpPr txBox="1"/>
          <p:nvPr/>
        </p:nvSpPr>
        <p:spPr>
          <a:xfrm>
            <a:off x="793437" y="1124375"/>
            <a:ext cx="10035300" cy="4800300"/>
          </a:xfrm>
          <a:prstGeom prst="rect">
            <a:avLst/>
          </a:prstGeom>
          <a:noFill/>
          <a:ln>
            <a:noFill/>
          </a:ln>
        </p:spPr>
        <p:txBody>
          <a:bodyPr anchorCtr="0" anchor="t" bIns="121900" lIns="121900" spcFirstLastPara="1" rIns="121900" wrap="square" tIns="121900">
            <a:noAutofit/>
          </a:bodyPr>
          <a:lstStyle/>
          <a:p>
            <a:pPr indent="0" lvl="0" marL="0" marR="0" rtl="0" algn="just">
              <a:lnSpc>
                <a:spcPct val="115000"/>
              </a:lnSpc>
              <a:spcBef>
                <a:spcPts val="1200"/>
              </a:spcBef>
              <a:spcAft>
                <a:spcPts val="0"/>
              </a:spcAft>
              <a:buClr>
                <a:srgbClr val="000000"/>
              </a:buClr>
              <a:buSzPts val="1500"/>
              <a:buFont typeface="Arial"/>
              <a:buNone/>
            </a:pPr>
            <a:r>
              <a:rPr b="0" i="0" lang="es-CO" sz="1900" u="none" cap="none" strike="noStrike">
                <a:solidFill>
                  <a:srgbClr val="434343"/>
                </a:solidFill>
                <a:latin typeface="Roboto"/>
                <a:ea typeface="Roboto"/>
                <a:cs typeface="Roboto"/>
                <a:sym typeface="Roboto"/>
              </a:rPr>
              <a:t>El modelo conceptual </a:t>
            </a:r>
            <a:r>
              <a:rPr b="1" i="0" lang="es-CO" sz="1900" u="none" cap="none" strike="noStrike">
                <a:solidFill>
                  <a:srgbClr val="2A6AA0"/>
                </a:solidFill>
                <a:latin typeface="Roboto"/>
                <a:ea typeface="Roboto"/>
                <a:cs typeface="Roboto"/>
                <a:sym typeface="Roboto"/>
              </a:rPr>
              <a:t>tiene gran relevancia por los siguientes motivos:</a:t>
            </a:r>
            <a:endParaRPr b="1" i="0" sz="1900" u="none" cap="none" strike="noStrike">
              <a:solidFill>
                <a:srgbClr val="2A6AA0"/>
              </a:solidFill>
              <a:latin typeface="Roboto"/>
              <a:ea typeface="Roboto"/>
              <a:cs typeface="Roboto"/>
              <a:sym typeface="Roboto"/>
            </a:endParaRPr>
          </a:p>
          <a:p>
            <a:pPr indent="-311150" lvl="0" marL="914400" marR="0" rtl="0" algn="just">
              <a:lnSpc>
                <a:spcPct val="115000"/>
              </a:lnSpc>
              <a:spcBef>
                <a:spcPts val="1200"/>
              </a:spcBef>
              <a:spcAft>
                <a:spcPts val="0"/>
              </a:spcAft>
              <a:buClr>
                <a:srgbClr val="434343"/>
              </a:buClr>
              <a:buSzPts val="1500"/>
              <a:buFont typeface="Roboto"/>
              <a:buChar char="●"/>
            </a:pPr>
            <a:r>
              <a:rPr b="0" i="0" lang="es-CO" sz="1900" u="none" cap="none" strike="noStrike">
                <a:solidFill>
                  <a:srgbClr val="434343"/>
                </a:solidFill>
                <a:latin typeface="Roboto"/>
                <a:ea typeface="Roboto"/>
                <a:cs typeface="Roboto"/>
                <a:sym typeface="Roboto"/>
              </a:rPr>
              <a:t>Permite homologar los conceptos de negocio para lograr un entendimiento común de los mismos y sus relaciones.</a:t>
            </a:r>
            <a:endParaRPr b="0" i="0" sz="1900" u="none" cap="none" strike="noStrike">
              <a:solidFill>
                <a:srgbClr val="434343"/>
              </a:solidFill>
              <a:latin typeface="Roboto"/>
              <a:ea typeface="Roboto"/>
              <a:cs typeface="Roboto"/>
              <a:sym typeface="Roboto"/>
            </a:endParaRPr>
          </a:p>
          <a:p>
            <a:pPr indent="0" lvl="0" marL="914400" marR="0" rtl="0" algn="just">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311150" lvl="0" marL="914400" marR="0" rtl="0" algn="just">
              <a:lnSpc>
                <a:spcPct val="115000"/>
              </a:lnSpc>
              <a:spcBef>
                <a:spcPts val="1200"/>
              </a:spcBef>
              <a:spcAft>
                <a:spcPts val="0"/>
              </a:spcAft>
              <a:buClr>
                <a:srgbClr val="434343"/>
              </a:buClr>
              <a:buSzPts val="1500"/>
              <a:buFont typeface="Roboto"/>
              <a:buChar char="●"/>
            </a:pPr>
            <a:r>
              <a:rPr b="0" i="0" lang="es-CO" sz="1900" u="none" cap="none" strike="noStrike">
                <a:solidFill>
                  <a:srgbClr val="434343"/>
                </a:solidFill>
                <a:latin typeface="Roboto"/>
                <a:ea typeface="Roboto"/>
                <a:cs typeface="Roboto"/>
                <a:sym typeface="Roboto"/>
              </a:rPr>
              <a:t>Constituye la base para mapear sus elementos a modelos estándares de industrias, por ejemplo, BIAN en Banca, Acord en Seguros, tmForum en Telcos y empresas de servicios, entre otros.</a:t>
            </a:r>
            <a:endParaRPr b="0" i="0" sz="1900" u="none" cap="none" strike="noStrike">
              <a:solidFill>
                <a:srgbClr val="434343"/>
              </a:solidFill>
              <a:latin typeface="Roboto"/>
              <a:ea typeface="Roboto"/>
              <a:cs typeface="Roboto"/>
              <a:sym typeface="Roboto"/>
            </a:endParaRPr>
          </a:p>
          <a:p>
            <a:pPr indent="0" lvl="0" marL="914400" marR="0" rtl="0" algn="just">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311150" lvl="0" marL="914400" marR="0" rtl="0" algn="just">
              <a:lnSpc>
                <a:spcPct val="115000"/>
              </a:lnSpc>
              <a:spcBef>
                <a:spcPts val="1200"/>
              </a:spcBef>
              <a:spcAft>
                <a:spcPts val="0"/>
              </a:spcAft>
              <a:buClr>
                <a:srgbClr val="434343"/>
              </a:buClr>
              <a:buSzPts val="1500"/>
              <a:buFont typeface="Roboto"/>
              <a:buChar char="●"/>
            </a:pPr>
            <a:r>
              <a:rPr b="0" i="0" lang="es-CO" sz="1900" u="none" cap="none" strike="noStrike">
                <a:solidFill>
                  <a:srgbClr val="434343"/>
                </a:solidFill>
                <a:latin typeface="Roboto"/>
                <a:ea typeface="Roboto"/>
                <a:cs typeface="Roboto"/>
                <a:sym typeface="Roboto"/>
              </a:rPr>
              <a:t>Constituye la base para la identificación de dominios de negocio habilitando el enfoque para un diseño robusto de API y microservicios.</a:t>
            </a:r>
            <a:endParaRPr b="0" i="0" sz="1900" u="none" cap="none" strike="noStrike">
              <a:solidFill>
                <a:srgbClr val="434343"/>
              </a:solidFill>
              <a:latin typeface="Roboto"/>
              <a:ea typeface="Roboto"/>
              <a:cs typeface="Roboto"/>
              <a:sym typeface="Roboto"/>
            </a:endParaRPr>
          </a:p>
          <a:p>
            <a:pPr indent="0" lvl="0" marL="0" marR="0" rtl="0" algn="just">
              <a:lnSpc>
                <a:spcPct val="115000"/>
              </a:lnSpc>
              <a:spcBef>
                <a:spcPts val="1200"/>
              </a:spcBef>
              <a:spcAft>
                <a:spcPts val="0"/>
              </a:spcAft>
              <a:buClr>
                <a:srgbClr val="000000"/>
              </a:buClr>
              <a:buSzPts val="1300"/>
              <a:buFont typeface="Arial"/>
              <a:buNone/>
            </a:pPr>
            <a:r>
              <a:t/>
            </a:r>
            <a:endParaRPr b="0" i="0" sz="1900" u="none" cap="none" strike="noStrike">
              <a:solidFill>
                <a:srgbClr val="434343"/>
              </a:solidFill>
              <a:latin typeface="Roboto"/>
              <a:ea typeface="Roboto"/>
              <a:cs typeface="Roboto"/>
              <a:sym typeface="Roboto"/>
            </a:endParaRPr>
          </a:p>
          <a:p>
            <a:pPr indent="0" lvl="0" marL="0" marR="0" rtl="0" algn="just">
              <a:lnSpc>
                <a:spcPct val="115000"/>
              </a:lnSpc>
              <a:spcBef>
                <a:spcPts val="1200"/>
              </a:spcBef>
              <a:spcAft>
                <a:spcPts val="0"/>
              </a:spcAft>
              <a:buClr>
                <a:srgbClr val="000000"/>
              </a:buClr>
              <a:buSzPts val="1300"/>
              <a:buFont typeface="Arial"/>
              <a:buNone/>
            </a:pPr>
            <a:r>
              <a:t/>
            </a:r>
            <a:endParaRPr b="1" i="0" sz="1900" u="sng" cap="none" strike="noStrike">
              <a:solidFill>
                <a:srgbClr val="434343"/>
              </a:solidFill>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300"/>
              <a:buFont typeface="Arial"/>
              <a:buNone/>
            </a:pPr>
            <a:r>
              <a:t/>
            </a:r>
            <a:endParaRPr b="0" i="0" sz="1900" u="none" cap="none" strike="noStrike">
              <a:solidFill>
                <a:srgbClr val="434343"/>
              </a:solidFill>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300"/>
              <a:buFont typeface="Arial"/>
              <a:buNone/>
            </a:pPr>
            <a:r>
              <a:t/>
            </a:r>
            <a:endParaRPr b="0" i="0" sz="1900" u="none" cap="none" strike="noStrike">
              <a:solidFill>
                <a:srgbClr val="434343"/>
              </a:solidFill>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300"/>
              <a:buFont typeface="Arial"/>
              <a:buNone/>
            </a:pPr>
            <a:r>
              <a:t/>
            </a:r>
            <a:endParaRPr b="0" i="0" sz="1900" u="none" cap="none" strike="noStrike">
              <a:solidFill>
                <a:srgbClr val="434343"/>
              </a:solidFill>
              <a:latin typeface="Roboto"/>
              <a:ea typeface="Roboto"/>
              <a:cs typeface="Roboto"/>
              <a:sym typeface="Roboto"/>
            </a:endParaRPr>
          </a:p>
          <a:p>
            <a:pPr indent="-215900" lvl="0" marL="914400" marR="0" rtl="0" algn="just">
              <a:lnSpc>
                <a:spcPct val="115000"/>
              </a:lnSpc>
              <a:spcBef>
                <a:spcPts val="1200"/>
              </a:spcBef>
              <a:spcAft>
                <a:spcPts val="0"/>
              </a:spcAft>
              <a:buClr>
                <a:srgbClr val="434343"/>
              </a:buClr>
              <a:buSzPts val="1500"/>
              <a:buFont typeface="Arial"/>
              <a:buNone/>
            </a:pPr>
            <a:r>
              <a:t/>
            </a:r>
            <a:endParaRPr b="0" i="0" sz="1900" u="none" cap="none" strike="noStrike">
              <a:solidFill>
                <a:srgbClr val="434343"/>
              </a:solidFill>
              <a:latin typeface="Roboto"/>
              <a:ea typeface="Roboto"/>
              <a:cs typeface="Roboto"/>
              <a:sym typeface="Roboto"/>
            </a:endParaRPr>
          </a:p>
          <a:p>
            <a:pPr indent="0" lvl="0" marL="0" marR="0" rtl="0" algn="just">
              <a:lnSpc>
                <a:spcPct val="115000"/>
              </a:lnSpc>
              <a:spcBef>
                <a:spcPts val="1200"/>
              </a:spcBef>
              <a:spcAft>
                <a:spcPts val="0"/>
              </a:spcAft>
              <a:buClr>
                <a:srgbClr val="000000"/>
              </a:buClr>
              <a:buSzPts val="1500"/>
              <a:buFont typeface="Arial"/>
              <a:buNone/>
            </a:pPr>
            <a:r>
              <a:t/>
            </a:r>
            <a:endParaRPr b="1" i="0" sz="1900" u="sng" cap="none" strike="noStrike">
              <a:solidFill>
                <a:srgbClr val="434343"/>
              </a:solidFill>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p:txBody>
      </p:sp>
      <p:pic>
        <p:nvPicPr>
          <p:cNvPr id="1551" name="Google Shape;1551;g29e745b8efd_1_1757"/>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552" name="Google Shape;1552;g29e745b8efd_1_175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53" name="Google Shape;1553;g29e745b8efd_1_175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chemeClr val="dk1"/>
              </a:buClr>
              <a:buSzPts val="4000"/>
              <a:buFont typeface="Arial"/>
              <a:buNone/>
            </a:pPr>
            <a:r>
              <a:rPr b="1" i="0" lang="es-CO" sz="4000" u="none" cap="none" strike="noStrike">
                <a:solidFill>
                  <a:srgbClr val="377AF4"/>
                </a:solidFill>
                <a:latin typeface="Roboto"/>
                <a:ea typeface="Roboto"/>
                <a:cs typeface="Roboto"/>
                <a:sym typeface="Roboto"/>
              </a:rPr>
              <a:t>Modelo ontológico</a:t>
            </a:r>
            <a:endParaRPr b="0" i="0" sz="1900" u="none" cap="none" strike="noStrike">
              <a:solidFill>
                <a:srgbClr val="000000"/>
              </a:solidFill>
              <a:latin typeface="Arial"/>
              <a:ea typeface="Arial"/>
              <a:cs typeface="Arial"/>
              <a:sym typeface="Arial"/>
            </a:endParaRPr>
          </a:p>
        </p:txBody>
      </p:sp>
      <p:pic>
        <p:nvPicPr>
          <p:cNvPr id="1554" name="Google Shape;1554;g29e745b8efd_1_1757"/>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8" name="Shape 1558"/>
        <p:cNvGrpSpPr/>
        <p:nvPr/>
      </p:nvGrpSpPr>
      <p:grpSpPr>
        <a:xfrm>
          <a:off x="0" y="0"/>
          <a:ext cx="0" cy="0"/>
          <a:chOff x="0" y="0"/>
          <a:chExt cx="0" cy="0"/>
        </a:xfrm>
      </p:grpSpPr>
      <p:pic>
        <p:nvPicPr>
          <p:cNvPr id="1559" name="Google Shape;1559;g29e745b8efd_1_1765"/>
          <p:cNvPicPr preferRelativeResize="0"/>
          <p:nvPr/>
        </p:nvPicPr>
        <p:blipFill rotWithShape="1">
          <a:blip r:embed="rId3">
            <a:alphaModFix/>
          </a:blip>
          <a:srcRect b="0" l="0" r="0" t="0"/>
          <a:stretch/>
        </p:blipFill>
        <p:spPr>
          <a:xfrm>
            <a:off x="2043367" y="1098559"/>
            <a:ext cx="8105266" cy="4881166"/>
          </a:xfrm>
          <a:prstGeom prst="rect">
            <a:avLst/>
          </a:prstGeom>
          <a:noFill/>
          <a:ln>
            <a:noFill/>
          </a:ln>
        </p:spPr>
      </p:pic>
      <p:pic>
        <p:nvPicPr>
          <p:cNvPr id="1560" name="Google Shape;1560;g29e745b8efd_1_1765"/>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561" name="Google Shape;1561;g29e745b8efd_1_1765"/>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62" name="Google Shape;1562;g29e745b8efd_1_1765"/>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chemeClr val="dk1"/>
              </a:buClr>
              <a:buSzPts val="4000"/>
              <a:buFont typeface="Arial"/>
              <a:buNone/>
            </a:pPr>
            <a:r>
              <a:rPr b="1" i="0" lang="es-CO" sz="4000" u="none" cap="none" strike="noStrike">
                <a:solidFill>
                  <a:srgbClr val="377AF4"/>
                </a:solidFill>
                <a:latin typeface="Roboto"/>
                <a:ea typeface="Roboto"/>
                <a:cs typeface="Roboto"/>
                <a:sym typeface="Roboto"/>
              </a:rPr>
              <a:t>Modelo ontológico</a:t>
            </a:r>
            <a:endParaRPr b="0" i="0" sz="1900" u="none" cap="none" strike="noStrike">
              <a:solidFill>
                <a:srgbClr val="000000"/>
              </a:solidFill>
              <a:latin typeface="Arial"/>
              <a:ea typeface="Arial"/>
              <a:cs typeface="Arial"/>
              <a:sym typeface="Arial"/>
            </a:endParaRPr>
          </a:p>
        </p:txBody>
      </p:sp>
      <p:pic>
        <p:nvPicPr>
          <p:cNvPr id="1563" name="Google Shape;1563;g29e745b8efd_1_1765"/>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7" name="Shape 1567"/>
        <p:cNvGrpSpPr/>
        <p:nvPr/>
      </p:nvGrpSpPr>
      <p:grpSpPr>
        <a:xfrm>
          <a:off x="0" y="0"/>
          <a:ext cx="0" cy="0"/>
          <a:chOff x="0" y="0"/>
          <a:chExt cx="0" cy="0"/>
        </a:xfrm>
      </p:grpSpPr>
      <p:grpSp>
        <p:nvGrpSpPr>
          <p:cNvPr id="1568" name="Google Shape;1568;g29e745b8efd_1_1773"/>
          <p:cNvGrpSpPr/>
          <p:nvPr/>
        </p:nvGrpSpPr>
        <p:grpSpPr>
          <a:xfrm>
            <a:off x="1230966" y="1357518"/>
            <a:ext cx="1579626" cy="1501902"/>
            <a:chOff x="1402080" y="1889760"/>
            <a:chExt cx="1579626" cy="1501902"/>
          </a:xfrm>
        </p:grpSpPr>
        <p:pic>
          <p:nvPicPr>
            <p:cNvPr id="1569" name="Google Shape;1569;g29e745b8efd_1_1773"/>
            <p:cNvPicPr preferRelativeResize="0"/>
            <p:nvPr/>
          </p:nvPicPr>
          <p:blipFill rotWithShape="1">
            <a:blip r:embed="rId3">
              <a:alphaModFix/>
            </a:blip>
            <a:srcRect b="0" l="0" r="0" t="0"/>
            <a:stretch/>
          </p:blipFill>
          <p:spPr>
            <a:xfrm>
              <a:off x="1482852" y="2028443"/>
              <a:ext cx="1426464" cy="1069848"/>
            </a:xfrm>
            <a:prstGeom prst="rect">
              <a:avLst/>
            </a:prstGeom>
            <a:noFill/>
            <a:ln>
              <a:noFill/>
            </a:ln>
          </p:spPr>
        </p:pic>
        <p:pic>
          <p:nvPicPr>
            <p:cNvPr id="1570" name="Google Shape;1570;g29e745b8efd_1_1773"/>
            <p:cNvPicPr preferRelativeResize="0"/>
            <p:nvPr/>
          </p:nvPicPr>
          <p:blipFill rotWithShape="1">
            <a:blip r:embed="rId4">
              <a:alphaModFix/>
            </a:blip>
            <a:srcRect b="0" l="0" r="0" t="0"/>
            <a:stretch/>
          </p:blipFill>
          <p:spPr>
            <a:xfrm>
              <a:off x="1402080" y="1889760"/>
              <a:ext cx="1579626" cy="1501902"/>
            </a:xfrm>
            <a:prstGeom prst="rect">
              <a:avLst/>
            </a:prstGeom>
            <a:noFill/>
            <a:ln>
              <a:noFill/>
            </a:ln>
          </p:spPr>
        </p:pic>
      </p:grpSp>
      <p:sp>
        <p:nvSpPr>
          <p:cNvPr id="1571" name="Google Shape;1571;g29e745b8efd_1_1773"/>
          <p:cNvSpPr txBox="1"/>
          <p:nvPr/>
        </p:nvSpPr>
        <p:spPr>
          <a:xfrm>
            <a:off x="1640668" y="1518251"/>
            <a:ext cx="720900" cy="859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5500"/>
              <a:buFont typeface="Arial"/>
              <a:buNone/>
            </a:pPr>
            <a:r>
              <a:rPr b="1" i="0" lang="es-CO" sz="5500" u="none" cap="none" strike="noStrike">
                <a:solidFill>
                  <a:srgbClr val="FFFFFF"/>
                </a:solidFill>
                <a:latin typeface="Calibri"/>
                <a:ea typeface="Calibri"/>
                <a:cs typeface="Calibri"/>
                <a:sym typeface="Calibri"/>
              </a:rPr>
              <a:t>01</a:t>
            </a:r>
            <a:endParaRPr b="0" i="0" sz="5500" u="none" cap="none" strike="noStrike">
              <a:solidFill>
                <a:srgbClr val="000000"/>
              </a:solidFill>
              <a:latin typeface="Calibri"/>
              <a:ea typeface="Calibri"/>
              <a:cs typeface="Calibri"/>
              <a:sym typeface="Calibri"/>
            </a:endParaRPr>
          </a:p>
        </p:txBody>
      </p:sp>
      <p:grpSp>
        <p:nvGrpSpPr>
          <p:cNvPr id="1572" name="Google Shape;1572;g29e745b8efd_1_1773"/>
          <p:cNvGrpSpPr/>
          <p:nvPr/>
        </p:nvGrpSpPr>
        <p:grpSpPr>
          <a:xfrm>
            <a:off x="1230966" y="2819033"/>
            <a:ext cx="1579626" cy="1501902"/>
            <a:chOff x="1402080" y="3351276"/>
            <a:chExt cx="1579626" cy="1501902"/>
          </a:xfrm>
        </p:grpSpPr>
        <p:pic>
          <p:nvPicPr>
            <p:cNvPr id="1573" name="Google Shape;1573;g29e745b8efd_1_1773"/>
            <p:cNvPicPr preferRelativeResize="0"/>
            <p:nvPr/>
          </p:nvPicPr>
          <p:blipFill rotWithShape="1">
            <a:blip r:embed="rId5">
              <a:alphaModFix/>
            </a:blip>
            <a:srcRect b="0" l="0" r="0" t="0"/>
            <a:stretch/>
          </p:blipFill>
          <p:spPr>
            <a:xfrm>
              <a:off x="1482852" y="3489960"/>
              <a:ext cx="1426464" cy="1069848"/>
            </a:xfrm>
            <a:prstGeom prst="rect">
              <a:avLst/>
            </a:prstGeom>
            <a:noFill/>
            <a:ln>
              <a:noFill/>
            </a:ln>
          </p:spPr>
        </p:pic>
        <p:pic>
          <p:nvPicPr>
            <p:cNvPr id="1574" name="Google Shape;1574;g29e745b8efd_1_1773"/>
            <p:cNvPicPr preferRelativeResize="0"/>
            <p:nvPr/>
          </p:nvPicPr>
          <p:blipFill rotWithShape="1">
            <a:blip r:embed="rId6">
              <a:alphaModFix/>
            </a:blip>
            <a:srcRect b="0" l="0" r="0" t="0"/>
            <a:stretch/>
          </p:blipFill>
          <p:spPr>
            <a:xfrm>
              <a:off x="1402080" y="3351276"/>
              <a:ext cx="1579626" cy="1501902"/>
            </a:xfrm>
            <a:prstGeom prst="rect">
              <a:avLst/>
            </a:prstGeom>
            <a:noFill/>
            <a:ln>
              <a:noFill/>
            </a:ln>
          </p:spPr>
        </p:pic>
      </p:grpSp>
      <p:sp>
        <p:nvSpPr>
          <p:cNvPr id="1575" name="Google Shape;1575;g29e745b8efd_1_1773"/>
          <p:cNvSpPr txBox="1"/>
          <p:nvPr/>
        </p:nvSpPr>
        <p:spPr>
          <a:xfrm>
            <a:off x="1640668" y="2980071"/>
            <a:ext cx="720900" cy="859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5500"/>
              <a:buFont typeface="Arial"/>
              <a:buNone/>
            </a:pPr>
            <a:r>
              <a:rPr b="1" i="0" lang="es-CO" sz="5500" u="none" cap="none" strike="noStrike">
                <a:solidFill>
                  <a:srgbClr val="FFFFFF"/>
                </a:solidFill>
                <a:latin typeface="Calibri"/>
                <a:ea typeface="Calibri"/>
                <a:cs typeface="Calibri"/>
                <a:sym typeface="Calibri"/>
              </a:rPr>
              <a:t>02</a:t>
            </a:r>
            <a:endParaRPr b="0" i="0" sz="5500" u="none" cap="none" strike="noStrike">
              <a:solidFill>
                <a:srgbClr val="000000"/>
              </a:solidFill>
              <a:latin typeface="Calibri"/>
              <a:ea typeface="Calibri"/>
              <a:cs typeface="Calibri"/>
              <a:sym typeface="Calibri"/>
            </a:endParaRPr>
          </a:p>
        </p:txBody>
      </p:sp>
      <p:grpSp>
        <p:nvGrpSpPr>
          <p:cNvPr id="1576" name="Google Shape;1576;g29e745b8efd_1_1773"/>
          <p:cNvGrpSpPr/>
          <p:nvPr/>
        </p:nvGrpSpPr>
        <p:grpSpPr>
          <a:xfrm>
            <a:off x="1230966" y="4280549"/>
            <a:ext cx="1579626" cy="1501902"/>
            <a:chOff x="1402080" y="4812791"/>
            <a:chExt cx="1579626" cy="1501902"/>
          </a:xfrm>
        </p:grpSpPr>
        <p:pic>
          <p:nvPicPr>
            <p:cNvPr id="1577" name="Google Shape;1577;g29e745b8efd_1_1773"/>
            <p:cNvPicPr preferRelativeResize="0"/>
            <p:nvPr/>
          </p:nvPicPr>
          <p:blipFill rotWithShape="1">
            <a:blip r:embed="rId7">
              <a:alphaModFix/>
            </a:blip>
            <a:srcRect b="0" l="0" r="0" t="0"/>
            <a:stretch/>
          </p:blipFill>
          <p:spPr>
            <a:xfrm>
              <a:off x="1482852" y="4951475"/>
              <a:ext cx="1426464" cy="1068324"/>
            </a:xfrm>
            <a:prstGeom prst="rect">
              <a:avLst/>
            </a:prstGeom>
            <a:noFill/>
            <a:ln>
              <a:noFill/>
            </a:ln>
          </p:spPr>
        </p:pic>
        <p:pic>
          <p:nvPicPr>
            <p:cNvPr id="1578" name="Google Shape;1578;g29e745b8efd_1_1773"/>
            <p:cNvPicPr preferRelativeResize="0"/>
            <p:nvPr/>
          </p:nvPicPr>
          <p:blipFill rotWithShape="1">
            <a:blip r:embed="rId8">
              <a:alphaModFix/>
            </a:blip>
            <a:srcRect b="0" l="0" r="0" t="0"/>
            <a:stretch/>
          </p:blipFill>
          <p:spPr>
            <a:xfrm>
              <a:off x="1402080" y="4812791"/>
              <a:ext cx="1579626" cy="1501902"/>
            </a:xfrm>
            <a:prstGeom prst="rect">
              <a:avLst/>
            </a:prstGeom>
            <a:noFill/>
            <a:ln>
              <a:noFill/>
            </a:ln>
          </p:spPr>
        </p:pic>
      </p:grpSp>
      <p:sp>
        <p:nvSpPr>
          <p:cNvPr id="1579" name="Google Shape;1579;g29e745b8efd_1_1773"/>
          <p:cNvSpPr txBox="1"/>
          <p:nvPr/>
        </p:nvSpPr>
        <p:spPr>
          <a:xfrm>
            <a:off x="1640668" y="4440977"/>
            <a:ext cx="720900" cy="859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5500"/>
              <a:buFont typeface="Arial"/>
              <a:buNone/>
            </a:pPr>
            <a:r>
              <a:rPr b="1" i="0" lang="es-CO" sz="5500" u="none" cap="none" strike="noStrike">
                <a:solidFill>
                  <a:srgbClr val="FFFFFF"/>
                </a:solidFill>
                <a:latin typeface="Calibri"/>
                <a:ea typeface="Calibri"/>
                <a:cs typeface="Calibri"/>
                <a:sym typeface="Calibri"/>
              </a:rPr>
              <a:t>03</a:t>
            </a:r>
            <a:endParaRPr b="0" i="0" sz="5500" u="none" cap="none" strike="noStrike">
              <a:solidFill>
                <a:srgbClr val="000000"/>
              </a:solidFill>
              <a:latin typeface="Calibri"/>
              <a:ea typeface="Calibri"/>
              <a:cs typeface="Calibri"/>
              <a:sym typeface="Calibri"/>
            </a:endParaRPr>
          </a:p>
        </p:txBody>
      </p:sp>
      <p:sp>
        <p:nvSpPr>
          <p:cNvPr id="1580" name="Google Shape;1580;g29e745b8efd_1_1773"/>
          <p:cNvSpPr txBox="1"/>
          <p:nvPr/>
        </p:nvSpPr>
        <p:spPr>
          <a:xfrm>
            <a:off x="3034873" y="1443243"/>
            <a:ext cx="27153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Interfaces de Usuario</a:t>
            </a:r>
            <a:endParaRPr b="0" i="0" sz="2400" u="none" cap="none" strike="noStrike">
              <a:solidFill>
                <a:srgbClr val="000000"/>
              </a:solidFill>
              <a:latin typeface="Calibri"/>
              <a:ea typeface="Calibri"/>
              <a:cs typeface="Calibri"/>
              <a:sym typeface="Calibri"/>
            </a:endParaRPr>
          </a:p>
        </p:txBody>
      </p:sp>
      <p:sp>
        <p:nvSpPr>
          <p:cNvPr id="1581" name="Google Shape;1581;g29e745b8efd_1_1773"/>
          <p:cNvSpPr txBox="1"/>
          <p:nvPr/>
        </p:nvSpPr>
        <p:spPr>
          <a:xfrm>
            <a:off x="3034873" y="1832499"/>
            <a:ext cx="1487100" cy="751800"/>
          </a:xfrm>
          <a:prstGeom prst="rect">
            <a:avLst/>
          </a:prstGeom>
          <a:noFill/>
          <a:ln>
            <a:noFill/>
          </a:ln>
        </p:spPr>
        <p:txBody>
          <a:bodyPr anchorCtr="0" anchor="t" bIns="0" lIns="0" spcFirstLastPara="1" rIns="0" wrap="square" tIns="12700">
            <a:spAutoFit/>
          </a:bodyPr>
          <a:lstStyle/>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Módulo que impacta</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Nombre</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Descripción</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Campos principales</a:t>
            </a:r>
            <a:endParaRPr b="0" i="0" sz="1200" u="none" cap="none" strike="noStrike">
              <a:solidFill>
                <a:srgbClr val="000000"/>
              </a:solidFill>
              <a:latin typeface="Calibri"/>
              <a:ea typeface="Calibri"/>
              <a:cs typeface="Calibri"/>
              <a:sym typeface="Calibri"/>
            </a:endParaRPr>
          </a:p>
        </p:txBody>
      </p:sp>
      <p:sp>
        <p:nvSpPr>
          <p:cNvPr id="1582" name="Google Shape;1582;g29e745b8efd_1_1773"/>
          <p:cNvSpPr txBox="1"/>
          <p:nvPr/>
        </p:nvSpPr>
        <p:spPr>
          <a:xfrm>
            <a:off x="3034873" y="2857771"/>
            <a:ext cx="1216800" cy="811800"/>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Procesos</a:t>
            </a:r>
            <a:endParaRPr b="0" i="0" sz="2400" u="none" cap="none" strike="noStrike">
              <a:solidFill>
                <a:srgbClr val="000000"/>
              </a:solidFill>
              <a:latin typeface="Calibri"/>
              <a:ea typeface="Calibri"/>
              <a:cs typeface="Calibri"/>
              <a:sym typeface="Calibri"/>
            </a:endParaRPr>
          </a:p>
          <a:p>
            <a:pPr indent="-177800" lvl="0" marL="190500" marR="0" rtl="0" algn="l">
              <a:lnSpc>
                <a:spcPct val="100000"/>
              </a:lnSpc>
              <a:spcBef>
                <a:spcPts val="10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Flujo de proceso</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Por actividad:</a:t>
            </a:r>
            <a:endParaRPr b="0" i="0" sz="1200" u="none" cap="none" strike="noStrike">
              <a:solidFill>
                <a:srgbClr val="000000"/>
              </a:solidFill>
              <a:latin typeface="Calibri"/>
              <a:ea typeface="Calibri"/>
              <a:cs typeface="Calibri"/>
              <a:sym typeface="Calibri"/>
            </a:endParaRPr>
          </a:p>
        </p:txBody>
      </p:sp>
      <p:sp>
        <p:nvSpPr>
          <p:cNvPr id="1583" name="Google Shape;1583;g29e745b8efd_1_1773"/>
          <p:cNvSpPr txBox="1"/>
          <p:nvPr/>
        </p:nvSpPr>
        <p:spPr>
          <a:xfrm>
            <a:off x="3492073" y="3659775"/>
            <a:ext cx="1298100" cy="567000"/>
          </a:xfrm>
          <a:prstGeom prst="rect">
            <a:avLst/>
          </a:prstGeom>
          <a:noFill/>
          <a:ln>
            <a:noFill/>
          </a:ln>
        </p:spPr>
        <p:txBody>
          <a:bodyPr anchorCtr="0" anchor="t" bIns="0" lIns="0" spcFirstLastPara="1" rIns="0" wrap="square" tIns="12700">
            <a:spAutoFit/>
          </a:bodyPr>
          <a:lstStyle/>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Nombre y Código</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Descripción</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Rol que la ejecuta</a:t>
            </a:r>
            <a:endParaRPr b="0" i="0" sz="1200" u="none" cap="none" strike="noStrike">
              <a:solidFill>
                <a:srgbClr val="000000"/>
              </a:solidFill>
              <a:latin typeface="Calibri"/>
              <a:ea typeface="Calibri"/>
              <a:cs typeface="Calibri"/>
              <a:sym typeface="Calibri"/>
            </a:endParaRPr>
          </a:p>
        </p:txBody>
      </p:sp>
      <p:sp>
        <p:nvSpPr>
          <p:cNvPr id="1584" name="Google Shape;1584;g29e745b8efd_1_1773"/>
          <p:cNvSpPr txBox="1"/>
          <p:nvPr/>
        </p:nvSpPr>
        <p:spPr>
          <a:xfrm>
            <a:off x="3034873" y="4366023"/>
            <a:ext cx="22827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Reglas de negocio</a:t>
            </a:r>
            <a:endParaRPr b="0" i="0" sz="2400" u="none" cap="none" strike="noStrike">
              <a:solidFill>
                <a:srgbClr val="000000"/>
              </a:solidFill>
              <a:latin typeface="Calibri"/>
              <a:ea typeface="Calibri"/>
              <a:cs typeface="Calibri"/>
              <a:sym typeface="Calibri"/>
            </a:endParaRPr>
          </a:p>
        </p:txBody>
      </p:sp>
      <p:sp>
        <p:nvSpPr>
          <p:cNvPr id="1585" name="Google Shape;1585;g29e745b8efd_1_1773"/>
          <p:cNvSpPr txBox="1"/>
          <p:nvPr/>
        </p:nvSpPr>
        <p:spPr>
          <a:xfrm>
            <a:off x="3034873" y="4755276"/>
            <a:ext cx="1621200" cy="936300"/>
          </a:xfrm>
          <a:prstGeom prst="rect">
            <a:avLst/>
          </a:prstGeom>
          <a:noFill/>
          <a:ln>
            <a:noFill/>
          </a:ln>
        </p:spPr>
        <p:txBody>
          <a:bodyPr anchorCtr="0" anchor="t" bIns="0" lIns="0" spcFirstLastPara="1" rIns="0" wrap="square" tIns="12700">
            <a:spAutoFit/>
          </a:bodyPr>
          <a:lstStyle/>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Módulo que impacta</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Nombre y Código</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Descripción</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Evento(s) que disparan</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Condiciones y acciones</a:t>
            </a:r>
            <a:endParaRPr b="0" i="0" sz="1200" u="none" cap="none" strike="noStrike">
              <a:solidFill>
                <a:srgbClr val="000000"/>
              </a:solidFill>
              <a:latin typeface="Calibri"/>
              <a:ea typeface="Calibri"/>
              <a:cs typeface="Calibri"/>
              <a:sym typeface="Calibri"/>
            </a:endParaRPr>
          </a:p>
        </p:txBody>
      </p:sp>
      <p:pic>
        <p:nvPicPr>
          <p:cNvPr id="1586" name="Google Shape;1586;g29e745b8efd_1_1773"/>
          <p:cNvPicPr preferRelativeResize="0"/>
          <p:nvPr/>
        </p:nvPicPr>
        <p:blipFill rotWithShape="1">
          <a:blip r:embed="rId9">
            <a:alphaModFix/>
          </a:blip>
          <a:srcRect b="0" l="0" r="0" t="0"/>
          <a:stretch/>
        </p:blipFill>
        <p:spPr>
          <a:xfrm>
            <a:off x="7168468" y="1496203"/>
            <a:ext cx="1426464" cy="1069848"/>
          </a:xfrm>
          <a:prstGeom prst="rect">
            <a:avLst/>
          </a:prstGeom>
          <a:noFill/>
          <a:ln>
            <a:noFill/>
          </a:ln>
        </p:spPr>
      </p:pic>
      <p:sp>
        <p:nvSpPr>
          <p:cNvPr id="1587" name="Google Shape;1587;g29e745b8efd_1_1773"/>
          <p:cNvSpPr txBox="1"/>
          <p:nvPr/>
        </p:nvSpPr>
        <p:spPr>
          <a:xfrm>
            <a:off x="7497779" y="1518251"/>
            <a:ext cx="720900" cy="859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5500"/>
              <a:buFont typeface="Arial"/>
              <a:buNone/>
            </a:pPr>
            <a:r>
              <a:rPr b="1" i="0" lang="es-CO" sz="5500" u="none" cap="none" strike="noStrike">
                <a:solidFill>
                  <a:schemeClr val="lt1"/>
                </a:solidFill>
                <a:latin typeface="Calibri"/>
                <a:ea typeface="Calibri"/>
                <a:cs typeface="Calibri"/>
                <a:sym typeface="Calibri"/>
              </a:rPr>
              <a:t>04</a:t>
            </a:r>
            <a:endParaRPr b="0" i="0" sz="5500" u="none" cap="none" strike="noStrike">
              <a:solidFill>
                <a:schemeClr val="lt1"/>
              </a:solidFill>
              <a:latin typeface="Calibri"/>
              <a:ea typeface="Calibri"/>
              <a:cs typeface="Calibri"/>
              <a:sym typeface="Calibri"/>
            </a:endParaRPr>
          </a:p>
        </p:txBody>
      </p:sp>
      <p:grpSp>
        <p:nvGrpSpPr>
          <p:cNvPr id="1588" name="Google Shape;1588;g29e745b8efd_1_1773"/>
          <p:cNvGrpSpPr/>
          <p:nvPr/>
        </p:nvGrpSpPr>
        <p:grpSpPr>
          <a:xfrm>
            <a:off x="7087699" y="2819033"/>
            <a:ext cx="1579626" cy="1501902"/>
            <a:chOff x="7258811" y="3351276"/>
            <a:chExt cx="1579626" cy="1501902"/>
          </a:xfrm>
        </p:grpSpPr>
        <p:pic>
          <p:nvPicPr>
            <p:cNvPr id="1589" name="Google Shape;1589;g29e745b8efd_1_1773"/>
            <p:cNvPicPr preferRelativeResize="0"/>
            <p:nvPr/>
          </p:nvPicPr>
          <p:blipFill rotWithShape="1">
            <a:blip r:embed="rId10">
              <a:alphaModFix/>
            </a:blip>
            <a:srcRect b="0" l="0" r="0" t="0"/>
            <a:stretch/>
          </p:blipFill>
          <p:spPr>
            <a:xfrm>
              <a:off x="7339583" y="3489960"/>
              <a:ext cx="1426464" cy="1069848"/>
            </a:xfrm>
            <a:prstGeom prst="rect">
              <a:avLst/>
            </a:prstGeom>
            <a:noFill/>
            <a:ln>
              <a:noFill/>
            </a:ln>
          </p:spPr>
        </p:pic>
        <p:pic>
          <p:nvPicPr>
            <p:cNvPr id="1590" name="Google Shape;1590;g29e745b8efd_1_1773"/>
            <p:cNvPicPr preferRelativeResize="0"/>
            <p:nvPr/>
          </p:nvPicPr>
          <p:blipFill rotWithShape="1">
            <a:blip r:embed="rId11">
              <a:alphaModFix/>
            </a:blip>
            <a:srcRect b="0" l="0" r="0" t="0"/>
            <a:stretch/>
          </p:blipFill>
          <p:spPr>
            <a:xfrm>
              <a:off x="7258811" y="3351276"/>
              <a:ext cx="1579626" cy="1501902"/>
            </a:xfrm>
            <a:prstGeom prst="rect">
              <a:avLst/>
            </a:prstGeom>
            <a:noFill/>
            <a:ln>
              <a:noFill/>
            </a:ln>
          </p:spPr>
        </p:pic>
      </p:grpSp>
      <p:sp>
        <p:nvSpPr>
          <p:cNvPr id="1591" name="Google Shape;1591;g29e745b8efd_1_1773"/>
          <p:cNvSpPr txBox="1"/>
          <p:nvPr/>
        </p:nvSpPr>
        <p:spPr>
          <a:xfrm>
            <a:off x="7497779" y="2980071"/>
            <a:ext cx="720900" cy="859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5500"/>
              <a:buFont typeface="Arial"/>
              <a:buNone/>
            </a:pPr>
            <a:r>
              <a:rPr b="1" i="0" lang="es-CO" sz="5500" u="none" cap="none" strike="noStrike">
                <a:solidFill>
                  <a:srgbClr val="FFFFFF"/>
                </a:solidFill>
                <a:latin typeface="Calibri"/>
                <a:ea typeface="Calibri"/>
                <a:cs typeface="Calibri"/>
                <a:sym typeface="Calibri"/>
              </a:rPr>
              <a:t>05</a:t>
            </a:r>
            <a:endParaRPr b="0" i="0" sz="5500" u="none" cap="none" strike="noStrike">
              <a:solidFill>
                <a:srgbClr val="000000"/>
              </a:solidFill>
              <a:latin typeface="Calibri"/>
              <a:ea typeface="Calibri"/>
              <a:cs typeface="Calibri"/>
              <a:sym typeface="Calibri"/>
            </a:endParaRPr>
          </a:p>
        </p:txBody>
      </p:sp>
      <p:grpSp>
        <p:nvGrpSpPr>
          <p:cNvPr id="1592" name="Google Shape;1592;g29e745b8efd_1_1773"/>
          <p:cNvGrpSpPr/>
          <p:nvPr/>
        </p:nvGrpSpPr>
        <p:grpSpPr>
          <a:xfrm>
            <a:off x="7087699" y="4280549"/>
            <a:ext cx="1579626" cy="1501902"/>
            <a:chOff x="7258811" y="4812791"/>
            <a:chExt cx="1579626" cy="1501902"/>
          </a:xfrm>
        </p:grpSpPr>
        <p:pic>
          <p:nvPicPr>
            <p:cNvPr id="1593" name="Google Shape;1593;g29e745b8efd_1_1773"/>
            <p:cNvPicPr preferRelativeResize="0"/>
            <p:nvPr/>
          </p:nvPicPr>
          <p:blipFill rotWithShape="1">
            <a:blip r:embed="rId12">
              <a:alphaModFix/>
            </a:blip>
            <a:srcRect b="0" l="0" r="0" t="0"/>
            <a:stretch/>
          </p:blipFill>
          <p:spPr>
            <a:xfrm>
              <a:off x="7339583" y="4951475"/>
              <a:ext cx="1426464" cy="1068324"/>
            </a:xfrm>
            <a:prstGeom prst="rect">
              <a:avLst/>
            </a:prstGeom>
            <a:noFill/>
            <a:ln>
              <a:noFill/>
            </a:ln>
          </p:spPr>
        </p:pic>
        <p:pic>
          <p:nvPicPr>
            <p:cNvPr id="1594" name="Google Shape;1594;g29e745b8efd_1_1773"/>
            <p:cNvPicPr preferRelativeResize="0"/>
            <p:nvPr/>
          </p:nvPicPr>
          <p:blipFill rotWithShape="1">
            <a:blip r:embed="rId13">
              <a:alphaModFix/>
            </a:blip>
            <a:srcRect b="0" l="0" r="0" t="0"/>
            <a:stretch/>
          </p:blipFill>
          <p:spPr>
            <a:xfrm>
              <a:off x="7258811" y="4812791"/>
              <a:ext cx="1579626" cy="1501902"/>
            </a:xfrm>
            <a:prstGeom prst="rect">
              <a:avLst/>
            </a:prstGeom>
            <a:noFill/>
            <a:ln>
              <a:noFill/>
            </a:ln>
          </p:spPr>
        </p:pic>
      </p:grpSp>
      <p:sp>
        <p:nvSpPr>
          <p:cNvPr id="1595" name="Google Shape;1595;g29e745b8efd_1_1773"/>
          <p:cNvSpPr txBox="1"/>
          <p:nvPr/>
        </p:nvSpPr>
        <p:spPr>
          <a:xfrm>
            <a:off x="7497779" y="4440977"/>
            <a:ext cx="720900" cy="859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5500"/>
              <a:buFont typeface="Arial"/>
              <a:buNone/>
            </a:pPr>
            <a:r>
              <a:rPr b="1" i="0" lang="es-CO" sz="5500" u="none" cap="none" strike="noStrike">
                <a:solidFill>
                  <a:srgbClr val="FFFFFF"/>
                </a:solidFill>
                <a:latin typeface="Calibri"/>
                <a:ea typeface="Calibri"/>
                <a:cs typeface="Calibri"/>
                <a:sym typeface="Calibri"/>
              </a:rPr>
              <a:t>06</a:t>
            </a:r>
            <a:endParaRPr b="0" i="0" sz="5500" u="none" cap="none" strike="noStrike">
              <a:solidFill>
                <a:srgbClr val="000000"/>
              </a:solidFill>
              <a:latin typeface="Calibri"/>
              <a:ea typeface="Calibri"/>
              <a:cs typeface="Calibri"/>
              <a:sym typeface="Calibri"/>
            </a:endParaRPr>
          </a:p>
        </p:txBody>
      </p:sp>
      <p:sp>
        <p:nvSpPr>
          <p:cNvPr id="1596" name="Google Shape;1596;g29e745b8efd_1_1773"/>
          <p:cNvSpPr txBox="1"/>
          <p:nvPr/>
        </p:nvSpPr>
        <p:spPr>
          <a:xfrm>
            <a:off x="8891857" y="1443243"/>
            <a:ext cx="1623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Documentos</a:t>
            </a:r>
            <a:endParaRPr b="0" i="0" sz="2400" u="none" cap="none" strike="noStrike">
              <a:solidFill>
                <a:srgbClr val="000000"/>
              </a:solidFill>
              <a:latin typeface="Calibri"/>
              <a:ea typeface="Calibri"/>
              <a:cs typeface="Calibri"/>
              <a:sym typeface="Calibri"/>
            </a:endParaRPr>
          </a:p>
        </p:txBody>
      </p:sp>
      <p:sp>
        <p:nvSpPr>
          <p:cNvPr id="1597" name="Google Shape;1597;g29e745b8efd_1_1773"/>
          <p:cNvSpPr txBox="1"/>
          <p:nvPr/>
        </p:nvSpPr>
        <p:spPr>
          <a:xfrm>
            <a:off x="8891857" y="1832499"/>
            <a:ext cx="1487100" cy="936300"/>
          </a:xfrm>
          <a:prstGeom prst="rect">
            <a:avLst/>
          </a:prstGeom>
          <a:noFill/>
          <a:ln>
            <a:noFill/>
          </a:ln>
        </p:spPr>
        <p:txBody>
          <a:bodyPr anchorCtr="0" anchor="t" bIns="0" lIns="0" spcFirstLastPara="1" rIns="0" wrap="square" tIns="12700">
            <a:spAutoFit/>
          </a:bodyPr>
          <a:lstStyle/>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Módulo que impacta</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Nombre y Código</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Descripción</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Privacidad</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Operación</a:t>
            </a:r>
            <a:endParaRPr b="0" i="0" sz="1200" u="none" cap="none" strike="noStrike">
              <a:solidFill>
                <a:srgbClr val="000000"/>
              </a:solidFill>
              <a:latin typeface="Calibri"/>
              <a:ea typeface="Calibri"/>
              <a:cs typeface="Calibri"/>
              <a:sym typeface="Calibri"/>
            </a:endParaRPr>
          </a:p>
        </p:txBody>
      </p:sp>
      <p:sp>
        <p:nvSpPr>
          <p:cNvPr id="1598" name="Google Shape;1598;g29e745b8efd_1_1773"/>
          <p:cNvSpPr txBox="1"/>
          <p:nvPr/>
        </p:nvSpPr>
        <p:spPr>
          <a:xfrm>
            <a:off x="8891857" y="2857771"/>
            <a:ext cx="1813500" cy="811800"/>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Servicios</a:t>
            </a:r>
            <a:endParaRPr b="0" i="0" sz="2400" u="none" cap="none" strike="noStrike">
              <a:solidFill>
                <a:srgbClr val="000000"/>
              </a:solidFill>
              <a:latin typeface="Calibri"/>
              <a:ea typeface="Calibri"/>
              <a:cs typeface="Calibri"/>
              <a:sym typeface="Calibri"/>
            </a:endParaRPr>
          </a:p>
          <a:p>
            <a:pPr indent="-177800" lvl="0" marL="190500" marR="0" rtl="0" algn="l">
              <a:lnSpc>
                <a:spcPct val="100000"/>
              </a:lnSpc>
              <a:spcBef>
                <a:spcPts val="10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Funciones principals</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Variables que intervienen.</a:t>
            </a:r>
            <a:endParaRPr b="0" i="0" sz="1200" u="none" cap="none" strike="noStrike">
              <a:solidFill>
                <a:srgbClr val="000000"/>
              </a:solidFill>
              <a:latin typeface="Calibri"/>
              <a:ea typeface="Calibri"/>
              <a:cs typeface="Calibri"/>
              <a:sym typeface="Calibri"/>
            </a:endParaRPr>
          </a:p>
        </p:txBody>
      </p:sp>
      <p:sp>
        <p:nvSpPr>
          <p:cNvPr id="1599" name="Google Shape;1599;g29e745b8efd_1_1773"/>
          <p:cNvSpPr txBox="1"/>
          <p:nvPr/>
        </p:nvSpPr>
        <p:spPr>
          <a:xfrm>
            <a:off x="8891857" y="4319032"/>
            <a:ext cx="1874400" cy="811800"/>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Componentes</a:t>
            </a:r>
            <a:endParaRPr b="0" i="0" sz="2400" u="none" cap="none" strike="noStrike">
              <a:solidFill>
                <a:srgbClr val="000000"/>
              </a:solidFill>
              <a:latin typeface="Calibri"/>
              <a:ea typeface="Calibri"/>
              <a:cs typeface="Calibri"/>
              <a:sym typeface="Calibri"/>
            </a:endParaRPr>
          </a:p>
          <a:p>
            <a:pPr indent="-177800" lvl="0" marL="190500" marR="0" rtl="0" algn="l">
              <a:lnSpc>
                <a:spcPct val="100000"/>
              </a:lnSpc>
              <a:spcBef>
                <a:spcPts val="10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Descripción</a:t>
            </a:r>
            <a:endParaRPr b="0" i="0" sz="1200" u="none" cap="none" strike="noStrike">
              <a:solidFill>
                <a:srgbClr val="000000"/>
              </a:solidFill>
              <a:latin typeface="Calibri"/>
              <a:ea typeface="Calibri"/>
              <a:cs typeface="Calibri"/>
              <a:sym typeface="Calibri"/>
            </a:endParaRPr>
          </a:p>
          <a:p>
            <a:pPr indent="-177800" lvl="0" marL="190500" marR="0" rtl="0" algn="l">
              <a:lnSpc>
                <a:spcPct val="100000"/>
              </a:lnSpc>
              <a:spcBef>
                <a:spcPts val="0"/>
              </a:spcBef>
              <a:spcAft>
                <a:spcPts val="0"/>
              </a:spcAft>
              <a:buClr>
                <a:srgbClr val="585858"/>
              </a:buClr>
              <a:buSzPts val="1200"/>
              <a:buFont typeface="Arial"/>
              <a:buChar char="•"/>
            </a:pPr>
            <a:r>
              <a:rPr b="0" i="0" lang="es-CO" sz="1200" u="none" cap="none" strike="noStrike">
                <a:solidFill>
                  <a:srgbClr val="585858"/>
                </a:solidFill>
                <a:latin typeface="Calibri"/>
                <a:ea typeface="Calibri"/>
                <a:cs typeface="Calibri"/>
                <a:sym typeface="Calibri"/>
              </a:rPr>
              <a:t>Módulos que lo conforman</a:t>
            </a:r>
            <a:endParaRPr b="0" i="0" sz="1200" u="none" cap="none" strike="noStrike">
              <a:solidFill>
                <a:srgbClr val="000000"/>
              </a:solidFill>
              <a:latin typeface="Calibri"/>
              <a:ea typeface="Calibri"/>
              <a:cs typeface="Calibri"/>
              <a:sym typeface="Calibri"/>
            </a:endParaRPr>
          </a:p>
        </p:txBody>
      </p:sp>
      <p:sp>
        <p:nvSpPr>
          <p:cNvPr id="1600" name="Google Shape;1600;g29e745b8efd_1_1773"/>
          <p:cNvSpPr txBox="1"/>
          <p:nvPr/>
        </p:nvSpPr>
        <p:spPr>
          <a:xfrm>
            <a:off x="5648000" y="-454001"/>
            <a:ext cx="5700900" cy="1044000"/>
          </a:xfrm>
          <a:prstGeom prst="rect">
            <a:avLst/>
          </a:prstGeom>
          <a:noFill/>
          <a:ln>
            <a:noFill/>
          </a:ln>
        </p:spPr>
        <p:txBody>
          <a:bodyPr anchorCtr="0" anchor="t" bIns="0" lIns="0" spcFirstLastPara="1" rIns="0" wrap="square" tIns="172700">
            <a:spAutoFit/>
          </a:bodyPr>
          <a:lstStyle/>
          <a:p>
            <a:pPr indent="0" lvl="0" marL="1270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2A6AA0"/>
              </a:solidFill>
              <a:latin typeface="Calibri"/>
              <a:ea typeface="Calibri"/>
              <a:cs typeface="Calibri"/>
              <a:sym typeface="Calibri"/>
            </a:endParaRPr>
          </a:p>
          <a:p>
            <a:pPr indent="0" lvl="0" marL="0" marR="139700" rtl="0" algn="ctr">
              <a:lnSpc>
                <a:spcPct val="100000"/>
              </a:lnSpc>
              <a:spcBef>
                <a:spcPts val="900"/>
              </a:spcBef>
              <a:spcAft>
                <a:spcPts val="0"/>
              </a:spcAft>
              <a:buClr>
                <a:srgbClr val="000000"/>
              </a:buClr>
              <a:buSzPts val="2000"/>
              <a:buFont typeface="Arial"/>
              <a:buNone/>
            </a:pPr>
            <a:r>
              <a:rPr b="0" i="1" lang="es-CO" sz="2000" u="none" cap="none" strike="noStrike">
                <a:solidFill>
                  <a:srgbClr val="2A6AA0"/>
                </a:solidFill>
                <a:latin typeface="Calibri"/>
                <a:ea typeface="Calibri"/>
                <a:cs typeface="Calibri"/>
                <a:sym typeface="Calibri"/>
              </a:rPr>
              <a:t>Descripción funcional de los artefactos</a:t>
            </a:r>
            <a:endParaRPr b="0" i="0" sz="2000" u="none" cap="none" strike="noStrike">
              <a:solidFill>
                <a:srgbClr val="2A6AA0"/>
              </a:solidFill>
              <a:latin typeface="Calibri"/>
              <a:ea typeface="Calibri"/>
              <a:cs typeface="Calibri"/>
              <a:sym typeface="Calibri"/>
            </a:endParaRPr>
          </a:p>
        </p:txBody>
      </p:sp>
      <p:sp>
        <p:nvSpPr>
          <p:cNvPr id="1601" name="Google Shape;1601;g29e745b8efd_1_1773"/>
          <p:cNvSpPr txBox="1"/>
          <p:nvPr/>
        </p:nvSpPr>
        <p:spPr>
          <a:xfrm>
            <a:off x="2505785" y="5688107"/>
            <a:ext cx="6723300" cy="636300"/>
          </a:xfrm>
          <a:prstGeom prst="rect">
            <a:avLst/>
          </a:prstGeom>
          <a:noFill/>
          <a:ln>
            <a:noFill/>
          </a:ln>
        </p:spPr>
        <p:txBody>
          <a:bodyPr anchorCtr="0" anchor="t" bIns="0" lIns="0" spcFirstLastPara="1" rIns="0" wrap="square" tIns="172700">
            <a:spAutoFit/>
          </a:bodyPr>
          <a:lstStyle/>
          <a:p>
            <a:pPr indent="0" lvl="0" marL="0" marR="139700" rtl="0" algn="ctr">
              <a:lnSpc>
                <a:spcPct val="100000"/>
              </a:lnSpc>
              <a:spcBef>
                <a:spcPts val="900"/>
              </a:spcBef>
              <a:spcAft>
                <a:spcPts val="0"/>
              </a:spcAft>
              <a:buClr>
                <a:srgbClr val="000000"/>
              </a:buClr>
              <a:buSzPts val="1500"/>
              <a:buFont typeface="Arial"/>
              <a:buNone/>
            </a:pPr>
            <a:r>
              <a:rPr b="0" i="1" lang="es-CO" sz="1500" u="none" cap="none" strike="noStrike">
                <a:solidFill>
                  <a:srgbClr val="000000"/>
                </a:solidFill>
                <a:latin typeface="Calibri"/>
                <a:ea typeface="Calibri"/>
                <a:cs typeface="Calibri"/>
                <a:sym typeface="Calibri"/>
              </a:rPr>
              <a:t>La información contenida en los contratos conceptuales y detallados en esta etapa será definida por el Arquitecto de solución y apoyo del equipo de trabajo</a:t>
            </a:r>
            <a:endParaRPr b="0" i="1" sz="500" u="none" cap="none" strike="noStrike">
              <a:solidFill>
                <a:srgbClr val="000000"/>
              </a:solidFill>
              <a:latin typeface="Calibri"/>
              <a:ea typeface="Calibri"/>
              <a:cs typeface="Calibri"/>
              <a:sym typeface="Calibri"/>
            </a:endParaRPr>
          </a:p>
        </p:txBody>
      </p:sp>
      <p:pic>
        <p:nvPicPr>
          <p:cNvPr id="1602" name="Google Shape;1602;g29e745b8efd_1_1773"/>
          <p:cNvPicPr preferRelativeResize="0"/>
          <p:nvPr/>
        </p:nvPicPr>
        <p:blipFill rotWithShape="1">
          <a:blip r:embed="rId14">
            <a:alphaModFix/>
          </a:blip>
          <a:srcRect b="0" l="0" r="0" t="0"/>
          <a:stretch/>
        </p:blipFill>
        <p:spPr>
          <a:xfrm>
            <a:off x="9791353" y="6293327"/>
            <a:ext cx="2209799" cy="440267"/>
          </a:xfrm>
          <a:prstGeom prst="rect">
            <a:avLst/>
          </a:prstGeom>
          <a:noFill/>
          <a:ln>
            <a:noFill/>
          </a:ln>
        </p:spPr>
      </p:pic>
      <p:sp>
        <p:nvSpPr>
          <p:cNvPr id="1603" name="Google Shape;1603;g29e745b8efd_1_177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04" name="Google Shape;1604;g29e745b8efd_1_1773"/>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Contratos conceptuales</a:t>
            </a:r>
            <a:endParaRPr b="0" i="0" sz="1900" u="none" cap="none" strike="noStrike">
              <a:solidFill>
                <a:srgbClr val="000000"/>
              </a:solidFill>
              <a:latin typeface="Arial"/>
              <a:ea typeface="Arial"/>
              <a:cs typeface="Arial"/>
              <a:sym typeface="Arial"/>
            </a:endParaRPr>
          </a:p>
        </p:txBody>
      </p:sp>
      <p:pic>
        <p:nvPicPr>
          <p:cNvPr id="1605" name="Google Shape;1605;g29e745b8efd_1_1773"/>
          <p:cNvPicPr preferRelativeResize="0"/>
          <p:nvPr/>
        </p:nvPicPr>
        <p:blipFill rotWithShape="1">
          <a:blip r:embed="rId1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9" name="Shape 1609"/>
        <p:cNvGrpSpPr/>
        <p:nvPr/>
      </p:nvGrpSpPr>
      <p:grpSpPr>
        <a:xfrm>
          <a:off x="0" y="0"/>
          <a:ext cx="0" cy="0"/>
          <a:chOff x="0" y="0"/>
          <a:chExt cx="0" cy="0"/>
        </a:xfrm>
      </p:grpSpPr>
      <p:sp>
        <p:nvSpPr>
          <p:cNvPr id="1610" name="Google Shape;1610;g29e745b8efd_1_1814"/>
          <p:cNvSpPr txBox="1"/>
          <p:nvPr/>
        </p:nvSpPr>
        <p:spPr>
          <a:xfrm>
            <a:off x="601649" y="1331800"/>
            <a:ext cx="10977300" cy="4194300"/>
          </a:xfrm>
          <a:prstGeom prst="rect">
            <a:avLst/>
          </a:prstGeom>
          <a:noFill/>
          <a:ln>
            <a:noFill/>
          </a:ln>
        </p:spPr>
        <p:txBody>
          <a:bodyPr anchorCtr="0" anchor="t" bIns="121900" lIns="121900" spcFirstLastPara="1" rIns="121900" wrap="square" tIns="121900">
            <a:noAutofit/>
          </a:bodyPr>
          <a:lstStyle/>
          <a:p>
            <a:pPr indent="0" lvl="0" marL="0" marR="0" rtl="0" algn="just">
              <a:lnSpc>
                <a:spcPct val="115000"/>
              </a:lnSpc>
              <a:spcBef>
                <a:spcPts val="1200"/>
              </a:spcBef>
              <a:spcAft>
                <a:spcPts val="0"/>
              </a:spcAft>
              <a:buClr>
                <a:srgbClr val="000000"/>
              </a:buClr>
              <a:buSzPts val="1500"/>
              <a:buFont typeface="Arial"/>
              <a:buNone/>
            </a:pPr>
            <a:r>
              <a:rPr b="0" i="0" lang="es-CO" sz="1900" u="none" cap="none" strike="noStrike">
                <a:solidFill>
                  <a:srgbClr val="434343"/>
                </a:solidFill>
                <a:latin typeface="Roboto"/>
                <a:ea typeface="Roboto"/>
                <a:cs typeface="Roboto"/>
                <a:sym typeface="Roboto"/>
              </a:rPr>
              <a:t>Otros modelos iniciales que se pueden generar en el Sprint 0 dependiendo de la naturaleza de la iniciativa:</a:t>
            </a:r>
            <a:endParaRPr b="1" i="0" sz="1900" u="none" cap="none" strike="noStrike">
              <a:solidFill>
                <a:srgbClr val="990000"/>
              </a:solidFill>
              <a:latin typeface="Roboto"/>
              <a:ea typeface="Roboto"/>
              <a:cs typeface="Roboto"/>
              <a:sym typeface="Roboto"/>
            </a:endParaRPr>
          </a:p>
          <a:p>
            <a:pPr indent="-304800" lvl="0" marL="914400" marR="0" rtl="0" algn="just">
              <a:lnSpc>
                <a:spcPct val="115000"/>
              </a:lnSpc>
              <a:spcBef>
                <a:spcPts val="1200"/>
              </a:spcBef>
              <a:spcAft>
                <a:spcPts val="0"/>
              </a:spcAft>
              <a:buClr>
                <a:schemeClr val="dk1"/>
              </a:buClr>
              <a:buSzPts val="1200"/>
              <a:buFont typeface="Arial"/>
              <a:buChar char="●"/>
            </a:pPr>
            <a:r>
              <a:rPr b="1" i="1" lang="es-CO" sz="1900" u="none" cap="none" strike="noStrike">
                <a:solidFill>
                  <a:srgbClr val="005E85"/>
                </a:solidFill>
                <a:latin typeface="Roboto"/>
                <a:ea typeface="Roboto"/>
                <a:cs typeface="Roboto"/>
                <a:sym typeface="Roboto"/>
              </a:rPr>
              <a:t>Modelo de dominios de negocio: </a:t>
            </a:r>
            <a:r>
              <a:rPr b="0" i="0" lang="es-CO" sz="1900" u="none" cap="none" strike="noStrike">
                <a:solidFill>
                  <a:srgbClr val="434343"/>
                </a:solidFill>
                <a:latin typeface="Roboto"/>
                <a:ea typeface="Roboto"/>
                <a:cs typeface="Roboto"/>
                <a:sym typeface="Roboto"/>
              </a:rPr>
              <a:t>que se realiza a partir del modelo ontológico y permite agrupar los elementos que comparten un contexto común, facilitando la gestión del modelo de información subyacente.</a:t>
            </a:r>
            <a:endParaRPr b="0" i="0" sz="1900" u="none" cap="none" strike="noStrike">
              <a:solidFill>
                <a:srgbClr val="434343"/>
              </a:solidFill>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900"/>
              <a:buFont typeface="Arial"/>
              <a:buNone/>
            </a:pPr>
            <a:r>
              <a:t/>
            </a:r>
            <a:endParaRPr b="0" i="0" sz="1900" u="none" cap="none" strike="noStrike">
              <a:solidFill>
                <a:srgbClr val="434343"/>
              </a:solidFill>
              <a:latin typeface="Roboto"/>
              <a:ea typeface="Roboto"/>
              <a:cs typeface="Roboto"/>
              <a:sym typeface="Roboto"/>
            </a:endParaRPr>
          </a:p>
          <a:p>
            <a:pPr indent="-304800" lvl="0" marL="914400" marR="0" rtl="0" algn="just">
              <a:lnSpc>
                <a:spcPct val="115000"/>
              </a:lnSpc>
              <a:spcBef>
                <a:spcPts val="0"/>
              </a:spcBef>
              <a:spcAft>
                <a:spcPts val="0"/>
              </a:spcAft>
              <a:buClr>
                <a:schemeClr val="dk1"/>
              </a:buClr>
              <a:buSzPts val="1200"/>
              <a:buFont typeface="Arial"/>
              <a:buChar char="●"/>
            </a:pPr>
            <a:r>
              <a:rPr b="1" i="1" lang="es-CO" sz="1900" u="none" cap="none" strike="noStrike">
                <a:solidFill>
                  <a:srgbClr val="005E85"/>
                </a:solidFill>
                <a:latin typeface="Roboto"/>
                <a:ea typeface="Roboto"/>
                <a:cs typeface="Roboto"/>
                <a:sym typeface="Roboto"/>
              </a:rPr>
              <a:t>Camino de arquitectura:</a:t>
            </a:r>
            <a:r>
              <a:rPr b="0" i="0" lang="es-CO" sz="1900" u="none" cap="none" strike="noStrike">
                <a:solidFill>
                  <a:srgbClr val="434343"/>
                </a:solidFill>
                <a:latin typeface="Roboto"/>
                <a:ea typeface="Roboto"/>
                <a:cs typeface="Roboto"/>
                <a:sym typeface="Roboto"/>
              </a:rPr>
              <a:t> define un camino de arquitectura que sirve de marco de trabajo para los equipos  y permite la escalación de las soluciones que se insertan en un modelo de arquitectura empresarial.</a:t>
            </a:r>
            <a:endParaRPr b="0" i="0" sz="1900" u="none" cap="none" strike="noStrike">
              <a:solidFill>
                <a:srgbClr val="434343"/>
              </a:solidFill>
              <a:latin typeface="Roboto"/>
              <a:ea typeface="Roboto"/>
              <a:cs typeface="Roboto"/>
              <a:sym typeface="Roboto"/>
            </a:endParaRPr>
          </a:p>
          <a:p>
            <a:pPr indent="0" lvl="0" marL="457200" marR="0" rtl="0" algn="just">
              <a:lnSpc>
                <a:spcPct val="115000"/>
              </a:lnSpc>
              <a:spcBef>
                <a:spcPts val="0"/>
              </a:spcBef>
              <a:spcAft>
                <a:spcPts val="0"/>
              </a:spcAft>
              <a:buClr>
                <a:srgbClr val="000000"/>
              </a:buClr>
              <a:buSzPts val="1900"/>
              <a:buFont typeface="Arial"/>
              <a:buNone/>
            </a:pPr>
            <a:r>
              <a:t/>
            </a:r>
            <a:endParaRPr b="0" i="0" sz="1900" u="none" cap="none" strike="noStrike">
              <a:solidFill>
                <a:srgbClr val="434343"/>
              </a:solidFill>
              <a:latin typeface="Roboto"/>
              <a:ea typeface="Roboto"/>
              <a:cs typeface="Roboto"/>
              <a:sym typeface="Roboto"/>
            </a:endParaRPr>
          </a:p>
          <a:p>
            <a:pPr indent="-317500" lvl="0" marL="914400" marR="0" rtl="0" algn="just">
              <a:lnSpc>
                <a:spcPct val="115000"/>
              </a:lnSpc>
              <a:spcBef>
                <a:spcPts val="0"/>
              </a:spcBef>
              <a:spcAft>
                <a:spcPts val="0"/>
              </a:spcAft>
              <a:buClr>
                <a:schemeClr val="dk1"/>
              </a:buClr>
              <a:buSzPts val="1400"/>
              <a:buFont typeface="Open Sans"/>
              <a:buChar char="●"/>
            </a:pPr>
            <a:r>
              <a:rPr b="1" i="1" lang="es-CO" sz="1900" u="none" cap="none" strike="noStrike">
                <a:solidFill>
                  <a:srgbClr val="005E85"/>
                </a:solidFill>
                <a:latin typeface="Roboto"/>
                <a:ea typeface="Roboto"/>
                <a:cs typeface="Roboto"/>
                <a:sym typeface="Roboto"/>
              </a:rPr>
              <a:t>Catálogo de componentes</a:t>
            </a:r>
            <a:r>
              <a:rPr b="0" i="0" lang="es-CO" sz="1900" u="none" cap="none" strike="noStrike">
                <a:solidFill>
                  <a:srgbClr val="434343"/>
                </a:solidFill>
                <a:latin typeface="Roboto"/>
                <a:ea typeface="Roboto"/>
                <a:cs typeface="Roboto"/>
                <a:sym typeface="Roboto"/>
              </a:rPr>
              <a:t>: catálogo donde se listan los elementos que conforman la solución a desarrollar (servicios, API, microservicios, reglas, procesos, entre otros).</a:t>
            </a:r>
            <a:endParaRPr b="1" i="0" sz="1900" u="none" cap="none" strike="noStrike">
              <a:solidFill>
                <a:srgbClr val="990000"/>
              </a:solidFill>
              <a:latin typeface="Roboto"/>
              <a:ea typeface="Roboto"/>
              <a:cs typeface="Roboto"/>
              <a:sym typeface="Roboto"/>
            </a:endParaRPr>
          </a:p>
          <a:p>
            <a:pPr indent="0" lvl="0" marL="0" marR="0" rtl="0" algn="just">
              <a:lnSpc>
                <a:spcPct val="115000"/>
              </a:lnSpc>
              <a:spcBef>
                <a:spcPts val="1200"/>
              </a:spcBef>
              <a:spcAft>
                <a:spcPts val="0"/>
              </a:spcAft>
              <a:buClr>
                <a:srgbClr val="000000"/>
              </a:buClr>
              <a:buSzPts val="1200"/>
              <a:buFont typeface="Arial"/>
              <a:buNone/>
            </a:pPr>
            <a:r>
              <a:t/>
            </a:r>
            <a:endParaRPr b="0" i="0" sz="1900" u="none" cap="none" strike="noStrike">
              <a:solidFill>
                <a:srgbClr val="434343"/>
              </a:solidFill>
              <a:latin typeface="Roboto"/>
              <a:ea typeface="Roboto"/>
              <a:cs typeface="Roboto"/>
              <a:sym typeface="Roboto"/>
            </a:endParaRPr>
          </a:p>
          <a:p>
            <a:pPr indent="0" lvl="0" marL="0" marR="0" rtl="0" algn="just">
              <a:lnSpc>
                <a:spcPct val="115000"/>
              </a:lnSpc>
              <a:spcBef>
                <a:spcPts val="1200"/>
              </a:spcBef>
              <a:spcAft>
                <a:spcPts val="0"/>
              </a:spcAft>
              <a:buClr>
                <a:srgbClr val="000000"/>
              </a:buClr>
              <a:buSzPts val="1300"/>
              <a:buFont typeface="Arial"/>
              <a:buNone/>
            </a:pPr>
            <a:r>
              <a:t/>
            </a:r>
            <a:endParaRPr b="0" i="0" sz="1900" u="none" cap="none" strike="noStrike">
              <a:solidFill>
                <a:srgbClr val="434343"/>
              </a:solidFill>
              <a:latin typeface="Roboto"/>
              <a:ea typeface="Roboto"/>
              <a:cs typeface="Roboto"/>
              <a:sym typeface="Roboto"/>
            </a:endParaRPr>
          </a:p>
          <a:p>
            <a:pPr indent="0" lvl="0" marL="0" marR="0" rtl="0" algn="just">
              <a:lnSpc>
                <a:spcPct val="115000"/>
              </a:lnSpc>
              <a:spcBef>
                <a:spcPts val="1200"/>
              </a:spcBef>
              <a:spcAft>
                <a:spcPts val="0"/>
              </a:spcAft>
              <a:buClr>
                <a:srgbClr val="000000"/>
              </a:buClr>
              <a:buSzPts val="1300"/>
              <a:buFont typeface="Arial"/>
              <a:buNone/>
            </a:pPr>
            <a:r>
              <a:t/>
            </a:r>
            <a:endParaRPr b="1" i="0" sz="1900" u="sng" cap="none" strike="noStrike">
              <a:solidFill>
                <a:srgbClr val="434343"/>
              </a:solidFill>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300"/>
              <a:buFont typeface="Arial"/>
              <a:buNone/>
            </a:pPr>
            <a:r>
              <a:t/>
            </a:r>
            <a:endParaRPr b="0" i="0" sz="1900" u="none" cap="none" strike="noStrike">
              <a:solidFill>
                <a:srgbClr val="434343"/>
              </a:solidFill>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300"/>
              <a:buFont typeface="Arial"/>
              <a:buNone/>
            </a:pPr>
            <a:r>
              <a:t/>
            </a:r>
            <a:endParaRPr b="0" i="0" sz="1900" u="none" cap="none" strike="noStrike">
              <a:solidFill>
                <a:srgbClr val="434343"/>
              </a:solidFill>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300"/>
              <a:buFont typeface="Arial"/>
              <a:buNone/>
            </a:pPr>
            <a:r>
              <a:t/>
            </a:r>
            <a:endParaRPr b="0" i="0" sz="1900" u="none" cap="none" strike="noStrike">
              <a:solidFill>
                <a:srgbClr val="434343"/>
              </a:solidFill>
              <a:latin typeface="Roboto"/>
              <a:ea typeface="Roboto"/>
              <a:cs typeface="Roboto"/>
              <a:sym typeface="Roboto"/>
            </a:endParaRPr>
          </a:p>
          <a:p>
            <a:pPr indent="-215900" lvl="0" marL="914400" marR="0" rtl="0" algn="just">
              <a:lnSpc>
                <a:spcPct val="115000"/>
              </a:lnSpc>
              <a:spcBef>
                <a:spcPts val="1200"/>
              </a:spcBef>
              <a:spcAft>
                <a:spcPts val="0"/>
              </a:spcAft>
              <a:buClr>
                <a:srgbClr val="434343"/>
              </a:buClr>
              <a:buSzPts val="1500"/>
              <a:buFont typeface="Arial"/>
              <a:buNone/>
            </a:pPr>
            <a:r>
              <a:t/>
            </a:r>
            <a:endParaRPr b="0" i="0" sz="1900" u="none" cap="none" strike="noStrike">
              <a:solidFill>
                <a:srgbClr val="434343"/>
              </a:solidFill>
              <a:latin typeface="Roboto"/>
              <a:ea typeface="Roboto"/>
              <a:cs typeface="Roboto"/>
              <a:sym typeface="Roboto"/>
            </a:endParaRPr>
          </a:p>
          <a:p>
            <a:pPr indent="0" lvl="0" marL="0" marR="0" rtl="0" algn="just">
              <a:lnSpc>
                <a:spcPct val="115000"/>
              </a:lnSpc>
              <a:spcBef>
                <a:spcPts val="1200"/>
              </a:spcBef>
              <a:spcAft>
                <a:spcPts val="0"/>
              </a:spcAft>
              <a:buClr>
                <a:srgbClr val="000000"/>
              </a:buClr>
              <a:buSzPts val="1500"/>
              <a:buFont typeface="Arial"/>
              <a:buNone/>
            </a:pPr>
            <a:r>
              <a:t/>
            </a:r>
            <a:endParaRPr b="1" i="0" sz="1900" u="sng" cap="none" strike="noStrike">
              <a:solidFill>
                <a:srgbClr val="434343"/>
              </a:solidFill>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500"/>
              <a:buFont typeface="Arial"/>
              <a:buNone/>
            </a:pPr>
            <a:r>
              <a:t/>
            </a:r>
            <a:endParaRPr b="0" i="0" sz="1900" u="none" cap="none" strike="noStrike">
              <a:solidFill>
                <a:srgbClr val="434343"/>
              </a:solidFill>
              <a:latin typeface="Roboto"/>
              <a:ea typeface="Roboto"/>
              <a:cs typeface="Roboto"/>
              <a:sym typeface="Roboto"/>
            </a:endParaRPr>
          </a:p>
        </p:txBody>
      </p:sp>
      <p:pic>
        <p:nvPicPr>
          <p:cNvPr id="1611" name="Google Shape;1611;g29e745b8efd_1_1814"/>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612" name="Google Shape;1612;g29e745b8efd_1_1814"/>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13" name="Google Shape;1613;g29e745b8efd_1_1814"/>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Otros modelos de descubrimiento…</a:t>
            </a:r>
            <a:endParaRPr b="0" i="0" sz="1900" u="none" cap="none" strike="noStrike">
              <a:solidFill>
                <a:srgbClr val="000000"/>
              </a:solidFill>
              <a:latin typeface="Arial"/>
              <a:ea typeface="Arial"/>
              <a:cs typeface="Arial"/>
              <a:sym typeface="Arial"/>
            </a:endParaRPr>
          </a:p>
        </p:txBody>
      </p:sp>
      <p:pic>
        <p:nvPicPr>
          <p:cNvPr id="1614" name="Google Shape;1614;g29e745b8efd_1_1814"/>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8" name="Shape 1618"/>
        <p:cNvGrpSpPr/>
        <p:nvPr/>
      </p:nvGrpSpPr>
      <p:grpSpPr>
        <a:xfrm>
          <a:off x="0" y="0"/>
          <a:ext cx="0" cy="0"/>
          <a:chOff x="0" y="0"/>
          <a:chExt cx="0" cy="0"/>
        </a:xfrm>
      </p:grpSpPr>
      <p:graphicFrame>
        <p:nvGraphicFramePr>
          <p:cNvPr id="1619" name="Google Shape;1619;g29e745b8efd_1_1822"/>
          <p:cNvGraphicFramePr/>
          <p:nvPr/>
        </p:nvGraphicFramePr>
        <p:xfrm>
          <a:off x="1176452" y="1267249"/>
          <a:ext cx="3000000" cy="3000000"/>
        </p:xfrm>
        <a:graphic>
          <a:graphicData uri="http://schemas.openxmlformats.org/drawingml/2006/table">
            <a:tbl>
              <a:tblPr>
                <a:noFill/>
                <a:tableStyleId>{28F54D9A-6878-4A49-949D-00CFE64CA1A7}</a:tableStyleId>
              </a:tblPr>
              <a:tblGrid>
                <a:gridCol w="3326275"/>
                <a:gridCol w="2604050"/>
                <a:gridCol w="3908750"/>
              </a:tblGrid>
              <a:tr h="895925">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Documento</a:t>
                      </a:r>
                      <a:endParaRPr b="1" sz="1900" u="none" cap="none" strike="noStrike"/>
                    </a:p>
                  </a:txBody>
                  <a:tcPr marT="121900" marB="121900" marR="121900" marL="121900" anchor="ctr">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Responsable</a:t>
                      </a:r>
                      <a:endParaRPr b="1" sz="1900" u="none" cap="none" strike="noStrike"/>
                    </a:p>
                  </a:txBody>
                  <a:tcPr marT="121900" marB="121900" marR="121900" marL="121900" anchor="ctr">
                    <a:lnB cap="flat" cmpd="sng" w="9525">
                      <a:solidFill>
                        <a:srgbClr val="9E9E9E"/>
                      </a:solidFill>
                      <a:prstDash val="solid"/>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¿Quiénes colaboran?</a:t>
                      </a:r>
                      <a:endParaRPr b="1" sz="1900" u="none" cap="none" strike="noStrike"/>
                    </a:p>
                  </a:txBody>
                  <a:tcPr marT="121900" marB="121900" marR="121900" marL="121900" anchor="ctr">
                    <a:solidFill>
                      <a:srgbClr val="CFE2F3"/>
                    </a:solidFill>
                  </a:tcPr>
                </a:tc>
              </a:tr>
              <a:tr h="822925">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Diagrama de Dependencias</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Arquitecto de Solución</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500"/>
                        <a:buFont typeface="Arial"/>
                        <a:buNone/>
                      </a:pPr>
                      <a:r>
                        <a:rPr lang="es-CO" sz="1500" u="none" cap="none" strike="noStrike">
                          <a:solidFill>
                            <a:schemeClr val="dk1"/>
                          </a:solidFill>
                        </a:rPr>
                        <a:t>Metodólogo, Analista Funcional</a:t>
                      </a:r>
                      <a:endParaRPr sz="1500" u="none" cap="none" strike="noStrike"/>
                    </a:p>
                  </a:txBody>
                  <a:tcPr marT="121900" marB="121900" marR="121900" marL="121900">
                    <a:lnL cap="flat" cmpd="sng" w="9525">
                      <a:solidFill>
                        <a:srgbClr val="9E9E9E"/>
                      </a:solidFill>
                      <a:prstDash val="solid"/>
                      <a:round/>
                      <a:headEnd len="sm" w="sm" type="none"/>
                      <a:tailEnd len="sm" w="sm" type="none"/>
                    </a:lnL>
                  </a:tcPr>
                </a:tc>
              </a:tr>
              <a:tr h="822925">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Modelo ontológico</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900"/>
                        <a:buFont typeface="Arial"/>
                        <a:buNone/>
                      </a:pPr>
                      <a:r>
                        <a:rPr lang="es-CO" sz="1900" u="none" cap="none" strike="noStrike">
                          <a:solidFill>
                            <a:schemeClr val="dk1"/>
                          </a:solidFill>
                        </a:rPr>
                        <a:t>Arquitecto de Solución</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s-CO" sz="1500" u="none" cap="none" strike="noStrike">
                          <a:solidFill>
                            <a:schemeClr val="dk1"/>
                          </a:solidFill>
                        </a:rPr>
                        <a:t>Metodólogo, Analista Funcional</a:t>
                      </a:r>
                      <a:endParaRPr sz="1500" u="none" cap="none" strike="noStrike"/>
                    </a:p>
                  </a:txBody>
                  <a:tcPr marT="121900" marB="121900" marR="121900" marL="121900">
                    <a:lnL cap="flat" cmpd="sng" w="9525">
                      <a:solidFill>
                        <a:srgbClr val="9E9E9E"/>
                      </a:solidFill>
                      <a:prstDash val="solid"/>
                      <a:round/>
                      <a:headEnd len="sm" w="sm" type="none"/>
                      <a:tailEnd len="sm" w="sm" type="none"/>
                    </a:lnL>
                  </a:tcPr>
                </a:tc>
              </a:tr>
              <a:tr h="736275">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Contratos de procesos</a:t>
                      </a:r>
                      <a:endParaRPr sz="1900" u="none" cap="none" strike="noStrike"/>
                    </a:p>
                  </a:txBody>
                  <a:tcPr marT="121900" marB="121900" marR="121900" marL="121900">
                    <a:lnT cap="flat" cmpd="sng" w="9525">
                      <a:solidFill>
                        <a:srgbClr val="9E9E9E"/>
                      </a:solidFill>
                      <a:prstDash val="solid"/>
                      <a:round/>
                      <a:headEnd len="sm" w="sm" type="none"/>
                      <a:tailEnd len="sm" w="sm" type="none"/>
                    </a:lnT>
                  </a:tcPr>
                </a:tc>
                <a:tc rowSpan="3">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Analista Funcional</a:t>
                      </a:r>
                      <a:endParaRPr sz="1900" u="none" cap="none" strike="noStrike"/>
                    </a:p>
                  </a:txBody>
                  <a:tcPr marT="121900" marB="121900" marR="121900" marL="121900" anchor="ctr">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500"/>
                        <a:buFont typeface="Arial"/>
                        <a:buNone/>
                      </a:pPr>
                      <a:r>
                        <a:rPr lang="es-CO" sz="1500" u="none" cap="none" strike="noStrike"/>
                        <a:t>Metodólogo, </a:t>
                      </a:r>
                      <a:r>
                        <a:rPr lang="es-CO" sz="1500" u="none" cap="none" strike="noStrike">
                          <a:solidFill>
                            <a:schemeClr val="dk1"/>
                          </a:solidFill>
                        </a:rPr>
                        <a:t>Arquitecto de Solución</a:t>
                      </a:r>
                      <a:r>
                        <a:rPr lang="es-CO" sz="1500" u="none" cap="none" strike="noStrike"/>
                        <a:t>, </a:t>
                      </a:r>
                      <a:r>
                        <a:rPr lang="es-CO" sz="1500" u="none" cap="none" strike="noStrike">
                          <a:solidFill>
                            <a:schemeClr val="dk1"/>
                          </a:solidFill>
                        </a:rPr>
                        <a:t>Líder de desarrollo</a:t>
                      </a:r>
                      <a:endParaRPr sz="1500" u="none" cap="none" strike="noStrike">
                        <a:solidFill>
                          <a:srgbClr val="FF0000"/>
                        </a:solidFill>
                      </a:endParaRPr>
                    </a:p>
                  </a:txBody>
                  <a:tcPr marT="121900" marB="121900" marR="121900" marL="121900"/>
                </a:tc>
              </a:tr>
              <a:tr h="828300">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Contratos de reglas de negocio</a:t>
                      </a:r>
                      <a:endParaRPr sz="1900" u="none" cap="none" strike="noStrike"/>
                    </a:p>
                  </a:txBody>
                  <a:tcPr marT="121900" marB="121900" marR="121900" marL="121900"/>
                </a:tc>
                <a:tc vMerge="1"/>
                <a:tc>
                  <a:txBody>
                    <a:bodyPr/>
                    <a:lstStyle/>
                    <a:p>
                      <a:pPr indent="0" lvl="0" marL="0" marR="0" rtl="0" algn="l">
                        <a:lnSpc>
                          <a:spcPct val="100000"/>
                        </a:lnSpc>
                        <a:spcBef>
                          <a:spcPts val="0"/>
                        </a:spcBef>
                        <a:spcAft>
                          <a:spcPts val="0"/>
                        </a:spcAft>
                        <a:buClr>
                          <a:schemeClr val="dk1"/>
                        </a:buClr>
                        <a:buSzPts val="1500"/>
                        <a:buFont typeface="Arial"/>
                        <a:buNone/>
                      </a:pPr>
                      <a:r>
                        <a:rPr lang="es-CO" sz="1500" u="none" cap="none" strike="noStrike">
                          <a:solidFill>
                            <a:schemeClr val="dk1"/>
                          </a:solidFill>
                        </a:rPr>
                        <a:t>Metodólogo, Arquitecto de Solución, Líder de desarrollo</a:t>
                      </a:r>
                      <a:endParaRPr sz="1500" u="none" cap="none" strike="noStrike">
                        <a:solidFill>
                          <a:schemeClr val="dk1"/>
                        </a:solidFill>
                      </a:endParaRPr>
                    </a:p>
                  </a:txBody>
                  <a:tcPr marT="121900" marB="121900" marR="121900" marL="121900"/>
                </a:tc>
              </a:tr>
              <a:tr h="570825">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Contratos de interfaz</a:t>
                      </a:r>
                      <a:endParaRPr sz="1900" u="none" cap="none" strike="noStrike"/>
                    </a:p>
                  </a:txBody>
                  <a:tcPr marT="121900" marB="121900" marR="121900" marL="121900"/>
                </a:tc>
                <a:tc vMerge="1"/>
                <a:tc>
                  <a:txBody>
                    <a:bodyPr/>
                    <a:lstStyle/>
                    <a:p>
                      <a:pPr indent="0" lvl="0" marL="0" marR="0" rtl="0" algn="l">
                        <a:lnSpc>
                          <a:spcPct val="100000"/>
                        </a:lnSpc>
                        <a:spcBef>
                          <a:spcPts val="0"/>
                        </a:spcBef>
                        <a:spcAft>
                          <a:spcPts val="0"/>
                        </a:spcAft>
                        <a:buClr>
                          <a:schemeClr val="dk1"/>
                        </a:buClr>
                        <a:buSzPts val="1500"/>
                        <a:buFont typeface="Arial"/>
                        <a:buNone/>
                      </a:pPr>
                      <a:r>
                        <a:rPr lang="es-CO" sz="1500" u="none" cap="none" strike="noStrike">
                          <a:solidFill>
                            <a:schemeClr val="dk1"/>
                          </a:solidFill>
                        </a:rPr>
                        <a:t>Metodólogo, Arquitecto de Solución, Líder de desarrollo</a:t>
                      </a:r>
                      <a:endParaRPr sz="1500" u="none" cap="none" strike="noStrike">
                        <a:solidFill>
                          <a:schemeClr val="dk1"/>
                        </a:solidFill>
                      </a:endParaRPr>
                    </a:p>
                  </a:txBody>
                  <a:tcPr marT="121900" marB="121900" marR="121900" marL="121900"/>
                </a:tc>
              </a:tr>
            </a:tbl>
          </a:graphicData>
        </a:graphic>
      </p:graphicFrame>
      <p:pic>
        <p:nvPicPr>
          <p:cNvPr id="1620" name="Google Shape;1620;g29e745b8efd_1_1822"/>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621" name="Google Shape;1621;g29e745b8efd_1_1822"/>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22" name="Google Shape;1622;g29e745b8efd_1_1822"/>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Entregables principales </a:t>
            </a:r>
            <a:endParaRPr b="1" i="0" sz="4300" u="none" cap="none" strike="noStrike">
              <a:solidFill>
                <a:srgbClr val="00608A"/>
              </a:solidFill>
              <a:latin typeface="Calibri"/>
              <a:ea typeface="Calibri"/>
              <a:cs typeface="Calibri"/>
              <a:sym typeface="Calibri"/>
            </a:endParaRPr>
          </a:p>
        </p:txBody>
      </p:sp>
      <p:pic>
        <p:nvPicPr>
          <p:cNvPr id="1623" name="Google Shape;1623;g29e745b8efd_1_1822"/>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7" name="Shape 1627"/>
        <p:cNvGrpSpPr/>
        <p:nvPr/>
      </p:nvGrpSpPr>
      <p:grpSpPr>
        <a:xfrm>
          <a:off x="0" y="0"/>
          <a:ext cx="0" cy="0"/>
          <a:chOff x="0" y="0"/>
          <a:chExt cx="0" cy="0"/>
        </a:xfrm>
      </p:grpSpPr>
      <p:graphicFrame>
        <p:nvGraphicFramePr>
          <p:cNvPr id="1628" name="Google Shape;1628;g29e745b8efd_1_1830"/>
          <p:cNvGraphicFramePr/>
          <p:nvPr/>
        </p:nvGraphicFramePr>
        <p:xfrm>
          <a:off x="1082852" y="1457863"/>
          <a:ext cx="3000000" cy="3000000"/>
        </p:xfrm>
        <a:graphic>
          <a:graphicData uri="http://schemas.openxmlformats.org/drawingml/2006/table">
            <a:tbl>
              <a:tblPr>
                <a:noFill/>
                <a:tableStyleId>{28F54D9A-6878-4A49-949D-00CFE64CA1A7}</a:tableStyleId>
              </a:tblPr>
              <a:tblGrid>
                <a:gridCol w="2884900"/>
                <a:gridCol w="2871650"/>
                <a:gridCol w="3794225"/>
              </a:tblGrid>
              <a:tr h="895925">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Documento</a:t>
                      </a:r>
                      <a:endParaRPr b="1" sz="1900" u="none" cap="none" strike="noStrike"/>
                    </a:p>
                  </a:txBody>
                  <a:tcPr marT="121900" marB="121900" marR="121900" marL="121900" anchor="ctr">
                    <a:solidFill>
                      <a:srgbClr val="CF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Responsable</a:t>
                      </a:r>
                      <a:endParaRPr b="1" sz="1900" u="none" cap="none" strike="noStrike"/>
                    </a:p>
                  </a:txBody>
                  <a:tcPr marT="121900" marB="121900" marR="121900" marL="121900" anchor="ctr">
                    <a:solidFill>
                      <a:srgbClr val="CFE2F3"/>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s-CO" sz="1900" u="none" cap="none" strike="noStrike"/>
                        <a:t>¿Quiénes colaboran?</a:t>
                      </a:r>
                      <a:endParaRPr b="1" sz="1900" u="none" cap="none" strike="noStrike"/>
                    </a:p>
                  </a:txBody>
                  <a:tcPr marT="121900" marB="121900" marR="121900" marL="121900" anchor="ctr">
                    <a:solidFill>
                      <a:srgbClr val="CFE2F3"/>
                    </a:solidFill>
                  </a:tcPr>
                </a:tc>
              </a:tr>
              <a:tr h="822925">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Contratos de servicios</a:t>
                      </a:r>
                      <a:endParaRPr sz="1900" u="none" cap="none" strike="noStrike"/>
                    </a:p>
                  </a:txBody>
                  <a:tcPr marT="121900" marB="121900" marR="121900" marL="121900"/>
                </a:tc>
                <a:tc rowSpan="2">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Líder de desarrollo/ Desarrolladores</a:t>
                      </a:r>
                      <a:endParaRPr sz="1900" u="none" cap="none" strike="noStrike"/>
                    </a:p>
                  </a:txBody>
                  <a:tcPr marT="121900" marB="121900" marR="121900" marL="121900" anchor="ctr"/>
                </a:tc>
                <a:tc>
                  <a:txBody>
                    <a:bodyPr/>
                    <a:lstStyle/>
                    <a:p>
                      <a:pPr indent="0" lvl="0" marL="0" marR="0" rtl="0" algn="l">
                        <a:lnSpc>
                          <a:spcPct val="100000"/>
                        </a:lnSpc>
                        <a:spcBef>
                          <a:spcPts val="0"/>
                        </a:spcBef>
                        <a:spcAft>
                          <a:spcPts val="0"/>
                        </a:spcAft>
                        <a:buClr>
                          <a:srgbClr val="000000"/>
                        </a:buClr>
                        <a:buSzPts val="1500"/>
                        <a:buFont typeface="Arial"/>
                        <a:buNone/>
                      </a:pPr>
                      <a:r>
                        <a:rPr lang="es-CO" sz="1500" u="none" cap="none" strike="noStrike"/>
                        <a:t>Arquitecto de Solución</a:t>
                      </a:r>
                      <a:endParaRPr sz="1500" u="none" cap="none" strike="noStrike">
                        <a:solidFill>
                          <a:srgbClr val="FF0000"/>
                        </a:solidFill>
                      </a:endParaRPr>
                    </a:p>
                  </a:txBody>
                  <a:tcPr marT="121900" marB="121900" marR="121900" marL="121900"/>
                </a:tc>
              </a:tr>
              <a:tr h="828300">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Contratos de componentes</a:t>
                      </a:r>
                      <a:endParaRPr sz="1900" u="none" cap="none" strike="noStrike"/>
                    </a:p>
                  </a:txBody>
                  <a:tcPr marT="121900" marB="121900" marR="121900" marL="121900"/>
                </a:tc>
                <a:tc vMerge="1"/>
                <a:tc>
                  <a:txBody>
                    <a:bodyPr/>
                    <a:lstStyle/>
                    <a:p>
                      <a:pPr indent="0" lvl="0" marL="0" marR="0" rtl="0" algn="l">
                        <a:lnSpc>
                          <a:spcPct val="100000"/>
                        </a:lnSpc>
                        <a:spcBef>
                          <a:spcPts val="0"/>
                        </a:spcBef>
                        <a:spcAft>
                          <a:spcPts val="0"/>
                        </a:spcAft>
                        <a:buClr>
                          <a:schemeClr val="dk1"/>
                        </a:buClr>
                        <a:buSzPts val="1500"/>
                        <a:buFont typeface="Arial"/>
                        <a:buNone/>
                      </a:pPr>
                      <a:r>
                        <a:rPr lang="es-CO" sz="1500" u="none" cap="none" strike="noStrike">
                          <a:solidFill>
                            <a:schemeClr val="dk1"/>
                          </a:solidFill>
                        </a:rPr>
                        <a:t>Arquitecto de Solución</a:t>
                      </a:r>
                      <a:endParaRPr sz="1500" u="none" cap="none" strike="noStrike">
                        <a:solidFill>
                          <a:schemeClr val="dk1"/>
                        </a:solidFill>
                      </a:endParaRPr>
                    </a:p>
                  </a:txBody>
                  <a:tcPr marT="121900" marB="121900" marR="121900" marL="121900"/>
                </a:tc>
              </a:tr>
              <a:tr h="1112475">
                <a:tc>
                  <a:txBody>
                    <a:bodyPr/>
                    <a:lstStyle/>
                    <a:p>
                      <a:pPr indent="0" lvl="0" marL="0" marR="0" rtl="0" algn="l">
                        <a:lnSpc>
                          <a:spcPct val="100000"/>
                        </a:lnSpc>
                        <a:spcBef>
                          <a:spcPts val="0"/>
                        </a:spcBef>
                        <a:spcAft>
                          <a:spcPts val="0"/>
                        </a:spcAft>
                        <a:buClr>
                          <a:srgbClr val="000000"/>
                        </a:buClr>
                        <a:buSzPts val="1900"/>
                        <a:buFont typeface="Arial"/>
                        <a:buNone/>
                      </a:pPr>
                      <a:r>
                        <a:rPr lang="es-CO" sz="1900" u="none" cap="none" strike="noStrike"/>
                        <a:t>Diagramas de Arquitectura de Solución</a:t>
                      </a:r>
                      <a:endParaRPr sz="19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500"/>
                        <a:buFont typeface="Arial"/>
                        <a:buNone/>
                      </a:pPr>
                      <a:r>
                        <a:rPr lang="es-CO" sz="1900" u="none" cap="none" strike="noStrike">
                          <a:solidFill>
                            <a:schemeClr val="dk1"/>
                          </a:solidFill>
                        </a:rPr>
                        <a:t>Arquitecto de Solución</a:t>
                      </a:r>
                      <a:endParaRPr sz="1900" u="none" cap="none" strike="noStrike"/>
                    </a:p>
                  </a:txBody>
                  <a:tcPr marT="121900" marB="121900" marR="121900" marL="121900" anchor="ctr"/>
                </a:tc>
                <a:tc>
                  <a:txBody>
                    <a:bodyPr/>
                    <a:lstStyle/>
                    <a:p>
                      <a:pPr indent="0" lvl="0" marL="0" marR="0" rtl="0" algn="l">
                        <a:lnSpc>
                          <a:spcPct val="100000"/>
                        </a:lnSpc>
                        <a:spcBef>
                          <a:spcPts val="0"/>
                        </a:spcBef>
                        <a:spcAft>
                          <a:spcPts val="0"/>
                        </a:spcAft>
                        <a:buClr>
                          <a:srgbClr val="000000"/>
                        </a:buClr>
                        <a:buSzPts val="1500"/>
                        <a:buFont typeface="Arial"/>
                        <a:buNone/>
                      </a:pPr>
                      <a:r>
                        <a:rPr lang="es-CO" sz="1500" u="none" cap="none" strike="noStrike">
                          <a:solidFill>
                            <a:schemeClr val="dk1"/>
                          </a:solidFill>
                        </a:rPr>
                        <a:t>Analista Funcional, Líder de desarrollo,</a:t>
                      </a:r>
                      <a:endParaRPr sz="1500" u="none" cap="none" strike="noStrike">
                        <a:solidFill>
                          <a:schemeClr val="dk1"/>
                        </a:solidFill>
                      </a:endParaRPr>
                    </a:p>
                  </a:txBody>
                  <a:tcPr marT="121900" marB="121900" marR="121900" marL="121900"/>
                </a:tc>
              </a:tr>
            </a:tbl>
          </a:graphicData>
        </a:graphic>
      </p:graphicFrame>
      <p:pic>
        <p:nvPicPr>
          <p:cNvPr id="1629" name="Google Shape;1629;g29e745b8efd_1_1830"/>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630" name="Google Shape;1630;g29e745b8efd_1_1830"/>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31" name="Google Shape;1631;g29e745b8efd_1_1830"/>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Entregables principales </a:t>
            </a:r>
            <a:endParaRPr b="1" i="0" sz="4300" u="none" cap="none" strike="noStrike">
              <a:solidFill>
                <a:srgbClr val="00608A"/>
              </a:solidFill>
              <a:latin typeface="Calibri"/>
              <a:ea typeface="Calibri"/>
              <a:cs typeface="Calibri"/>
              <a:sym typeface="Calibri"/>
            </a:endParaRPr>
          </a:p>
        </p:txBody>
      </p:sp>
      <p:pic>
        <p:nvPicPr>
          <p:cNvPr id="1632" name="Google Shape;1632;g29e745b8efd_1_1830"/>
          <p:cNvPicPr preferRelativeResize="0"/>
          <p:nvPr/>
        </p:nvPicPr>
        <p:blipFill rotWithShape="1">
          <a:blip r:embed="rId4">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6" name="Shape 1636"/>
        <p:cNvGrpSpPr/>
        <p:nvPr/>
      </p:nvGrpSpPr>
      <p:grpSpPr>
        <a:xfrm>
          <a:off x="0" y="0"/>
          <a:ext cx="0" cy="0"/>
          <a:chOff x="0" y="0"/>
          <a:chExt cx="0" cy="0"/>
        </a:xfrm>
      </p:grpSpPr>
      <p:pic>
        <p:nvPicPr>
          <p:cNvPr id="1637" name="Google Shape;1637;g29e745b8efd_1_1838"/>
          <p:cNvPicPr preferRelativeResize="0"/>
          <p:nvPr/>
        </p:nvPicPr>
        <p:blipFill rotWithShape="1">
          <a:blip r:embed="rId3">
            <a:alphaModFix/>
          </a:blip>
          <a:srcRect b="0" l="0" r="0" t="0"/>
          <a:stretch/>
        </p:blipFill>
        <p:spPr>
          <a:xfrm>
            <a:off x="-58059" y="-735391"/>
            <a:ext cx="12346821" cy="8213878"/>
          </a:xfrm>
          <a:prstGeom prst="rect">
            <a:avLst/>
          </a:prstGeom>
          <a:noFill/>
          <a:ln>
            <a:noFill/>
          </a:ln>
        </p:spPr>
      </p:pic>
      <p:sp>
        <p:nvSpPr>
          <p:cNvPr id="1638" name="Google Shape;1638;g29e745b8efd_1_1838"/>
          <p:cNvSpPr txBox="1"/>
          <p:nvPr/>
        </p:nvSpPr>
        <p:spPr>
          <a:xfrm>
            <a:off x="0" y="454397"/>
            <a:ext cx="12192000" cy="784800"/>
          </a:xfrm>
          <a:prstGeom prst="rect">
            <a:avLst/>
          </a:prstGeom>
          <a:solidFill>
            <a:schemeClr val="dk1">
              <a:alpha val="63137"/>
            </a:schemeClr>
          </a:solidFill>
          <a:ln>
            <a:noFill/>
          </a:ln>
        </p:spPr>
        <p:txBody>
          <a:bodyPr anchorCtr="0" anchor="t" bIns="60925" lIns="121900" spcFirstLastPara="1" rIns="384000" wrap="square" tIns="60925">
            <a:spAutoFit/>
          </a:bodyPr>
          <a:lstStyle/>
          <a:p>
            <a:pPr indent="0" lvl="0" marL="0" marR="0" rtl="0" algn="r">
              <a:lnSpc>
                <a:spcPct val="100000"/>
              </a:lnSpc>
              <a:spcBef>
                <a:spcPts val="0"/>
              </a:spcBef>
              <a:spcAft>
                <a:spcPts val="0"/>
              </a:spcAft>
              <a:buClr>
                <a:srgbClr val="000000"/>
              </a:buClr>
              <a:buSzPts val="3500"/>
              <a:buFont typeface="Arial"/>
              <a:buNone/>
            </a:pPr>
            <a:r>
              <a:rPr b="1" i="0" lang="es-CO" sz="4300" u="none" cap="none" strike="noStrike">
                <a:solidFill>
                  <a:schemeClr val="lt1"/>
                </a:solidFill>
                <a:latin typeface="Arial"/>
                <a:ea typeface="Arial"/>
                <a:cs typeface="Arial"/>
                <a:sym typeface="Arial"/>
              </a:rPr>
              <a:t>EJERCICIO PRÁCTICO</a:t>
            </a:r>
            <a:endParaRPr b="0" i="0" sz="4300" u="none" cap="none" strike="noStrike">
              <a:solidFill>
                <a:srgbClr val="000000"/>
              </a:solidFill>
              <a:latin typeface="Arial"/>
              <a:ea typeface="Arial"/>
              <a:cs typeface="Arial"/>
              <a:sym typeface="Arial"/>
            </a:endParaRPr>
          </a:p>
        </p:txBody>
      </p:sp>
      <p:pic>
        <p:nvPicPr>
          <p:cNvPr id="1639" name="Google Shape;1639;g29e745b8efd_1_1838"/>
          <p:cNvPicPr preferRelativeResize="0"/>
          <p:nvPr/>
        </p:nvPicPr>
        <p:blipFill rotWithShape="1">
          <a:blip r:embed="rId4">
            <a:alphaModFix/>
          </a:blip>
          <a:srcRect b="0" l="0" r="0" t="0"/>
          <a:stretch/>
        </p:blipFill>
        <p:spPr>
          <a:xfrm>
            <a:off x="545275" y="680869"/>
            <a:ext cx="1639785" cy="3267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3" name="Shape 1643"/>
        <p:cNvGrpSpPr/>
        <p:nvPr/>
      </p:nvGrpSpPr>
      <p:grpSpPr>
        <a:xfrm>
          <a:off x="0" y="0"/>
          <a:ext cx="0" cy="0"/>
          <a:chOff x="0" y="0"/>
          <a:chExt cx="0" cy="0"/>
        </a:xfrm>
      </p:grpSpPr>
      <p:grpSp>
        <p:nvGrpSpPr>
          <p:cNvPr id="1644" name="Google Shape;1644;g29e745b8efd_1_1844"/>
          <p:cNvGrpSpPr/>
          <p:nvPr/>
        </p:nvGrpSpPr>
        <p:grpSpPr>
          <a:xfrm>
            <a:off x="0" y="1700782"/>
            <a:ext cx="12192000" cy="3642357"/>
            <a:chOff x="0" y="1700783"/>
            <a:chExt cx="12192000" cy="3642357"/>
          </a:xfrm>
        </p:grpSpPr>
        <p:pic>
          <p:nvPicPr>
            <p:cNvPr id="1645" name="Google Shape;1645;g29e745b8efd_1_1844"/>
            <p:cNvPicPr preferRelativeResize="0"/>
            <p:nvPr/>
          </p:nvPicPr>
          <p:blipFill rotWithShape="1">
            <a:blip r:embed="rId3">
              <a:alphaModFix/>
            </a:blip>
            <a:srcRect b="0" l="0" r="0" t="0"/>
            <a:stretch/>
          </p:blipFill>
          <p:spPr>
            <a:xfrm>
              <a:off x="0" y="1700783"/>
              <a:ext cx="12192000" cy="3642357"/>
            </a:xfrm>
            <a:prstGeom prst="rect">
              <a:avLst/>
            </a:prstGeom>
            <a:noFill/>
            <a:ln>
              <a:noFill/>
            </a:ln>
          </p:spPr>
        </p:pic>
        <p:sp>
          <p:nvSpPr>
            <p:cNvPr id="1646" name="Google Shape;1646;g29e745b8efd_1_1844"/>
            <p:cNvSpPr/>
            <p:nvPr/>
          </p:nvSpPr>
          <p:spPr>
            <a:xfrm>
              <a:off x="45719" y="2616708"/>
              <a:ext cx="1917700" cy="1798320"/>
            </a:xfrm>
            <a:custGeom>
              <a:rect b="b" l="l" r="r" t="t"/>
              <a:pathLst>
                <a:path extrusionOk="0" h="1798320" w="1917700">
                  <a:moveTo>
                    <a:pt x="1617472" y="0"/>
                  </a:moveTo>
                  <a:lnTo>
                    <a:pt x="299732" y="0"/>
                  </a:lnTo>
                  <a:lnTo>
                    <a:pt x="251112" y="3924"/>
                  </a:lnTo>
                  <a:lnTo>
                    <a:pt x="204991" y="15284"/>
                  </a:lnTo>
                  <a:lnTo>
                    <a:pt x="161985" y="33463"/>
                  </a:lnTo>
                  <a:lnTo>
                    <a:pt x="122711" y="57842"/>
                  </a:lnTo>
                  <a:lnTo>
                    <a:pt x="87787" y="87804"/>
                  </a:lnTo>
                  <a:lnTo>
                    <a:pt x="57829" y="122730"/>
                  </a:lnTo>
                  <a:lnTo>
                    <a:pt x="33454" y="162003"/>
                  </a:lnTo>
                  <a:lnTo>
                    <a:pt x="15279" y="205004"/>
                  </a:lnTo>
                  <a:lnTo>
                    <a:pt x="3922" y="251115"/>
                  </a:lnTo>
                  <a:lnTo>
                    <a:pt x="0" y="299719"/>
                  </a:lnTo>
                  <a:lnTo>
                    <a:pt x="0" y="1498599"/>
                  </a:lnTo>
                  <a:lnTo>
                    <a:pt x="3922" y="1547204"/>
                  </a:lnTo>
                  <a:lnTo>
                    <a:pt x="15279" y="1593315"/>
                  </a:lnTo>
                  <a:lnTo>
                    <a:pt x="33454" y="1636316"/>
                  </a:lnTo>
                  <a:lnTo>
                    <a:pt x="57829" y="1675589"/>
                  </a:lnTo>
                  <a:lnTo>
                    <a:pt x="87787" y="1710515"/>
                  </a:lnTo>
                  <a:lnTo>
                    <a:pt x="122711" y="1740477"/>
                  </a:lnTo>
                  <a:lnTo>
                    <a:pt x="161985" y="1764856"/>
                  </a:lnTo>
                  <a:lnTo>
                    <a:pt x="204991" y="1783035"/>
                  </a:lnTo>
                  <a:lnTo>
                    <a:pt x="251112" y="1794395"/>
                  </a:lnTo>
                  <a:lnTo>
                    <a:pt x="299732" y="1798319"/>
                  </a:lnTo>
                  <a:lnTo>
                    <a:pt x="1617472" y="1798319"/>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599"/>
                  </a:lnTo>
                  <a:lnTo>
                    <a:pt x="1917192" y="299719"/>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2" y="0"/>
                  </a:lnTo>
                  <a:close/>
                </a:path>
              </a:pathLst>
            </a:custGeom>
            <a:solidFill>
              <a:srgbClr val="1F61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647" name="Google Shape;1647;g29e745b8efd_1_1844"/>
          <p:cNvSpPr txBox="1"/>
          <p:nvPr/>
        </p:nvSpPr>
        <p:spPr>
          <a:xfrm>
            <a:off x="467664" y="3247769"/>
            <a:ext cx="1073100" cy="504900"/>
          </a:xfrm>
          <a:prstGeom prst="rect">
            <a:avLst/>
          </a:prstGeom>
          <a:noFill/>
          <a:ln>
            <a:noFill/>
          </a:ln>
        </p:spPr>
        <p:txBody>
          <a:bodyPr anchorCtr="0" anchor="t" bIns="0" lIns="0" spcFirstLastPara="1" rIns="0" wrap="square" tIns="12075">
            <a:spAutoFit/>
          </a:bodyPr>
          <a:lstStyle/>
          <a:p>
            <a:pPr indent="-190500" lvl="0" marL="203200" marR="0" rtl="0" algn="l">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Escenario de  Negocio</a:t>
            </a:r>
            <a:endParaRPr b="0" i="0" sz="1600" u="none" cap="none" strike="noStrike">
              <a:solidFill>
                <a:srgbClr val="000000"/>
              </a:solidFill>
              <a:latin typeface="Calibri"/>
              <a:ea typeface="Calibri"/>
              <a:cs typeface="Calibri"/>
              <a:sym typeface="Calibri"/>
            </a:endParaRPr>
          </a:p>
        </p:txBody>
      </p:sp>
      <p:sp>
        <p:nvSpPr>
          <p:cNvPr id="1648" name="Google Shape;1648;g29e745b8efd_1_1844"/>
          <p:cNvSpPr/>
          <p:nvPr/>
        </p:nvSpPr>
        <p:spPr>
          <a:xfrm>
            <a:off x="2008632" y="2622804"/>
            <a:ext cx="1917700" cy="1798320"/>
          </a:xfrm>
          <a:custGeom>
            <a:rect b="b" l="l" r="r" t="t"/>
            <a:pathLst>
              <a:path extrusionOk="0" h="1798320" w="1917700">
                <a:moveTo>
                  <a:pt x="1617471" y="0"/>
                </a:moveTo>
                <a:lnTo>
                  <a:pt x="299719"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19" y="1798320"/>
                </a:lnTo>
                <a:lnTo>
                  <a:pt x="1617471"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600"/>
                </a:lnTo>
                <a:lnTo>
                  <a:pt x="1917192"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1" y="0"/>
                </a:lnTo>
                <a:close/>
              </a:path>
            </a:pathLst>
          </a:custGeom>
          <a:solidFill>
            <a:srgbClr val="2482A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9" name="Google Shape;1649;g29e745b8efd_1_1844"/>
          <p:cNvSpPr txBox="1"/>
          <p:nvPr/>
        </p:nvSpPr>
        <p:spPr>
          <a:xfrm>
            <a:off x="2264409" y="3254501"/>
            <a:ext cx="1403700" cy="504900"/>
          </a:xfrm>
          <a:prstGeom prst="rect">
            <a:avLst/>
          </a:prstGeom>
          <a:noFill/>
          <a:ln>
            <a:noFill/>
          </a:ln>
        </p:spPr>
        <p:txBody>
          <a:bodyPr anchorCtr="0" anchor="t" bIns="0" lIns="0" spcFirstLastPara="1" rIns="0" wrap="square" tIns="12075">
            <a:spAutoFit/>
          </a:bodyPr>
          <a:lstStyle/>
          <a:p>
            <a:pPr indent="-241300" lvl="0" marL="254000" marR="0" rtl="0" algn="l">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Elaborar Historia  de Usuario</a:t>
            </a:r>
            <a:endParaRPr b="0" i="0" sz="1600" u="none" cap="none" strike="noStrike">
              <a:solidFill>
                <a:srgbClr val="000000"/>
              </a:solidFill>
              <a:latin typeface="Calibri"/>
              <a:ea typeface="Calibri"/>
              <a:cs typeface="Calibri"/>
              <a:sym typeface="Calibri"/>
            </a:endParaRPr>
          </a:p>
        </p:txBody>
      </p:sp>
      <p:sp>
        <p:nvSpPr>
          <p:cNvPr id="1650" name="Google Shape;1650;g29e745b8efd_1_1844"/>
          <p:cNvSpPr/>
          <p:nvPr/>
        </p:nvSpPr>
        <p:spPr>
          <a:xfrm>
            <a:off x="3971544" y="2622804"/>
            <a:ext cx="1917700" cy="1798320"/>
          </a:xfrm>
          <a:custGeom>
            <a:rect b="b" l="l" r="r" t="t"/>
            <a:pathLst>
              <a:path extrusionOk="0" h="1798320" w="1917700">
                <a:moveTo>
                  <a:pt x="1617471" y="0"/>
                </a:moveTo>
                <a:lnTo>
                  <a:pt x="299719"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19" y="1798320"/>
                </a:lnTo>
                <a:lnTo>
                  <a:pt x="1617471"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1" y="1498600"/>
                </a:lnTo>
                <a:lnTo>
                  <a:pt x="1917191"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1" y="0"/>
                </a:lnTo>
                <a:close/>
              </a:path>
            </a:pathLst>
          </a:custGeom>
          <a:solidFill>
            <a:srgbClr val="35A8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1" name="Google Shape;1651;g29e745b8efd_1_1844"/>
          <p:cNvSpPr txBox="1"/>
          <p:nvPr/>
        </p:nvSpPr>
        <p:spPr>
          <a:xfrm>
            <a:off x="4183127" y="3132581"/>
            <a:ext cx="1492800" cy="750900"/>
          </a:xfrm>
          <a:prstGeom prst="rect">
            <a:avLst/>
          </a:prstGeom>
          <a:noFill/>
          <a:ln>
            <a:noFill/>
          </a:ln>
        </p:spPr>
        <p:txBody>
          <a:bodyPr anchorCtr="0" anchor="t" bIns="0" lIns="0" spcFirstLastPara="1" rIns="0" wrap="square" tIns="12075">
            <a:spAutoFit/>
          </a:bodyPr>
          <a:lstStyle/>
          <a:p>
            <a:pPr indent="0" lvl="0" marL="12700" marR="0" rtl="0" algn="ctr">
              <a:lnSpc>
                <a:spcPct val="100000"/>
              </a:lnSpc>
              <a:spcBef>
                <a:spcPts val="0"/>
              </a:spcBef>
              <a:spcAft>
                <a:spcPts val="0"/>
              </a:spcAft>
              <a:buClr>
                <a:srgbClr val="000000"/>
              </a:buClr>
              <a:buSzPts val="1600"/>
              <a:buFont typeface="Arial"/>
              <a:buNone/>
            </a:pPr>
            <a:r>
              <a:rPr b="0" i="0" lang="es-CO" sz="1600" u="none" cap="none" strike="noStrike">
                <a:solidFill>
                  <a:srgbClr val="FFFFFF"/>
                </a:solidFill>
                <a:latin typeface="Calibri"/>
                <a:ea typeface="Calibri"/>
                <a:cs typeface="Calibri"/>
                <a:sym typeface="Calibri"/>
              </a:rPr>
              <a:t>Modelar  Conceptualmente  el Proceso</a:t>
            </a:r>
            <a:endParaRPr b="0" i="0" sz="1600" u="none" cap="none" strike="noStrike">
              <a:solidFill>
                <a:srgbClr val="000000"/>
              </a:solidFill>
              <a:latin typeface="Calibri"/>
              <a:ea typeface="Calibri"/>
              <a:cs typeface="Calibri"/>
              <a:sym typeface="Calibri"/>
            </a:endParaRPr>
          </a:p>
        </p:txBody>
      </p:sp>
      <p:sp>
        <p:nvSpPr>
          <p:cNvPr id="1652" name="Google Shape;1652;g29e745b8efd_1_1844"/>
          <p:cNvSpPr/>
          <p:nvPr/>
        </p:nvSpPr>
        <p:spPr>
          <a:xfrm>
            <a:off x="5934455" y="2616707"/>
            <a:ext cx="1915795" cy="1798320"/>
          </a:xfrm>
          <a:custGeom>
            <a:rect b="b" l="l" r="r" t="t"/>
            <a:pathLst>
              <a:path extrusionOk="0" h="1798320" w="1915795">
                <a:moveTo>
                  <a:pt x="1615948"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19"/>
                </a:lnTo>
                <a:lnTo>
                  <a:pt x="0" y="1498599"/>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19"/>
                </a:lnTo>
                <a:lnTo>
                  <a:pt x="1615948" y="1798319"/>
                </a:lnTo>
                <a:lnTo>
                  <a:pt x="1664552" y="1794395"/>
                </a:lnTo>
                <a:lnTo>
                  <a:pt x="1710663" y="1783035"/>
                </a:lnTo>
                <a:lnTo>
                  <a:pt x="1753664" y="1764856"/>
                </a:lnTo>
                <a:lnTo>
                  <a:pt x="1792937" y="1740477"/>
                </a:lnTo>
                <a:lnTo>
                  <a:pt x="1827863" y="1710515"/>
                </a:lnTo>
                <a:lnTo>
                  <a:pt x="1857825" y="1675589"/>
                </a:lnTo>
                <a:lnTo>
                  <a:pt x="1882204" y="1636316"/>
                </a:lnTo>
                <a:lnTo>
                  <a:pt x="1900383" y="1593315"/>
                </a:lnTo>
                <a:lnTo>
                  <a:pt x="1911743" y="1547204"/>
                </a:lnTo>
                <a:lnTo>
                  <a:pt x="1915668" y="1498599"/>
                </a:lnTo>
                <a:lnTo>
                  <a:pt x="1915668" y="299719"/>
                </a:lnTo>
                <a:lnTo>
                  <a:pt x="1911743" y="251115"/>
                </a:lnTo>
                <a:lnTo>
                  <a:pt x="1900383" y="205004"/>
                </a:lnTo>
                <a:lnTo>
                  <a:pt x="1882204" y="162003"/>
                </a:lnTo>
                <a:lnTo>
                  <a:pt x="1857825" y="122730"/>
                </a:lnTo>
                <a:lnTo>
                  <a:pt x="1827863" y="87804"/>
                </a:lnTo>
                <a:lnTo>
                  <a:pt x="1792937" y="57842"/>
                </a:lnTo>
                <a:lnTo>
                  <a:pt x="1753664" y="33463"/>
                </a:lnTo>
                <a:lnTo>
                  <a:pt x="1710663" y="15284"/>
                </a:lnTo>
                <a:lnTo>
                  <a:pt x="1664552" y="3924"/>
                </a:lnTo>
                <a:lnTo>
                  <a:pt x="1615948" y="0"/>
                </a:lnTo>
                <a:close/>
              </a:path>
            </a:pathLst>
          </a:custGeom>
          <a:solidFill>
            <a:srgbClr val="8FD1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3" name="Google Shape;1653;g29e745b8efd_1_1844"/>
          <p:cNvSpPr txBox="1"/>
          <p:nvPr/>
        </p:nvSpPr>
        <p:spPr>
          <a:xfrm>
            <a:off x="6117083" y="3247769"/>
            <a:ext cx="1551300" cy="504900"/>
          </a:xfrm>
          <a:prstGeom prst="rect">
            <a:avLst/>
          </a:prstGeom>
          <a:noFill/>
          <a:ln>
            <a:noFill/>
          </a:ln>
        </p:spPr>
        <p:txBody>
          <a:bodyPr anchorCtr="0" anchor="t" bIns="0" lIns="0" spcFirstLastPara="1" rIns="0" wrap="square" tIns="12075">
            <a:spAutoFit/>
          </a:bodyPr>
          <a:lstStyle/>
          <a:p>
            <a:pPr indent="-50800" lvl="0" marL="63500" marR="0" rtl="0" algn="l">
              <a:lnSpc>
                <a:spcPct val="100000"/>
              </a:lnSpc>
              <a:spcBef>
                <a:spcPts val="0"/>
              </a:spcBef>
              <a:spcAft>
                <a:spcPts val="0"/>
              </a:spcAft>
              <a:buClr>
                <a:srgbClr val="000000"/>
              </a:buClr>
              <a:buSzPts val="1600"/>
              <a:buFont typeface="Arial"/>
              <a:buNone/>
            </a:pPr>
            <a:r>
              <a:rPr b="0" i="0" lang="es-CO" sz="1600" u="none" cap="none" strike="noStrike">
                <a:solidFill>
                  <a:srgbClr val="585858"/>
                </a:solidFill>
                <a:latin typeface="Calibri"/>
                <a:ea typeface="Calibri"/>
                <a:cs typeface="Calibri"/>
                <a:sym typeface="Calibri"/>
              </a:rPr>
              <a:t>Elaborar Diagrama  de Dependencias</a:t>
            </a:r>
            <a:endParaRPr b="0" i="0" sz="1600" u="none" cap="none" strike="noStrike">
              <a:solidFill>
                <a:srgbClr val="000000"/>
              </a:solidFill>
              <a:latin typeface="Calibri"/>
              <a:ea typeface="Calibri"/>
              <a:cs typeface="Calibri"/>
              <a:sym typeface="Calibri"/>
            </a:endParaRPr>
          </a:p>
        </p:txBody>
      </p:sp>
      <p:sp>
        <p:nvSpPr>
          <p:cNvPr id="1654" name="Google Shape;1654;g29e745b8efd_1_1844"/>
          <p:cNvSpPr/>
          <p:nvPr/>
        </p:nvSpPr>
        <p:spPr>
          <a:xfrm>
            <a:off x="7897368" y="2622804"/>
            <a:ext cx="1915795" cy="1798320"/>
          </a:xfrm>
          <a:custGeom>
            <a:rect b="b" l="l" r="r" t="t"/>
            <a:pathLst>
              <a:path extrusionOk="0" h="1798320" w="1915795">
                <a:moveTo>
                  <a:pt x="1615948"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20"/>
                </a:lnTo>
                <a:lnTo>
                  <a:pt x="1615948" y="1798320"/>
                </a:lnTo>
                <a:lnTo>
                  <a:pt x="1664552" y="1794395"/>
                </a:lnTo>
                <a:lnTo>
                  <a:pt x="1710663" y="1783035"/>
                </a:lnTo>
                <a:lnTo>
                  <a:pt x="1753664" y="1764856"/>
                </a:lnTo>
                <a:lnTo>
                  <a:pt x="1792937" y="1740477"/>
                </a:lnTo>
                <a:lnTo>
                  <a:pt x="1827863" y="1710515"/>
                </a:lnTo>
                <a:lnTo>
                  <a:pt x="1857825" y="1675589"/>
                </a:lnTo>
                <a:lnTo>
                  <a:pt x="1882204" y="1636316"/>
                </a:lnTo>
                <a:lnTo>
                  <a:pt x="1900383" y="1593315"/>
                </a:lnTo>
                <a:lnTo>
                  <a:pt x="1911743" y="1547204"/>
                </a:lnTo>
                <a:lnTo>
                  <a:pt x="1915667" y="1498600"/>
                </a:lnTo>
                <a:lnTo>
                  <a:pt x="1915667" y="299720"/>
                </a:lnTo>
                <a:lnTo>
                  <a:pt x="1911743" y="251115"/>
                </a:lnTo>
                <a:lnTo>
                  <a:pt x="1900383" y="205004"/>
                </a:lnTo>
                <a:lnTo>
                  <a:pt x="1882204" y="162003"/>
                </a:lnTo>
                <a:lnTo>
                  <a:pt x="1857825" y="122730"/>
                </a:lnTo>
                <a:lnTo>
                  <a:pt x="1827863" y="87804"/>
                </a:lnTo>
                <a:lnTo>
                  <a:pt x="1792937" y="57842"/>
                </a:lnTo>
                <a:lnTo>
                  <a:pt x="1753664" y="33463"/>
                </a:lnTo>
                <a:lnTo>
                  <a:pt x="1710663" y="15284"/>
                </a:lnTo>
                <a:lnTo>
                  <a:pt x="1664552" y="3924"/>
                </a:lnTo>
                <a:lnTo>
                  <a:pt x="1615948" y="0"/>
                </a:lnTo>
                <a:close/>
              </a:path>
            </a:pathLst>
          </a:custGeom>
          <a:solidFill>
            <a:srgbClr val="DBEDF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5" name="Google Shape;1655;g29e745b8efd_1_1844"/>
          <p:cNvSpPr txBox="1"/>
          <p:nvPr/>
        </p:nvSpPr>
        <p:spPr>
          <a:xfrm>
            <a:off x="8130285" y="3254501"/>
            <a:ext cx="1451700" cy="504900"/>
          </a:xfrm>
          <a:prstGeom prst="rect">
            <a:avLst/>
          </a:prstGeom>
          <a:noFill/>
          <a:ln>
            <a:noFill/>
          </a:ln>
        </p:spPr>
        <p:txBody>
          <a:bodyPr anchorCtr="0" anchor="t" bIns="0" lIns="0" spcFirstLastPara="1" rIns="0" wrap="square" tIns="12075">
            <a:spAutoFit/>
          </a:bodyPr>
          <a:lstStyle/>
          <a:p>
            <a:pPr indent="-254000" lvl="0" marL="266700" marR="0" rtl="0" algn="l">
              <a:lnSpc>
                <a:spcPct val="100000"/>
              </a:lnSpc>
              <a:spcBef>
                <a:spcPts val="0"/>
              </a:spcBef>
              <a:spcAft>
                <a:spcPts val="0"/>
              </a:spcAft>
              <a:buClr>
                <a:srgbClr val="000000"/>
              </a:buClr>
              <a:buSzPts val="1600"/>
              <a:buFont typeface="Arial"/>
              <a:buNone/>
            </a:pPr>
            <a:r>
              <a:rPr b="0" i="0" lang="es-CO" sz="1600" u="none" cap="none" strike="noStrike">
                <a:solidFill>
                  <a:srgbClr val="585858"/>
                </a:solidFill>
                <a:latin typeface="Calibri"/>
                <a:ea typeface="Calibri"/>
                <a:cs typeface="Calibri"/>
                <a:sym typeface="Calibri"/>
              </a:rPr>
              <a:t>Elaborar Modelo  conceptual</a:t>
            </a:r>
            <a:endParaRPr b="0" i="0" sz="1600" u="none" cap="none" strike="noStrike">
              <a:solidFill>
                <a:srgbClr val="000000"/>
              </a:solidFill>
              <a:latin typeface="Calibri"/>
              <a:ea typeface="Calibri"/>
              <a:cs typeface="Calibri"/>
              <a:sym typeface="Calibri"/>
            </a:endParaRPr>
          </a:p>
        </p:txBody>
      </p:sp>
      <p:sp>
        <p:nvSpPr>
          <p:cNvPr id="1656" name="Google Shape;1656;g29e745b8efd_1_1844"/>
          <p:cNvSpPr/>
          <p:nvPr/>
        </p:nvSpPr>
        <p:spPr>
          <a:xfrm>
            <a:off x="45719" y="2622804"/>
            <a:ext cx="1917700" cy="1798320"/>
          </a:xfrm>
          <a:custGeom>
            <a:rect b="b" l="l" r="r" t="t"/>
            <a:pathLst>
              <a:path extrusionOk="0" h="1798320" w="1917700">
                <a:moveTo>
                  <a:pt x="1617472" y="0"/>
                </a:moveTo>
                <a:lnTo>
                  <a:pt x="299732" y="0"/>
                </a:lnTo>
                <a:lnTo>
                  <a:pt x="251112" y="3924"/>
                </a:lnTo>
                <a:lnTo>
                  <a:pt x="204991" y="15284"/>
                </a:lnTo>
                <a:lnTo>
                  <a:pt x="161985" y="33463"/>
                </a:lnTo>
                <a:lnTo>
                  <a:pt x="122711" y="57842"/>
                </a:lnTo>
                <a:lnTo>
                  <a:pt x="87787" y="87804"/>
                </a:lnTo>
                <a:lnTo>
                  <a:pt x="57829" y="122730"/>
                </a:lnTo>
                <a:lnTo>
                  <a:pt x="33454" y="162003"/>
                </a:lnTo>
                <a:lnTo>
                  <a:pt x="15279" y="205004"/>
                </a:lnTo>
                <a:lnTo>
                  <a:pt x="3922" y="251115"/>
                </a:lnTo>
                <a:lnTo>
                  <a:pt x="0" y="299720"/>
                </a:lnTo>
                <a:lnTo>
                  <a:pt x="0" y="1498600"/>
                </a:lnTo>
                <a:lnTo>
                  <a:pt x="3922" y="1547204"/>
                </a:lnTo>
                <a:lnTo>
                  <a:pt x="15279" y="1593315"/>
                </a:lnTo>
                <a:lnTo>
                  <a:pt x="33454" y="1636316"/>
                </a:lnTo>
                <a:lnTo>
                  <a:pt x="57829" y="1675589"/>
                </a:lnTo>
                <a:lnTo>
                  <a:pt x="87787" y="1710515"/>
                </a:lnTo>
                <a:lnTo>
                  <a:pt x="122711" y="1740477"/>
                </a:lnTo>
                <a:lnTo>
                  <a:pt x="161985" y="1764856"/>
                </a:lnTo>
                <a:lnTo>
                  <a:pt x="204991" y="1783035"/>
                </a:lnTo>
                <a:lnTo>
                  <a:pt x="251112" y="1794395"/>
                </a:lnTo>
                <a:lnTo>
                  <a:pt x="299732" y="1798320"/>
                </a:lnTo>
                <a:lnTo>
                  <a:pt x="1617472"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600"/>
                </a:lnTo>
                <a:lnTo>
                  <a:pt x="1917192"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2" y="0"/>
                </a:lnTo>
                <a:close/>
              </a:path>
            </a:pathLst>
          </a:custGeom>
          <a:solidFill>
            <a:srgbClr val="1F617C">
              <a:alpha val="8117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657" name="Google Shape;1657;g29e745b8efd_1_1844"/>
          <p:cNvGrpSpPr/>
          <p:nvPr/>
        </p:nvGrpSpPr>
        <p:grpSpPr>
          <a:xfrm>
            <a:off x="2025395" y="2622804"/>
            <a:ext cx="3868039" cy="1798320"/>
            <a:chOff x="2025395" y="2622804"/>
            <a:chExt cx="3868039" cy="1798320"/>
          </a:xfrm>
        </p:grpSpPr>
        <p:sp>
          <p:nvSpPr>
            <p:cNvPr id="1658" name="Google Shape;1658;g29e745b8efd_1_1844"/>
            <p:cNvSpPr/>
            <p:nvPr/>
          </p:nvSpPr>
          <p:spPr>
            <a:xfrm>
              <a:off x="2025395" y="2622804"/>
              <a:ext cx="1917700" cy="1798320"/>
            </a:xfrm>
            <a:custGeom>
              <a:rect b="b" l="l" r="r" t="t"/>
              <a:pathLst>
                <a:path extrusionOk="0" h="1798320" w="1917700">
                  <a:moveTo>
                    <a:pt x="1617471"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20"/>
                  </a:lnTo>
                  <a:lnTo>
                    <a:pt x="1617471" y="1798320"/>
                  </a:lnTo>
                  <a:lnTo>
                    <a:pt x="1666076" y="1794395"/>
                  </a:lnTo>
                  <a:lnTo>
                    <a:pt x="1712187" y="1783035"/>
                  </a:lnTo>
                  <a:lnTo>
                    <a:pt x="1755188" y="1764856"/>
                  </a:lnTo>
                  <a:lnTo>
                    <a:pt x="1794461" y="1740477"/>
                  </a:lnTo>
                  <a:lnTo>
                    <a:pt x="1829387" y="1710515"/>
                  </a:lnTo>
                  <a:lnTo>
                    <a:pt x="1859349" y="1675589"/>
                  </a:lnTo>
                  <a:lnTo>
                    <a:pt x="1883728" y="1636316"/>
                  </a:lnTo>
                  <a:lnTo>
                    <a:pt x="1901907" y="1593315"/>
                  </a:lnTo>
                  <a:lnTo>
                    <a:pt x="1913267" y="1547204"/>
                  </a:lnTo>
                  <a:lnTo>
                    <a:pt x="1917192" y="1498600"/>
                  </a:lnTo>
                  <a:lnTo>
                    <a:pt x="1917192" y="299720"/>
                  </a:lnTo>
                  <a:lnTo>
                    <a:pt x="1913267" y="251115"/>
                  </a:lnTo>
                  <a:lnTo>
                    <a:pt x="1901907" y="205004"/>
                  </a:lnTo>
                  <a:lnTo>
                    <a:pt x="1883728" y="162003"/>
                  </a:lnTo>
                  <a:lnTo>
                    <a:pt x="1859349" y="122730"/>
                  </a:lnTo>
                  <a:lnTo>
                    <a:pt x="1829387" y="87804"/>
                  </a:lnTo>
                  <a:lnTo>
                    <a:pt x="1794461" y="57842"/>
                  </a:lnTo>
                  <a:lnTo>
                    <a:pt x="1755188" y="33463"/>
                  </a:lnTo>
                  <a:lnTo>
                    <a:pt x="1712187" y="15284"/>
                  </a:lnTo>
                  <a:lnTo>
                    <a:pt x="1666076" y="3924"/>
                  </a:lnTo>
                  <a:lnTo>
                    <a:pt x="1617471" y="0"/>
                  </a:lnTo>
                  <a:close/>
                </a:path>
              </a:pathLst>
            </a:custGeom>
            <a:solidFill>
              <a:srgbClr val="2482A6">
                <a:alpha val="8117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9" name="Google Shape;1659;g29e745b8efd_1_1844"/>
            <p:cNvSpPr/>
            <p:nvPr/>
          </p:nvSpPr>
          <p:spPr>
            <a:xfrm>
              <a:off x="3977639" y="2622804"/>
              <a:ext cx="1915795" cy="1798320"/>
            </a:xfrm>
            <a:custGeom>
              <a:rect b="b" l="l" r="r" t="t"/>
              <a:pathLst>
                <a:path extrusionOk="0" h="1798320" w="1915795">
                  <a:moveTo>
                    <a:pt x="1615948" y="0"/>
                  </a:moveTo>
                  <a:lnTo>
                    <a:pt x="299720" y="0"/>
                  </a:lnTo>
                  <a:lnTo>
                    <a:pt x="251115" y="3924"/>
                  </a:lnTo>
                  <a:lnTo>
                    <a:pt x="205004" y="15284"/>
                  </a:lnTo>
                  <a:lnTo>
                    <a:pt x="162003" y="33463"/>
                  </a:lnTo>
                  <a:lnTo>
                    <a:pt x="122730" y="57842"/>
                  </a:lnTo>
                  <a:lnTo>
                    <a:pt x="87804" y="87804"/>
                  </a:lnTo>
                  <a:lnTo>
                    <a:pt x="57842" y="122730"/>
                  </a:lnTo>
                  <a:lnTo>
                    <a:pt x="33463" y="162003"/>
                  </a:lnTo>
                  <a:lnTo>
                    <a:pt x="15284" y="205004"/>
                  </a:lnTo>
                  <a:lnTo>
                    <a:pt x="3924" y="251115"/>
                  </a:lnTo>
                  <a:lnTo>
                    <a:pt x="0" y="299720"/>
                  </a:lnTo>
                  <a:lnTo>
                    <a:pt x="0" y="1498600"/>
                  </a:lnTo>
                  <a:lnTo>
                    <a:pt x="3924" y="1547204"/>
                  </a:lnTo>
                  <a:lnTo>
                    <a:pt x="15284" y="1593315"/>
                  </a:lnTo>
                  <a:lnTo>
                    <a:pt x="33463" y="1636316"/>
                  </a:lnTo>
                  <a:lnTo>
                    <a:pt x="57842" y="1675589"/>
                  </a:lnTo>
                  <a:lnTo>
                    <a:pt x="87804" y="1710515"/>
                  </a:lnTo>
                  <a:lnTo>
                    <a:pt x="122730" y="1740477"/>
                  </a:lnTo>
                  <a:lnTo>
                    <a:pt x="162003" y="1764856"/>
                  </a:lnTo>
                  <a:lnTo>
                    <a:pt x="205004" y="1783035"/>
                  </a:lnTo>
                  <a:lnTo>
                    <a:pt x="251115" y="1794395"/>
                  </a:lnTo>
                  <a:lnTo>
                    <a:pt x="299720" y="1798320"/>
                  </a:lnTo>
                  <a:lnTo>
                    <a:pt x="1615948" y="1798320"/>
                  </a:lnTo>
                  <a:lnTo>
                    <a:pt x="1664552" y="1794395"/>
                  </a:lnTo>
                  <a:lnTo>
                    <a:pt x="1710663" y="1783035"/>
                  </a:lnTo>
                  <a:lnTo>
                    <a:pt x="1753664" y="1764856"/>
                  </a:lnTo>
                  <a:lnTo>
                    <a:pt x="1792937" y="1740477"/>
                  </a:lnTo>
                  <a:lnTo>
                    <a:pt x="1827863" y="1710515"/>
                  </a:lnTo>
                  <a:lnTo>
                    <a:pt x="1857825" y="1675589"/>
                  </a:lnTo>
                  <a:lnTo>
                    <a:pt x="1882204" y="1636316"/>
                  </a:lnTo>
                  <a:lnTo>
                    <a:pt x="1900383" y="1593315"/>
                  </a:lnTo>
                  <a:lnTo>
                    <a:pt x="1911743" y="1547204"/>
                  </a:lnTo>
                  <a:lnTo>
                    <a:pt x="1915668" y="1498600"/>
                  </a:lnTo>
                  <a:lnTo>
                    <a:pt x="1915668" y="299720"/>
                  </a:lnTo>
                  <a:lnTo>
                    <a:pt x="1911743" y="251115"/>
                  </a:lnTo>
                  <a:lnTo>
                    <a:pt x="1900383" y="205004"/>
                  </a:lnTo>
                  <a:lnTo>
                    <a:pt x="1882204" y="162003"/>
                  </a:lnTo>
                  <a:lnTo>
                    <a:pt x="1857825" y="122730"/>
                  </a:lnTo>
                  <a:lnTo>
                    <a:pt x="1827863" y="87804"/>
                  </a:lnTo>
                  <a:lnTo>
                    <a:pt x="1792937" y="57842"/>
                  </a:lnTo>
                  <a:lnTo>
                    <a:pt x="1753664" y="33463"/>
                  </a:lnTo>
                  <a:lnTo>
                    <a:pt x="1710663" y="15284"/>
                  </a:lnTo>
                  <a:lnTo>
                    <a:pt x="1664552" y="3924"/>
                  </a:lnTo>
                  <a:lnTo>
                    <a:pt x="1615948" y="0"/>
                  </a:lnTo>
                  <a:close/>
                </a:path>
              </a:pathLst>
            </a:custGeom>
            <a:solidFill>
              <a:srgbClr val="35A8D6">
                <a:alpha val="81176"/>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1660" name="Google Shape;1660;g29e745b8efd_1_1844"/>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661" name="Google Shape;1661;g29e745b8efd_1_1844"/>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62" name="Google Shape;1662;g29e745b8efd_1_1844"/>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Ejercicio práctico</a:t>
            </a:r>
            <a:endParaRPr b="0" i="0" sz="1900" u="none" cap="none" strike="noStrike">
              <a:solidFill>
                <a:srgbClr val="000000"/>
              </a:solidFill>
              <a:latin typeface="Arial"/>
              <a:ea typeface="Arial"/>
              <a:cs typeface="Arial"/>
              <a:sym typeface="Arial"/>
            </a:endParaRPr>
          </a:p>
        </p:txBody>
      </p:sp>
      <p:pic>
        <p:nvPicPr>
          <p:cNvPr id="1663" name="Google Shape;1663;g29e745b8efd_1_1844"/>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pic>
        <p:nvPicPr>
          <p:cNvPr id="237" name="Google Shape;237;g29e745b8efd_1_201"/>
          <p:cNvPicPr preferRelativeResize="0"/>
          <p:nvPr/>
        </p:nvPicPr>
        <p:blipFill rotWithShape="1">
          <a:blip r:embed="rId3">
            <a:alphaModFix/>
          </a:blip>
          <a:srcRect b="0" l="0" r="0" t="0"/>
          <a:stretch/>
        </p:blipFill>
        <p:spPr>
          <a:xfrm>
            <a:off x="1063260" y="955867"/>
            <a:ext cx="10065480" cy="4946267"/>
          </a:xfrm>
          <a:prstGeom prst="rect">
            <a:avLst/>
          </a:prstGeom>
          <a:noFill/>
          <a:ln>
            <a:noFill/>
          </a:ln>
        </p:spPr>
      </p:pic>
      <p:pic>
        <p:nvPicPr>
          <p:cNvPr id="238" name="Google Shape;238;g29e745b8efd_1_201"/>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239" name="Google Shape;239;g29e745b8efd_1_201"/>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40" name="Google Shape;240;g29e745b8efd_1_201"/>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000"/>
              <a:buFont typeface="Arial"/>
              <a:buNone/>
            </a:pPr>
            <a:r>
              <a:rPr b="1" i="0" lang="es-CO" sz="4000" u="none" cap="none" strike="noStrike">
                <a:solidFill>
                  <a:srgbClr val="377AF4"/>
                </a:solidFill>
                <a:latin typeface="Roboto"/>
                <a:ea typeface="Roboto"/>
                <a:cs typeface="Roboto"/>
                <a:sym typeface="Roboto"/>
              </a:rPr>
              <a:t>Fundamentos de Agilidad: Pilares del Manifiesto</a:t>
            </a:r>
            <a:endParaRPr b="0" i="0" sz="4000" u="none" cap="none" strike="noStrike">
              <a:solidFill>
                <a:srgbClr val="377AF4"/>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7" name="Shape 1667"/>
        <p:cNvGrpSpPr/>
        <p:nvPr/>
      </p:nvGrpSpPr>
      <p:grpSpPr>
        <a:xfrm>
          <a:off x="0" y="0"/>
          <a:ext cx="0" cy="0"/>
          <a:chOff x="0" y="0"/>
          <a:chExt cx="0" cy="0"/>
        </a:xfrm>
      </p:grpSpPr>
      <p:sp>
        <p:nvSpPr>
          <p:cNvPr id="1668" name="Google Shape;1668;g29e745b8efd_1_1867"/>
          <p:cNvSpPr txBox="1"/>
          <p:nvPr/>
        </p:nvSpPr>
        <p:spPr>
          <a:xfrm>
            <a:off x="3390285" y="1544400"/>
            <a:ext cx="8334000" cy="32304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chemeClr val="dk1"/>
              </a:buClr>
              <a:buSzPts val="1900"/>
              <a:buFont typeface="Arial"/>
              <a:buNone/>
            </a:pPr>
            <a:r>
              <a:rPr b="1" i="0" lang="es-CO" sz="1900" u="none" cap="none" strike="noStrike">
                <a:solidFill>
                  <a:schemeClr val="dk1"/>
                </a:solidFill>
                <a:latin typeface="Calibri"/>
                <a:ea typeface="Calibri"/>
                <a:cs typeface="Calibri"/>
                <a:sym typeface="Calibri"/>
              </a:rPr>
              <a:t>Objetivo</a:t>
            </a:r>
            <a:endParaRPr b="0" i="0" sz="1900" u="none" cap="none" strike="noStrike">
              <a:solidFill>
                <a:schemeClr val="dk1"/>
              </a:solidFill>
              <a:latin typeface="Calibri"/>
              <a:ea typeface="Calibri"/>
              <a:cs typeface="Calibri"/>
              <a:sym typeface="Calibri"/>
            </a:endParaRPr>
          </a:p>
          <a:p>
            <a:pPr indent="0" lvl="0" marL="12700" marR="0" rtl="0" algn="just">
              <a:lnSpc>
                <a:spcPct val="100000"/>
              </a:lnSpc>
              <a:spcBef>
                <a:spcPts val="0"/>
              </a:spcBef>
              <a:spcAft>
                <a:spcPts val="0"/>
              </a:spcAft>
              <a:buClr>
                <a:schemeClr val="dk1"/>
              </a:buClr>
              <a:buSzPts val="1900"/>
              <a:buFont typeface="Arial"/>
              <a:buNone/>
            </a:pPr>
            <a:r>
              <a:rPr b="0" i="0" lang="es-CO" sz="1900" u="none" cap="none" strike="noStrike">
                <a:solidFill>
                  <a:schemeClr val="dk1"/>
                </a:solidFill>
                <a:latin typeface="Calibri"/>
                <a:ea typeface="Calibri"/>
                <a:cs typeface="Calibri"/>
                <a:sym typeface="Calibri"/>
              </a:rPr>
              <a:t>Comprender la estructura del Diagrama de Dependencias, la importancia que tiene  como parte del diseño de la solución y su construcción a partir de las historias de  usuario.</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900"/>
              <a:buFont typeface="Arial"/>
              <a:buNone/>
            </a:pPr>
            <a:r>
              <a:rPr b="1" i="0" lang="es-CO" sz="1900" u="none" cap="none" strike="noStrike">
                <a:solidFill>
                  <a:schemeClr val="dk1"/>
                </a:solidFill>
                <a:latin typeface="Calibri"/>
                <a:ea typeface="Calibri"/>
                <a:cs typeface="Calibri"/>
                <a:sym typeface="Calibri"/>
              </a:rPr>
              <a:t>Actividades</a:t>
            </a:r>
            <a:endParaRPr b="0" i="0" sz="1900" u="none" cap="none" strike="noStrike">
              <a:solidFill>
                <a:schemeClr val="dk1"/>
              </a:solidFill>
              <a:latin typeface="Calibri"/>
              <a:ea typeface="Calibri"/>
              <a:cs typeface="Calibri"/>
              <a:sym typeface="Calibri"/>
            </a:endParaRPr>
          </a:p>
          <a:p>
            <a:pPr indent="-361950" lvl="0" marL="596900" marR="0" rtl="0" algn="l">
              <a:lnSpc>
                <a:spcPct val="100000"/>
              </a:lnSpc>
              <a:spcBef>
                <a:spcPts val="0"/>
              </a:spcBef>
              <a:spcAft>
                <a:spcPts val="0"/>
              </a:spcAft>
              <a:buClr>
                <a:srgbClr val="ACD0E7"/>
              </a:buClr>
              <a:buSzPts val="1900"/>
              <a:buFont typeface="Calibri"/>
              <a:buAutoNum type="arabicParenR"/>
            </a:pPr>
            <a:r>
              <a:rPr b="0" i="0" lang="es-CO" sz="1900" u="none" cap="none" strike="noStrike">
                <a:solidFill>
                  <a:schemeClr val="dk1"/>
                </a:solidFill>
                <a:latin typeface="Calibri"/>
                <a:ea typeface="Calibri"/>
                <a:cs typeface="Calibri"/>
                <a:sym typeface="Calibri"/>
              </a:rPr>
              <a:t>Explicación de cómo construir el diagrama de dependencias a partir de la  historias de usuario.</a:t>
            </a:r>
            <a:endParaRPr b="0" i="0" sz="1900" u="none" cap="none" strike="noStrike">
              <a:solidFill>
                <a:schemeClr val="dk1"/>
              </a:solidFill>
              <a:latin typeface="Calibri"/>
              <a:ea typeface="Calibri"/>
              <a:cs typeface="Calibri"/>
              <a:sym typeface="Calibri"/>
            </a:endParaRPr>
          </a:p>
          <a:p>
            <a:pPr indent="-361950" lvl="0" marL="596900" marR="0" rtl="0" algn="l">
              <a:lnSpc>
                <a:spcPct val="100000"/>
              </a:lnSpc>
              <a:spcBef>
                <a:spcPts val="0"/>
              </a:spcBef>
              <a:spcAft>
                <a:spcPts val="0"/>
              </a:spcAft>
              <a:buClr>
                <a:srgbClr val="ACD0E7"/>
              </a:buClr>
              <a:buSzPts val="1900"/>
              <a:buFont typeface="Calibri"/>
              <a:buAutoNum type="arabicParenR"/>
            </a:pPr>
            <a:r>
              <a:rPr b="0" i="0" lang="es-CO" sz="1900" u="none" cap="none" strike="noStrike">
                <a:solidFill>
                  <a:schemeClr val="dk1"/>
                </a:solidFill>
                <a:latin typeface="Calibri"/>
                <a:ea typeface="Calibri"/>
                <a:cs typeface="Calibri"/>
                <a:sym typeface="Calibri"/>
              </a:rPr>
              <a:t>Dinámica tomando 5-10 historias de usuario para realizar un diagrama en  grupo.</a:t>
            </a:r>
            <a:endParaRPr b="0" i="0" sz="1900" u="none" cap="none" strike="noStrike">
              <a:solidFill>
                <a:schemeClr val="dk1"/>
              </a:solidFill>
              <a:latin typeface="Calibri"/>
              <a:ea typeface="Calibri"/>
              <a:cs typeface="Calibri"/>
              <a:sym typeface="Calibri"/>
            </a:endParaRPr>
          </a:p>
          <a:p>
            <a:pPr indent="-361950" lvl="0" marL="596900" marR="0" rtl="0" algn="l">
              <a:lnSpc>
                <a:spcPct val="100000"/>
              </a:lnSpc>
              <a:spcBef>
                <a:spcPts val="0"/>
              </a:spcBef>
              <a:spcAft>
                <a:spcPts val="0"/>
              </a:spcAft>
              <a:buClr>
                <a:srgbClr val="ACD0E7"/>
              </a:buClr>
              <a:buSzPts val="1900"/>
              <a:buFont typeface="Calibri"/>
              <a:buAutoNum type="arabicParenR"/>
            </a:pPr>
            <a:r>
              <a:rPr b="0" i="0" lang="es-CO" sz="1900" u="none" cap="none" strike="noStrike">
                <a:solidFill>
                  <a:schemeClr val="dk1"/>
                </a:solidFill>
                <a:latin typeface="Calibri"/>
                <a:ea typeface="Calibri"/>
                <a:cs typeface="Calibri"/>
                <a:sym typeface="Calibri"/>
              </a:rPr>
              <a:t>Discusión.</a:t>
            </a:r>
            <a:endParaRPr b="0" i="0" sz="1900" u="none" cap="none" strike="noStrike">
              <a:solidFill>
                <a:schemeClr val="dk1"/>
              </a:solidFill>
              <a:latin typeface="Calibri"/>
              <a:ea typeface="Calibri"/>
              <a:cs typeface="Calibri"/>
              <a:sym typeface="Calibri"/>
            </a:endParaRPr>
          </a:p>
        </p:txBody>
      </p:sp>
      <p:sp>
        <p:nvSpPr>
          <p:cNvPr id="1669" name="Google Shape;1669;g29e745b8efd_1_1867"/>
          <p:cNvSpPr/>
          <p:nvPr/>
        </p:nvSpPr>
        <p:spPr>
          <a:xfrm>
            <a:off x="3137900" y="6324000"/>
            <a:ext cx="5630400" cy="53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670" name="Google Shape;1670;g29e745b8efd_1_1867"/>
          <p:cNvPicPr preferRelativeResize="0"/>
          <p:nvPr/>
        </p:nvPicPr>
        <p:blipFill rotWithShape="1">
          <a:blip r:embed="rId3">
            <a:alphaModFix/>
          </a:blip>
          <a:srcRect b="0" l="0" r="0" t="0"/>
          <a:stretch/>
        </p:blipFill>
        <p:spPr>
          <a:xfrm>
            <a:off x="-25139" y="972724"/>
            <a:ext cx="2384273" cy="4758970"/>
          </a:xfrm>
          <a:prstGeom prst="rect">
            <a:avLst/>
          </a:prstGeom>
          <a:noFill/>
          <a:ln>
            <a:noFill/>
          </a:ln>
        </p:spPr>
      </p:pic>
      <p:pic>
        <p:nvPicPr>
          <p:cNvPr id="1671" name="Google Shape;1671;g29e745b8efd_1_1867"/>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672" name="Google Shape;1672;g29e745b8efd_1_186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73" name="Google Shape;1673;g29e745b8efd_1_186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Práctica Nº 3</a:t>
            </a:r>
            <a:endParaRPr b="0" i="0" sz="1900" u="none" cap="none" strike="noStrike">
              <a:solidFill>
                <a:srgbClr val="000000"/>
              </a:solidFill>
              <a:latin typeface="Arial"/>
              <a:ea typeface="Arial"/>
              <a:cs typeface="Arial"/>
              <a:sym typeface="Arial"/>
            </a:endParaRPr>
          </a:p>
        </p:txBody>
      </p:sp>
      <p:sp>
        <p:nvSpPr>
          <p:cNvPr id="1674" name="Google Shape;1674;g29e745b8efd_1_1867"/>
          <p:cNvSpPr/>
          <p:nvPr/>
        </p:nvSpPr>
        <p:spPr>
          <a:xfrm>
            <a:off x="106947" y="5949481"/>
            <a:ext cx="7193280" cy="822959"/>
          </a:xfrm>
          <a:custGeom>
            <a:rect b="b" l="l" r="r" t="t"/>
            <a:pathLst>
              <a:path extrusionOk="0" h="822959" w="12192000">
                <a:moveTo>
                  <a:pt x="12192000" y="0"/>
                </a:moveTo>
                <a:lnTo>
                  <a:pt x="0" y="0"/>
                </a:lnTo>
                <a:lnTo>
                  <a:pt x="0" y="822958"/>
                </a:lnTo>
                <a:lnTo>
                  <a:pt x="12192000" y="822958"/>
                </a:lnTo>
                <a:lnTo>
                  <a:pt x="12192000" y="0"/>
                </a:lnTo>
                <a:close/>
              </a:path>
            </a:pathLst>
          </a:custGeom>
          <a:solidFill>
            <a:srgbClr val="49B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5" name="Google Shape;1675;g29e745b8efd_1_1867"/>
          <p:cNvSpPr txBox="1"/>
          <p:nvPr/>
        </p:nvSpPr>
        <p:spPr>
          <a:xfrm>
            <a:off x="1429271" y="6214214"/>
            <a:ext cx="10719300" cy="258600"/>
          </a:xfrm>
          <a:prstGeom prst="rect">
            <a:avLst/>
          </a:prstGeom>
          <a:noFill/>
          <a:ln>
            <a:noFill/>
          </a:ln>
        </p:spPr>
        <p:txBody>
          <a:bodyPr anchorCtr="0" anchor="t" bIns="0" lIns="0" spcFirstLastPara="1" rIns="0" wrap="square" tIns="12075">
            <a:spAutoFit/>
          </a:bodyPr>
          <a:lstStyle/>
          <a:p>
            <a:pPr indent="0" lvl="0" marL="12700" marR="0" rtl="0" algn="l">
              <a:lnSpc>
                <a:spcPct val="114062"/>
              </a:lnSpc>
              <a:spcBef>
                <a:spcPts val="0"/>
              </a:spcBef>
              <a:spcAft>
                <a:spcPts val="0"/>
              </a:spcAft>
              <a:buClr>
                <a:srgbClr val="000000"/>
              </a:buClr>
              <a:buSzPts val="1600"/>
              <a:buFont typeface="Arial"/>
              <a:buNone/>
            </a:pPr>
            <a:r>
              <a:rPr b="1" i="0" lang="es-CO" sz="1600" u="none" cap="none" strike="noStrike">
                <a:solidFill>
                  <a:srgbClr val="FFFFFF"/>
                </a:solidFill>
                <a:latin typeface="Calibri"/>
                <a:ea typeface="Calibri"/>
                <a:cs typeface="Calibri"/>
                <a:sym typeface="Calibri"/>
              </a:rPr>
              <a:t>Tiempo de actividad: 30 Mins</a:t>
            </a:r>
            <a:r>
              <a:rPr b="1" i="0" lang="es-CO" sz="1500" u="none" cap="none" strike="noStrike">
                <a:solidFill>
                  <a:srgbClr val="FFFFFF"/>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p:txBody>
      </p:sp>
      <p:pic>
        <p:nvPicPr>
          <p:cNvPr id="1676" name="Google Shape;1676;g29e745b8efd_1_1867"/>
          <p:cNvPicPr preferRelativeResize="0"/>
          <p:nvPr/>
        </p:nvPicPr>
        <p:blipFill rotWithShape="1">
          <a:blip r:embed="rId5">
            <a:alphaModFix/>
          </a:blip>
          <a:srcRect b="0" l="0" r="0" t="0"/>
          <a:stretch/>
        </p:blipFill>
        <p:spPr>
          <a:xfrm>
            <a:off x="227341" y="5794033"/>
            <a:ext cx="1124712" cy="978405"/>
          </a:xfrm>
          <a:prstGeom prst="rect">
            <a:avLst/>
          </a:prstGeom>
          <a:noFill/>
          <a:ln>
            <a:noFill/>
          </a:ln>
        </p:spPr>
      </p:pic>
      <p:pic>
        <p:nvPicPr>
          <p:cNvPr id="1677" name="Google Shape;1677;g29e745b8efd_1_1867"/>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1" name="Shape 1681"/>
        <p:cNvGrpSpPr/>
        <p:nvPr/>
      </p:nvGrpSpPr>
      <p:grpSpPr>
        <a:xfrm>
          <a:off x="0" y="0"/>
          <a:ext cx="0" cy="0"/>
          <a:chOff x="0" y="0"/>
          <a:chExt cx="0" cy="0"/>
        </a:xfrm>
      </p:grpSpPr>
      <p:grpSp>
        <p:nvGrpSpPr>
          <p:cNvPr id="1682" name="Google Shape;1682;g29e745b8efd_1_1880"/>
          <p:cNvGrpSpPr/>
          <p:nvPr/>
        </p:nvGrpSpPr>
        <p:grpSpPr>
          <a:xfrm>
            <a:off x="982965" y="792316"/>
            <a:ext cx="10670284" cy="5358671"/>
            <a:chOff x="982980" y="1097279"/>
            <a:chExt cx="10670284" cy="5744716"/>
          </a:xfrm>
        </p:grpSpPr>
        <p:pic>
          <p:nvPicPr>
            <p:cNvPr id="1683" name="Google Shape;1683;g29e745b8efd_1_1880"/>
            <p:cNvPicPr preferRelativeResize="0"/>
            <p:nvPr/>
          </p:nvPicPr>
          <p:blipFill rotWithShape="1">
            <a:blip r:embed="rId3">
              <a:alphaModFix/>
            </a:blip>
            <a:srcRect b="0" l="0" r="0" t="0"/>
            <a:stretch/>
          </p:blipFill>
          <p:spPr>
            <a:xfrm>
              <a:off x="1040891" y="1155189"/>
              <a:ext cx="5034533" cy="5686806"/>
            </a:xfrm>
            <a:prstGeom prst="rect">
              <a:avLst/>
            </a:prstGeom>
            <a:noFill/>
            <a:ln>
              <a:noFill/>
            </a:ln>
          </p:spPr>
        </p:pic>
        <p:pic>
          <p:nvPicPr>
            <p:cNvPr id="1684" name="Google Shape;1684;g29e745b8efd_1_1880"/>
            <p:cNvPicPr preferRelativeResize="0"/>
            <p:nvPr/>
          </p:nvPicPr>
          <p:blipFill rotWithShape="1">
            <a:blip r:embed="rId4">
              <a:alphaModFix/>
            </a:blip>
            <a:srcRect b="0" l="0" r="0" t="0"/>
            <a:stretch/>
          </p:blipFill>
          <p:spPr>
            <a:xfrm>
              <a:off x="982980" y="1097279"/>
              <a:ext cx="4834129" cy="5486400"/>
            </a:xfrm>
            <a:prstGeom prst="rect">
              <a:avLst/>
            </a:prstGeom>
            <a:noFill/>
            <a:ln>
              <a:noFill/>
            </a:ln>
          </p:spPr>
        </p:pic>
        <p:pic>
          <p:nvPicPr>
            <p:cNvPr id="1685" name="Google Shape;1685;g29e745b8efd_1_1880"/>
            <p:cNvPicPr preferRelativeResize="0"/>
            <p:nvPr/>
          </p:nvPicPr>
          <p:blipFill rotWithShape="1">
            <a:blip r:embed="rId5">
              <a:alphaModFix/>
            </a:blip>
            <a:srcRect b="0" l="0" r="0" t="0"/>
            <a:stretch/>
          </p:blipFill>
          <p:spPr>
            <a:xfrm>
              <a:off x="5241035" y="2537434"/>
              <a:ext cx="6412229" cy="3722370"/>
            </a:xfrm>
            <a:prstGeom prst="rect">
              <a:avLst/>
            </a:prstGeom>
            <a:noFill/>
            <a:ln>
              <a:noFill/>
            </a:ln>
          </p:spPr>
        </p:pic>
      </p:grpSp>
      <p:graphicFrame>
        <p:nvGraphicFramePr>
          <p:cNvPr id="1686" name="Google Shape;1686;g29e745b8efd_1_1880"/>
          <p:cNvGraphicFramePr/>
          <p:nvPr/>
        </p:nvGraphicFramePr>
        <p:xfrm>
          <a:off x="4823619" y="2058508"/>
          <a:ext cx="3000000" cy="3000000"/>
        </p:xfrm>
        <a:graphic>
          <a:graphicData uri="http://schemas.openxmlformats.org/drawingml/2006/table">
            <a:tbl>
              <a:tblPr bandRow="1" firstRow="1">
                <a:noFill/>
                <a:tableStyleId>{53EF07D0-6E1D-42C5-9210-C02F29A51A2C}</a:tableStyleId>
              </a:tblPr>
              <a:tblGrid>
                <a:gridCol w="508225"/>
                <a:gridCol w="881675"/>
                <a:gridCol w="1052425"/>
                <a:gridCol w="2144475"/>
                <a:gridCol w="1989875"/>
              </a:tblGrid>
              <a:tr h="752925">
                <a:tc>
                  <a:txBody>
                    <a:bodyPr/>
                    <a:lstStyle/>
                    <a:p>
                      <a:pPr indent="0" lvl="0" marL="12700" marR="12700" rtl="0" algn="l">
                        <a:lnSpc>
                          <a:spcPct val="107000"/>
                        </a:lnSpc>
                        <a:spcBef>
                          <a:spcPts val="0"/>
                        </a:spcBef>
                        <a:spcAft>
                          <a:spcPts val="0"/>
                        </a:spcAft>
                        <a:buClr>
                          <a:srgbClr val="000000"/>
                        </a:buClr>
                        <a:buSzPts val="1100"/>
                        <a:buFont typeface="Arial"/>
                        <a:buNone/>
                      </a:pPr>
                      <a:r>
                        <a:rPr b="1" lang="es-CO" sz="1100" u="none" cap="none" strike="noStrike">
                          <a:solidFill>
                            <a:srgbClr val="FFFFFF"/>
                          </a:solidFill>
                          <a:latin typeface="Calibri"/>
                          <a:ea typeface="Calibri"/>
                          <a:cs typeface="Calibri"/>
                          <a:sym typeface="Calibri"/>
                        </a:rPr>
                        <a:t>Id. de la  Historia</a:t>
                      </a:r>
                      <a:endParaRPr sz="1100" u="none" cap="none" strike="noStrike">
                        <a:latin typeface="Calibri"/>
                        <a:ea typeface="Calibri"/>
                        <a:cs typeface="Calibri"/>
                        <a:sym typeface="Calibri"/>
                      </a:endParaRPr>
                    </a:p>
                  </a:txBody>
                  <a:tcPr marT="68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Calibri"/>
                          <a:ea typeface="Calibri"/>
                          <a:cs typeface="Calibri"/>
                          <a:sym typeface="Calibri"/>
                        </a:rPr>
                        <a:t>Yo…</a:t>
                      </a:r>
                      <a:endParaRPr sz="1100" u="none" cap="none" strike="noStrike">
                        <a:latin typeface="Calibri"/>
                        <a:ea typeface="Calibri"/>
                        <a:cs typeface="Calibri"/>
                        <a:sym typeface="Calibri"/>
                      </a:endParaRPr>
                    </a:p>
                    <a:p>
                      <a:pPr indent="0" lvl="0" marL="0" marR="0" rtl="0" algn="ctr">
                        <a:lnSpc>
                          <a:spcPct val="100000"/>
                        </a:lnSpc>
                        <a:spcBef>
                          <a:spcPts val="100"/>
                        </a:spcBef>
                        <a:spcAft>
                          <a:spcPts val="0"/>
                        </a:spcAft>
                        <a:buClr>
                          <a:srgbClr val="000000"/>
                        </a:buClr>
                        <a:buSzPts val="1100"/>
                        <a:buFont typeface="Arial"/>
                        <a:buNone/>
                      </a:pPr>
                      <a:r>
                        <a:rPr b="1" lang="es-CO" sz="1100" u="none" cap="none" strike="noStrike">
                          <a:solidFill>
                            <a:srgbClr val="FFFFFF"/>
                          </a:solidFill>
                          <a:latin typeface="Calibri"/>
                          <a:ea typeface="Calibri"/>
                          <a:cs typeface="Calibri"/>
                          <a:sym typeface="Calibri"/>
                        </a:rPr>
                        <a:t>[Solicitante]</a:t>
                      </a:r>
                      <a:endParaRPr sz="1100" u="none" cap="none" strike="noStrike">
                        <a:latin typeface="Calibri"/>
                        <a:ea typeface="Calibri"/>
                        <a:cs typeface="Calibri"/>
                        <a:sym typeface="Calibri"/>
                      </a:endParaRPr>
                    </a:p>
                  </a:txBody>
                  <a:tcPr marT="79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12700" marR="0" rtl="0" algn="ctr">
                        <a:lnSpc>
                          <a:spcPct val="118500"/>
                        </a:lnSpc>
                        <a:spcBef>
                          <a:spcPts val="0"/>
                        </a:spcBef>
                        <a:spcAft>
                          <a:spcPts val="0"/>
                        </a:spcAft>
                        <a:buClr>
                          <a:srgbClr val="000000"/>
                        </a:buClr>
                        <a:buSzPts val="1100"/>
                        <a:buFont typeface="Arial"/>
                        <a:buNone/>
                      </a:pPr>
                      <a:r>
                        <a:rPr b="1" lang="es-CO" sz="1100" u="none" cap="none" strike="noStrike">
                          <a:solidFill>
                            <a:srgbClr val="FFFFFF"/>
                          </a:solidFill>
                          <a:latin typeface="Calibri"/>
                          <a:ea typeface="Calibri"/>
                          <a:cs typeface="Calibri"/>
                          <a:sym typeface="Calibri"/>
                        </a:rPr>
                        <a:t>… como …</a:t>
                      </a:r>
                      <a:endParaRPr sz="1100" u="none" cap="none" strike="noStrike">
                        <a:latin typeface="Calibri"/>
                        <a:ea typeface="Calibri"/>
                        <a:cs typeface="Calibri"/>
                        <a:sym typeface="Calibri"/>
                      </a:endParaRPr>
                    </a:p>
                    <a:p>
                      <a:pPr indent="0" lvl="0" marL="88900" marR="63500" rtl="0" algn="ctr">
                        <a:lnSpc>
                          <a:spcPct val="107000"/>
                        </a:lnSpc>
                        <a:spcBef>
                          <a:spcPts val="0"/>
                        </a:spcBef>
                        <a:spcAft>
                          <a:spcPts val="0"/>
                        </a:spcAft>
                        <a:buClr>
                          <a:srgbClr val="000000"/>
                        </a:buClr>
                        <a:buSzPts val="1100"/>
                        <a:buFont typeface="Arial"/>
                        <a:buNone/>
                      </a:pPr>
                      <a:r>
                        <a:rPr b="1" lang="es-CO" sz="1100" u="none" cap="none" strike="noStrike">
                          <a:solidFill>
                            <a:srgbClr val="FFFFFF"/>
                          </a:solidFill>
                          <a:latin typeface="Calibri"/>
                          <a:ea typeface="Calibri"/>
                          <a:cs typeface="Calibri"/>
                          <a:sym typeface="Calibri"/>
                        </a:rPr>
                        <a:t>[persona en un  rol]</a:t>
                      </a:r>
                      <a:endParaRPr sz="11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1270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Calibri"/>
                          <a:ea typeface="Calibri"/>
                          <a:cs typeface="Calibri"/>
                          <a:sym typeface="Calibri"/>
                        </a:rPr>
                        <a:t>... quiero …</a:t>
                      </a:r>
                      <a:endParaRPr sz="1100" u="none" cap="none" strike="noStrike">
                        <a:latin typeface="Calibri"/>
                        <a:ea typeface="Calibri"/>
                        <a:cs typeface="Calibri"/>
                        <a:sym typeface="Calibri"/>
                      </a:endParaRPr>
                    </a:p>
                    <a:p>
                      <a:pPr indent="0" lvl="0" marL="12700" marR="0" rtl="0" algn="ctr">
                        <a:lnSpc>
                          <a:spcPct val="100000"/>
                        </a:lnSpc>
                        <a:spcBef>
                          <a:spcPts val="100"/>
                        </a:spcBef>
                        <a:spcAft>
                          <a:spcPts val="0"/>
                        </a:spcAft>
                        <a:buClr>
                          <a:srgbClr val="000000"/>
                        </a:buClr>
                        <a:buSzPts val="1100"/>
                        <a:buFont typeface="Arial"/>
                        <a:buNone/>
                      </a:pPr>
                      <a:r>
                        <a:rPr b="1" lang="es-CO" sz="1100" u="none" cap="none" strike="noStrike">
                          <a:solidFill>
                            <a:srgbClr val="FFFFFF"/>
                          </a:solidFill>
                          <a:latin typeface="Calibri"/>
                          <a:ea typeface="Calibri"/>
                          <a:cs typeface="Calibri"/>
                          <a:sym typeface="Calibri"/>
                        </a:rPr>
                        <a:t>[ejecutar alguna actividad]</a:t>
                      </a:r>
                      <a:endParaRPr sz="1100" u="none" cap="none" strike="noStrike">
                        <a:latin typeface="Calibri"/>
                        <a:ea typeface="Calibri"/>
                        <a:cs typeface="Calibri"/>
                        <a:sym typeface="Calibri"/>
                      </a:endParaRPr>
                    </a:p>
                  </a:txBody>
                  <a:tcPr marT="79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c>
                  <a:txBody>
                    <a:bodyPr/>
                    <a:lstStyle/>
                    <a:p>
                      <a:pPr indent="0" lvl="0" marL="1270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Calibri"/>
                          <a:ea typeface="Calibri"/>
                          <a:cs typeface="Calibri"/>
                          <a:sym typeface="Calibri"/>
                        </a:rPr>
                        <a:t>… de manera que …</a:t>
                      </a:r>
                      <a:endParaRPr sz="1100" u="none" cap="none" strike="noStrike">
                        <a:latin typeface="Calibri"/>
                        <a:ea typeface="Calibri"/>
                        <a:cs typeface="Calibri"/>
                        <a:sym typeface="Calibri"/>
                      </a:endParaRPr>
                    </a:p>
                    <a:p>
                      <a:pPr indent="0" lvl="0" marL="12700" marR="0" rtl="0" algn="ctr">
                        <a:lnSpc>
                          <a:spcPct val="100000"/>
                        </a:lnSpc>
                        <a:spcBef>
                          <a:spcPts val="100"/>
                        </a:spcBef>
                        <a:spcAft>
                          <a:spcPts val="0"/>
                        </a:spcAft>
                        <a:buClr>
                          <a:srgbClr val="000000"/>
                        </a:buClr>
                        <a:buSzPts val="1100"/>
                        <a:buFont typeface="Arial"/>
                        <a:buNone/>
                      </a:pPr>
                      <a:r>
                        <a:rPr b="1" lang="es-CO" sz="1100" u="none" cap="none" strike="noStrike">
                          <a:solidFill>
                            <a:srgbClr val="FFFFFF"/>
                          </a:solidFill>
                          <a:latin typeface="Calibri"/>
                          <a:ea typeface="Calibri"/>
                          <a:cs typeface="Calibri"/>
                          <a:sym typeface="Calibri"/>
                        </a:rPr>
                        <a:t>[se consiga un objetivo]</a:t>
                      </a:r>
                      <a:endParaRPr sz="1100" u="none" cap="none" strike="noStrike">
                        <a:latin typeface="Calibri"/>
                        <a:ea typeface="Calibri"/>
                        <a:cs typeface="Calibri"/>
                        <a:sym typeface="Calibri"/>
                      </a:endParaRPr>
                    </a:p>
                  </a:txBody>
                  <a:tcPr marT="79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7739D"/>
                    </a:solidFill>
                  </a:tcPr>
                </a:tc>
              </a:tr>
              <a:tr h="163200">
                <a:tc>
                  <a:txBody>
                    <a:bodyPr/>
                    <a:lstStyle/>
                    <a:p>
                      <a:pPr indent="0" lvl="0" marL="0" marR="0" rtl="0" algn="l">
                        <a:lnSpc>
                          <a:spcPct val="116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Sol001</a:t>
                      </a:r>
                      <a:endParaRPr sz="11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0" marR="0" rtl="0" algn="l">
                        <a:lnSpc>
                          <a:spcPct val="116000"/>
                        </a:lnSpc>
                        <a:spcBef>
                          <a:spcPts val="0"/>
                        </a:spcBef>
                        <a:spcAft>
                          <a:spcPts val="0"/>
                        </a:spcAft>
                        <a:buClr>
                          <a:srgbClr val="000000"/>
                        </a:buClr>
                        <a:buSzPts val="1100"/>
                        <a:buFont typeface="Arial"/>
                        <a:buNone/>
                      </a:pPr>
                      <a:r>
                        <a:rPr lang="es-CO" sz="1100" u="none" cap="none" strike="noStrike"/>
                        <a:t>Sucursal</a:t>
                      </a:r>
                      <a:endParaRPr sz="11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0" marR="0" rtl="0" algn="l">
                        <a:lnSpc>
                          <a:spcPct val="116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Cliente</a:t>
                      </a:r>
                      <a:endParaRPr sz="11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0" rtl="0" algn="l">
                        <a:lnSpc>
                          <a:spcPct val="116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Realizar una Solicitud de Crédito</a:t>
                      </a:r>
                      <a:endParaRPr sz="11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0" rtl="0" algn="l">
                        <a:lnSpc>
                          <a:spcPct val="116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obtenga crédito de consumo</a:t>
                      </a:r>
                      <a:endParaRPr sz="11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r>
              <a:tr h="5221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Sol002</a:t>
                      </a:r>
                      <a:endParaRPr sz="11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16000"/>
                        </a:lnSpc>
                        <a:spcBef>
                          <a:spcPts val="0"/>
                        </a:spcBef>
                        <a:spcAft>
                          <a:spcPts val="0"/>
                        </a:spcAft>
                        <a:buClr>
                          <a:schemeClr val="dk1"/>
                        </a:buClr>
                        <a:buSzPts val="1100"/>
                        <a:buFont typeface="Arial"/>
                        <a:buNone/>
                      </a:pPr>
                      <a:r>
                        <a:rPr lang="es-CO" sz="1100" u="none" cap="none" strike="noStrike"/>
                        <a:t>Sucursal</a:t>
                      </a:r>
                      <a:endParaRPr sz="11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Cliente</a:t>
                      </a:r>
                      <a:endParaRPr sz="1100" u="none" cap="none" strike="noStrike">
                        <a:latin typeface="Calibri"/>
                        <a:ea typeface="Calibri"/>
                        <a:cs typeface="Calibri"/>
                        <a:sym typeface="Calibri"/>
                      </a:endParaRPr>
                    </a:p>
                  </a:txBody>
                  <a:tcPr marT="2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Acompañar la Solicitud de Crédito</a:t>
                      </a:r>
                      <a:endParaRPr sz="11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100"/>
                        <a:buFont typeface="Arial"/>
                        <a:buNone/>
                      </a:pPr>
                      <a:r>
                        <a:rPr lang="es-CO" sz="1100" u="none" cap="none" strike="noStrike">
                          <a:latin typeface="Calibri"/>
                          <a:ea typeface="Calibri"/>
                          <a:cs typeface="Calibri"/>
                          <a:sym typeface="Calibri"/>
                        </a:rPr>
                        <a:t>con su identificación oficial y</a:t>
                      </a:r>
                      <a:endParaRPr sz="1100" u="none" cap="none" strike="noStrike">
                        <a:latin typeface="Calibri"/>
                        <a:ea typeface="Calibri"/>
                        <a:cs typeface="Calibri"/>
                        <a:sym typeface="Calibri"/>
                      </a:endParaRPr>
                    </a:p>
                    <a:p>
                      <a:pPr indent="0" lvl="0" marL="12700" marR="0" rtl="0" algn="l">
                        <a:lnSpc>
                          <a:spcPct val="116000"/>
                        </a:lnSpc>
                        <a:spcBef>
                          <a:spcPts val="100"/>
                        </a:spcBef>
                        <a:spcAft>
                          <a:spcPts val="0"/>
                        </a:spcAft>
                        <a:buClr>
                          <a:srgbClr val="000000"/>
                        </a:buClr>
                        <a:buSzPts val="1100"/>
                        <a:buFont typeface="Arial"/>
                        <a:buNone/>
                      </a:pPr>
                      <a:r>
                        <a:rPr lang="es-CO" sz="1100" u="none" cap="none" strike="noStrike">
                          <a:latin typeface="Calibri"/>
                          <a:ea typeface="Calibri"/>
                          <a:cs typeface="Calibri"/>
                          <a:sym typeface="Calibri"/>
                        </a:rPr>
                        <a:t>Comprobante de Domicilio</a:t>
                      </a:r>
                      <a:endParaRPr sz="11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63500" rtl="0" algn="l">
                        <a:lnSpc>
                          <a:spcPct val="107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estos documentos se adjunten al  expediente de mi solicitud</a:t>
                      </a:r>
                      <a:endParaRPr sz="1100" u="none" cap="none" strike="noStrike">
                        <a:latin typeface="Calibri"/>
                        <a:ea typeface="Calibri"/>
                        <a:cs typeface="Calibri"/>
                        <a:sym typeface="Calibri"/>
                      </a:endParaRPr>
                    </a:p>
                  </a:txBody>
                  <a:tcPr marT="71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r>
              <a:tr h="5865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Sol003</a:t>
                      </a:r>
                      <a:endParaRPr sz="11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16000"/>
                        </a:lnSpc>
                        <a:spcBef>
                          <a:spcPts val="0"/>
                        </a:spcBef>
                        <a:spcAft>
                          <a:spcPts val="0"/>
                        </a:spcAft>
                        <a:buClr>
                          <a:schemeClr val="dk1"/>
                        </a:buClr>
                        <a:buSzPts val="1100"/>
                        <a:buFont typeface="Arial"/>
                        <a:buNone/>
                      </a:pPr>
                      <a:r>
                        <a:rPr lang="es-CO" sz="1100" u="none" cap="none" strike="noStrike"/>
                        <a:t>Sucursal</a:t>
                      </a:r>
                      <a:endParaRPr sz="11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Ejecutivo de</a:t>
                      </a:r>
                      <a:endParaRPr sz="11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100"/>
                        <a:buFont typeface="Arial"/>
                        <a:buNone/>
                      </a:pPr>
                      <a:r>
                        <a:rPr lang="es-CO" sz="1100" u="none" cap="none" strike="noStrike">
                          <a:latin typeface="Calibri"/>
                          <a:ea typeface="Calibri"/>
                          <a:cs typeface="Calibri"/>
                          <a:sym typeface="Calibri"/>
                        </a:rPr>
                        <a:t>Ventas</a:t>
                      </a:r>
                      <a:endParaRPr sz="1100" u="none" cap="none" strike="noStrike">
                        <a:latin typeface="Calibri"/>
                        <a:ea typeface="Calibri"/>
                        <a:cs typeface="Calibri"/>
                        <a:sym typeface="Calibri"/>
                      </a:endParaRPr>
                    </a:p>
                  </a:txBody>
                  <a:tcPr marT="81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Registrar la Solicitud de Crédito del</a:t>
                      </a:r>
                      <a:endParaRPr sz="1100" u="none" cap="none" strike="noStrike">
                        <a:latin typeface="Calibri"/>
                        <a:ea typeface="Calibri"/>
                        <a:cs typeface="Calibri"/>
                        <a:sym typeface="Calibri"/>
                      </a:endParaRPr>
                    </a:p>
                    <a:p>
                      <a:pPr indent="0" lvl="0" marL="12700" marR="0" rtl="0" algn="l">
                        <a:lnSpc>
                          <a:spcPct val="100000"/>
                        </a:lnSpc>
                        <a:spcBef>
                          <a:spcPts val="100"/>
                        </a:spcBef>
                        <a:spcAft>
                          <a:spcPts val="0"/>
                        </a:spcAft>
                        <a:buClr>
                          <a:srgbClr val="000000"/>
                        </a:buClr>
                        <a:buSzPts val="1100"/>
                        <a:buFont typeface="Arial"/>
                        <a:buNone/>
                      </a:pPr>
                      <a:r>
                        <a:rPr lang="es-CO" sz="1100" u="none" cap="none" strike="noStrike">
                          <a:latin typeface="Calibri"/>
                          <a:ea typeface="Calibri"/>
                          <a:cs typeface="Calibri"/>
                          <a:sym typeface="Calibri"/>
                        </a:rPr>
                        <a:t>Cliente en el </a:t>
                      </a:r>
                      <a:r>
                        <a:rPr i="1" lang="es-CO" sz="1100" u="none" cap="none" strike="noStrike">
                          <a:latin typeface="Calibri"/>
                          <a:ea typeface="Calibri"/>
                          <a:cs typeface="Calibri"/>
                          <a:sym typeface="Calibri"/>
                        </a:rPr>
                        <a:t>Sistema de Crédito</a:t>
                      </a:r>
                      <a:endParaRPr sz="1100" u="none" cap="none" strike="noStrike">
                        <a:latin typeface="Calibri"/>
                        <a:ea typeface="Calibri"/>
                        <a:cs typeface="Calibri"/>
                        <a:sym typeface="Calibri"/>
                      </a:endParaRPr>
                    </a:p>
                  </a:txBody>
                  <a:tcPr marT="81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se inicie el procedimiento de</a:t>
                      </a:r>
                      <a:endParaRPr sz="1100" u="none" cap="none" strike="noStrike">
                        <a:latin typeface="Calibri"/>
                        <a:ea typeface="Calibri"/>
                        <a:cs typeface="Calibri"/>
                        <a:sym typeface="Calibri"/>
                      </a:endParaRPr>
                    </a:p>
                    <a:p>
                      <a:pPr indent="0" lvl="0" marL="12700" marR="266700" rtl="0" algn="l">
                        <a:lnSpc>
                          <a:spcPct val="107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contratación de un crédito al  consumo</a:t>
                      </a:r>
                      <a:endParaRPr sz="11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r>
              <a:tr h="49970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Sol004</a:t>
                      </a:r>
                      <a:endParaRPr sz="11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16000"/>
                        </a:lnSpc>
                        <a:spcBef>
                          <a:spcPts val="0"/>
                        </a:spcBef>
                        <a:spcAft>
                          <a:spcPts val="0"/>
                        </a:spcAft>
                        <a:buClr>
                          <a:schemeClr val="dk1"/>
                        </a:buClr>
                        <a:buSzPts val="1100"/>
                        <a:buFont typeface="Arial"/>
                        <a:buNone/>
                      </a:pPr>
                      <a:r>
                        <a:rPr lang="es-CO" sz="1100" u="none" cap="none" strike="noStrike"/>
                        <a:t>Sucursal</a:t>
                      </a:r>
                      <a:endParaRPr sz="11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292100" rtl="0" algn="l">
                        <a:lnSpc>
                          <a:spcPct val="107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Ejecutivo de  Ventas</a:t>
                      </a:r>
                      <a:endParaRPr sz="1100" u="none" cap="none" strike="noStrike">
                        <a:latin typeface="Calibri"/>
                        <a:ea typeface="Calibri"/>
                        <a:cs typeface="Calibri"/>
                        <a:sym typeface="Calibri"/>
                      </a:endParaRPr>
                    </a:p>
                  </a:txBody>
                  <a:tcPr marT="71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Digitalizar los documentos que</a:t>
                      </a:r>
                      <a:endParaRPr sz="1100" u="none" cap="none" strike="noStrike">
                        <a:latin typeface="Calibri"/>
                        <a:ea typeface="Calibri"/>
                        <a:cs typeface="Calibri"/>
                        <a:sym typeface="Calibri"/>
                      </a:endParaRPr>
                    </a:p>
                    <a:p>
                      <a:pPr indent="0" lvl="0" marL="12700" marR="139700" rtl="0" algn="l">
                        <a:lnSpc>
                          <a:spcPct val="107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entrega el cliente en el </a:t>
                      </a:r>
                      <a:r>
                        <a:rPr i="1" lang="es-CO" sz="1100" u="none" cap="none" strike="noStrike">
                          <a:latin typeface="Calibri"/>
                          <a:ea typeface="Calibri"/>
                          <a:cs typeface="Calibri"/>
                          <a:sym typeface="Calibri"/>
                        </a:rPr>
                        <a:t>Sistema de  Digitalización</a:t>
                      </a:r>
                      <a:endParaRPr sz="11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165100" rtl="0" algn="l">
                        <a:lnSpc>
                          <a:spcPct val="107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forme un expediente junto a la  solicitud</a:t>
                      </a:r>
                      <a:endParaRPr sz="1100" u="none" cap="none" strike="noStrike">
                        <a:latin typeface="Calibri"/>
                        <a:ea typeface="Calibri"/>
                        <a:cs typeface="Calibri"/>
                        <a:sym typeface="Calibri"/>
                      </a:endParaRPr>
                    </a:p>
                  </a:txBody>
                  <a:tcPr marT="71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r>
              <a:tr h="14004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100"/>
                        <a:buFont typeface="Arial"/>
                        <a:buNone/>
                      </a:pPr>
                      <a:r>
                        <a:rPr lang="es-CO" sz="1100" u="none" cap="none" strike="noStrike">
                          <a:latin typeface="Calibri"/>
                          <a:ea typeface="Calibri"/>
                          <a:cs typeface="Calibri"/>
                          <a:sym typeface="Calibri"/>
                        </a:rPr>
                        <a:t>Sol005</a:t>
                      </a:r>
                      <a:endParaRPr sz="11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Times New Roman"/>
                        <a:ea typeface="Times New Roman"/>
                        <a:cs typeface="Times New Roman"/>
                        <a:sym typeface="Times New Roman"/>
                      </a:endParaRPr>
                    </a:p>
                    <a:p>
                      <a:pPr indent="0" lvl="0" marL="0" marR="0" rtl="0" algn="l">
                        <a:lnSpc>
                          <a:spcPct val="116000"/>
                        </a:lnSpc>
                        <a:spcBef>
                          <a:spcPts val="0"/>
                        </a:spcBef>
                        <a:spcAft>
                          <a:spcPts val="0"/>
                        </a:spcAft>
                        <a:buClr>
                          <a:schemeClr val="dk1"/>
                        </a:buClr>
                        <a:buSzPts val="1100"/>
                        <a:buFont typeface="Arial"/>
                        <a:buNone/>
                      </a:pPr>
                      <a:r>
                        <a:rPr lang="es-CO" sz="1100" u="none" cap="none" strike="noStrike"/>
                        <a:t>Sucursal</a:t>
                      </a:r>
                      <a:endParaRPr sz="11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12700" marR="0" rtl="0" algn="l">
                        <a:lnSpc>
                          <a:spcPct val="100000"/>
                        </a:lnSpc>
                        <a:spcBef>
                          <a:spcPts val="700"/>
                        </a:spcBef>
                        <a:spcAft>
                          <a:spcPts val="0"/>
                        </a:spcAft>
                        <a:buClr>
                          <a:srgbClr val="000000"/>
                        </a:buClr>
                        <a:buSzPts val="1100"/>
                        <a:buFont typeface="Arial"/>
                        <a:buNone/>
                      </a:pPr>
                      <a:r>
                        <a:rPr lang="es-CO" sz="1100" u="none" cap="none" strike="noStrike">
                          <a:latin typeface="Calibri"/>
                          <a:ea typeface="Calibri"/>
                          <a:cs typeface="Calibri"/>
                          <a:sym typeface="Calibri"/>
                        </a:rPr>
                        <a:t>Verificador</a:t>
                      </a:r>
                      <a:endParaRPr sz="11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Times New Roman"/>
                        <a:ea typeface="Times New Roman"/>
                        <a:cs typeface="Times New Roman"/>
                        <a:sym typeface="Times New Roman"/>
                      </a:endParaRPr>
                    </a:p>
                    <a:p>
                      <a:pPr indent="0" lvl="0" marL="12700" marR="139700" rtl="0" algn="l">
                        <a:lnSpc>
                          <a:spcPct val="107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Revisar en el Sistema de Crédito la  solicitud y documentación  entregada por el Cliente</a:t>
                      </a:r>
                      <a:endParaRPr sz="11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a:txBody>
                    <a:bodyPr/>
                    <a:lstStyle/>
                    <a:p>
                      <a:pPr indent="0" lvl="0" marL="12700" marR="63500" rtl="0" algn="l">
                        <a:lnSpc>
                          <a:spcPct val="107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si dicha información no es  completa, retornarla al Ejecutivo  de Ventas correspondiente  (Sol006) para que sea corregida;  caso contrario se debe continuar  con el análisis de la solicitud del  crédito (Sol007)</a:t>
                      </a:r>
                      <a:endParaRPr sz="1100" u="none" cap="none" strike="noStrike">
                        <a:latin typeface="Calibri"/>
                        <a:ea typeface="Calibri"/>
                        <a:cs typeface="Calibri"/>
                        <a:sym typeface="Calibri"/>
                      </a:endParaRPr>
                    </a:p>
                  </a:txBody>
                  <a:tcPr marT="20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r>
            </a:tbl>
          </a:graphicData>
        </a:graphic>
      </p:graphicFrame>
      <p:pic>
        <p:nvPicPr>
          <p:cNvPr id="1687" name="Google Shape;1687;g29e745b8efd_1_1880"/>
          <p:cNvPicPr preferRelativeResize="0"/>
          <p:nvPr/>
        </p:nvPicPr>
        <p:blipFill rotWithShape="1">
          <a:blip r:embed="rId6">
            <a:alphaModFix/>
          </a:blip>
          <a:srcRect b="0" l="0" r="0" t="0"/>
          <a:stretch/>
        </p:blipFill>
        <p:spPr>
          <a:xfrm>
            <a:off x="9791353" y="6293327"/>
            <a:ext cx="2209799" cy="440267"/>
          </a:xfrm>
          <a:prstGeom prst="rect">
            <a:avLst/>
          </a:prstGeom>
          <a:noFill/>
          <a:ln>
            <a:noFill/>
          </a:ln>
        </p:spPr>
      </p:pic>
      <p:sp>
        <p:nvSpPr>
          <p:cNvPr id="1688" name="Google Shape;1688;g29e745b8efd_1_1880"/>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89" name="Google Shape;1689;g29e745b8efd_1_1880"/>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Elaborar Diagrama de Dependencias</a:t>
            </a:r>
            <a:endParaRPr b="0" i="0" sz="1900" u="none" cap="none" strike="noStrike">
              <a:solidFill>
                <a:srgbClr val="000000"/>
              </a:solidFill>
              <a:latin typeface="Arial"/>
              <a:ea typeface="Arial"/>
              <a:cs typeface="Arial"/>
              <a:sym typeface="Arial"/>
            </a:endParaRPr>
          </a:p>
        </p:txBody>
      </p:sp>
      <p:pic>
        <p:nvPicPr>
          <p:cNvPr id="1690" name="Google Shape;1690;g29e745b8efd_1_1880"/>
          <p:cNvPicPr preferRelativeResize="0"/>
          <p:nvPr/>
        </p:nvPicPr>
        <p:blipFill rotWithShape="1">
          <a:blip r:embed="rId7">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4" name="Shape 1694"/>
        <p:cNvGrpSpPr/>
        <p:nvPr/>
      </p:nvGrpSpPr>
      <p:grpSpPr>
        <a:xfrm>
          <a:off x="0" y="0"/>
          <a:ext cx="0" cy="0"/>
          <a:chOff x="0" y="0"/>
          <a:chExt cx="0" cy="0"/>
        </a:xfrm>
      </p:grpSpPr>
      <p:grpSp>
        <p:nvGrpSpPr>
          <p:cNvPr id="1695" name="Google Shape;1695;g29e745b8efd_1_1892"/>
          <p:cNvGrpSpPr/>
          <p:nvPr/>
        </p:nvGrpSpPr>
        <p:grpSpPr>
          <a:xfrm>
            <a:off x="1036464" y="1067004"/>
            <a:ext cx="7601232" cy="5372100"/>
            <a:chOff x="1200911" y="1127760"/>
            <a:chExt cx="7601232" cy="5372100"/>
          </a:xfrm>
        </p:grpSpPr>
        <p:pic>
          <p:nvPicPr>
            <p:cNvPr id="1696" name="Google Shape;1696;g29e745b8efd_1_1892"/>
            <p:cNvPicPr preferRelativeResize="0"/>
            <p:nvPr/>
          </p:nvPicPr>
          <p:blipFill rotWithShape="1">
            <a:blip r:embed="rId3">
              <a:alphaModFix/>
            </a:blip>
            <a:srcRect b="0" l="0" r="0" t="0"/>
            <a:stretch/>
          </p:blipFill>
          <p:spPr>
            <a:xfrm>
              <a:off x="1200911" y="1127760"/>
              <a:ext cx="5466589" cy="5372100"/>
            </a:xfrm>
            <a:prstGeom prst="rect">
              <a:avLst/>
            </a:prstGeom>
            <a:noFill/>
            <a:ln>
              <a:noFill/>
            </a:ln>
          </p:spPr>
        </p:pic>
        <p:pic>
          <p:nvPicPr>
            <p:cNvPr id="1697" name="Google Shape;1697;g29e745b8efd_1_1892"/>
            <p:cNvPicPr preferRelativeResize="0"/>
            <p:nvPr/>
          </p:nvPicPr>
          <p:blipFill rotWithShape="1">
            <a:blip r:embed="rId4">
              <a:alphaModFix/>
            </a:blip>
            <a:srcRect b="0" l="0" r="0" t="0"/>
            <a:stretch/>
          </p:blipFill>
          <p:spPr>
            <a:xfrm>
              <a:off x="1344167" y="1269491"/>
              <a:ext cx="5184647" cy="5093208"/>
            </a:xfrm>
            <a:prstGeom prst="rect">
              <a:avLst/>
            </a:prstGeom>
            <a:noFill/>
            <a:ln>
              <a:noFill/>
            </a:ln>
          </p:spPr>
        </p:pic>
        <p:pic>
          <p:nvPicPr>
            <p:cNvPr id="1698" name="Google Shape;1698;g29e745b8efd_1_1892"/>
            <p:cNvPicPr preferRelativeResize="0"/>
            <p:nvPr/>
          </p:nvPicPr>
          <p:blipFill rotWithShape="1">
            <a:blip r:embed="rId5">
              <a:alphaModFix/>
            </a:blip>
            <a:srcRect b="0" l="0" r="0" t="0"/>
            <a:stretch/>
          </p:blipFill>
          <p:spPr>
            <a:xfrm>
              <a:off x="6996966" y="2058105"/>
              <a:ext cx="1805177" cy="621029"/>
            </a:xfrm>
            <a:prstGeom prst="rect">
              <a:avLst/>
            </a:prstGeom>
            <a:noFill/>
            <a:ln>
              <a:noFill/>
            </a:ln>
          </p:spPr>
        </p:pic>
      </p:grpSp>
      <p:sp>
        <p:nvSpPr>
          <p:cNvPr id="1699" name="Google Shape;1699;g29e745b8efd_1_1892"/>
          <p:cNvSpPr txBox="1"/>
          <p:nvPr/>
        </p:nvSpPr>
        <p:spPr>
          <a:xfrm>
            <a:off x="6743700" y="2094000"/>
            <a:ext cx="5406300" cy="2965500"/>
          </a:xfrm>
          <a:prstGeom prst="rect">
            <a:avLst/>
          </a:prstGeom>
          <a:noFill/>
          <a:ln>
            <a:noFill/>
          </a:ln>
        </p:spPr>
        <p:txBody>
          <a:bodyPr anchorCtr="0" anchor="t" bIns="0" lIns="0" spcFirstLastPara="1" rIns="0" wrap="square" tIns="65400">
            <a:spAutoFit/>
          </a:bodyPr>
          <a:lstStyle/>
          <a:p>
            <a:pPr indent="0" lvl="0" marL="12700" marR="0" rtl="0" algn="l">
              <a:lnSpc>
                <a:spcPct val="100000"/>
              </a:lnSpc>
              <a:spcBef>
                <a:spcPts val="0"/>
              </a:spcBef>
              <a:spcAft>
                <a:spcPts val="0"/>
              </a:spcAft>
              <a:buClr>
                <a:srgbClr val="000000"/>
              </a:buClr>
              <a:buSzPts val="2300"/>
              <a:buFont typeface="Arial"/>
              <a:buNone/>
            </a:pPr>
            <a:r>
              <a:t/>
            </a:r>
            <a:endParaRPr b="1" i="0" sz="1900" u="none" cap="none" strike="noStrike">
              <a:solidFill>
                <a:srgbClr val="000000"/>
              </a:solidFill>
              <a:latin typeface="Calibri"/>
              <a:ea typeface="Calibri"/>
              <a:cs typeface="Calibri"/>
              <a:sym typeface="Calibri"/>
            </a:endParaRPr>
          </a:p>
          <a:p>
            <a:pPr indent="-298450" lvl="0" marL="304800" marR="546100" rtl="0" algn="l">
              <a:lnSpc>
                <a:spcPct val="113888"/>
              </a:lnSpc>
              <a:spcBef>
                <a:spcPts val="500"/>
              </a:spcBef>
              <a:spcAft>
                <a:spcPts val="0"/>
              </a:spcAft>
              <a:buClr>
                <a:srgbClr val="00415F"/>
              </a:buClr>
              <a:buSzPts val="1500"/>
              <a:buFont typeface="Arial"/>
              <a:buChar char="❖"/>
            </a:pPr>
            <a:r>
              <a:rPr b="0" i="0" lang="es-CO" sz="1900" u="none" cap="none" strike="noStrike">
                <a:solidFill>
                  <a:srgbClr val="0D0D0D"/>
                </a:solidFill>
                <a:latin typeface="Calibri"/>
                <a:ea typeface="Calibri"/>
                <a:cs typeface="Calibri"/>
                <a:sym typeface="Calibri"/>
              </a:rPr>
              <a:t>Permite visualizar las dependencias entre los  diferentes elementos.</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415F"/>
              </a:buClr>
              <a:buSzPts val="2400"/>
              <a:buFont typeface="Noto Sans Symbols"/>
              <a:buNone/>
            </a:pPr>
            <a:r>
              <a:t/>
            </a:r>
            <a:endParaRPr b="0" i="0" sz="1900" u="none" cap="none" strike="noStrike">
              <a:solidFill>
                <a:srgbClr val="000000"/>
              </a:solidFill>
              <a:latin typeface="Calibri"/>
              <a:ea typeface="Calibri"/>
              <a:cs typeface="Calibri"/>
              <a:sym typeface="Calibri"/>
            </a:endParaRPr>
          </a:p>
          <a:p>
            <a:pPr indent="-298450" lvl="0" marL="304800" marR="241300" rtl="0" algn="l">
              <a:lnSpc>
                <a:spcPct val="113888"/>
              </a:lnSpc>
              <a:spcBef>
                <a:spcPts val="0"/>
              </a:spcBef>
              <a:spcAft>
                <a:spcPts val="0"/>
              </a:spcAft>
              <a:buClr>
                <a:srgbClr val="00415F"/>
              </a:buClr>
              <a:buSzPts val="1500"/>
              <a:buFont typeface="Arial"/>
              <a:buChar char="❖"/>
            </a:pPr>
            <a:r>
              <a:rPr b="0" i="0" lang="es-CO" sz="1900" u="none" cap="none" strike="noStrike">
                <a:solidFill>
                  <a:srgbClr val="0D0D0D"/>
                </a:solidFill>
                <a:latin typeface="Calibri"/>
                <a:ea typeface="Calibri"/>
                <a:cs typeface="Calibri"/>
                <a:sym typeface="Calibri"/>
              </a:rPr>
              <a:t>Permite cuantificar los elementos a generar para  una solución planteada.</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415F"/>
              </a:buClr>
              <a:buSzPts val="2400"/>
              <a:buFont typeface="Noto Sans Symbols"/>
              <a:buNone/>
            </a:pPr>
            <a:r>
              <a:t/>
            </a:r>
            <a:endParaRPr b="0" i="0" sz="1900" u="none" cap="none" strike="noStrike">
              <a:solidFill>
                <a:srgbClr val="000000"/>
              </a:solidFill>
              <a:latin typeface="Calibri"/>
              <a:ea typeface="Calibri"/>
              <a:cs typeface="Calibri"/>
              <a:sym typeface="Calibri"/>
            </a:endParaRPr>
          </a:p>
          <a:p>
            <a:pPr indent="-298450" lvl="0" marL="304800" marR="914400" rtl="0" algn="l">
              <a:lnSpc>
                <a:spcPct val="113888"/>
              </a:lnSpc>
              <a:spcBef>
                <a:spcPts val="0"/>
              </a:spcBef>
              <a:spcAft>
                <a:spcPts val="0"/>
              </a:spcAft>
              <a:buClr>
                <a:srgbClr val="00415F"/>
              </a:buClr>
              <a:buSzPts val="1500"/>
              <a:buFont typeface="Arial"/>
              <a:buChar char="❖"/>
            </a:pPr>
            <a:r>
              <a:rPr b="0" i="0" lang="es-CO" sz="1900" u="none" cap="none" strike="noStrike">
                <a:solidFill>
                  <a:srgbClr val="0D0D0D"/>
                </a:solidFill>
                <a:latin typeface="Calibri"/>
                <a:ea typeface="Calibri"/>
                <a:cs typeface="Calibri"/>
                <a:sym typeface="Calibri"/>
              </a:rPr>
              <a:t>Permite agrupar los elementos que serán  construidos en un mismo sprint</a:t>
            </a:r>
            <a:r>
              <a:rPr b="0" i="0" lang="es-CO" sz="1900" u="none" cap="none" strike="noStrike">
                <a:solidFill>
                  <a:srgbClr val="000000"/>
                </a:solidFill>
                <a:latin typeface="Calibri"/>
                <a:ea typeface="Calibri"/>
                <a:cs typeface="Calibri"/>
                <a:sym typeface="Calibri"/>
              </a:rPr>
              <a:t>.</a:t>
            </a:r>
            <a:endParaRPr b="0" i="0" sz="1900" u="none" cap="none" strike="noStrike">
              <a:solidFill>
                <a:srgbClr val="000000"/>
              </a:solidFill>
              <a:latin typeface="Calibri"/>
              <a:ea typeface="Calibri"/>
              <a:cs typeface="Calibri"/>
              <a:sym typeface="Calibri"/>
            </a:endParaRPr>
          </a:p>
        </p:txBody>
      </p:sp>
      <p:pic>
        <p:nvPicPr>
          <p:cNvPr id="1700" name="Google Shape;1700;g29e745b8efd_1_1892"/>
          <p:cNvPicPr preferRelativeResize="0"/>
          <p:nvPr/>
        </p:nvPicPr>
        <p:blipFill rotWithShape="1">
          <a:blip r:embed="rId6">
            <a:alphaModFix/>
          </a:blip>
          <a:srcRect b="0" l="0" r="0" t="0"/>
          <a:stretch/>
        </p:blipFill>
        <p:spPr>
          <a:xfrm>
            <a:off x="9791353" y="6293327"/>
            <a:ext cx="2209799" cy="440267"/>
          </a:xfrm>
          <a:prstGeom prst="rect">
            <a:avLst/>
          </a:prstGeom>
          <a:noFill/>
          <a:ln>
            <a:noFill/>
          </a:ln>
        </p:spPr>
      </p:pic>
      <p:sp>
        <p:nvSpPr>
          <p:cNvPr id="1701" name="Google Shape;1701;g29e745b8efd_1_1892"/>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702" name="Google Shape;1702;g29e745b8efd_1_1892"/>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Elaborar Diagrama de Dependencias</a:t>
            </a:r>
            <a:endParaRPr b="0" i="0" sz="1900" u="none" cap="none" strike="noStrike">
              <a:solidFill>
                <a:srgbClr val="000000"/>
              </a:solidFill>
              <a:latin typeface="Arial"/>
              <a:ea typeface="Arial"/>
              <a:cs typeface="Arial"/>
              <a:sym typeface="Arial"/>
            </a:endParaRPr>
          </a:p>
        </p:txBody>
      </p:sp>
      <p:pic>
        <p:nvPicPr>
          <p:cNvPr id="1703" name="Google Shape;1703;g29e745b8efd_1_1892"/>
          <p:cNvPicPr preferRelativeResize="0"/>
          <p:nvPr/>
        </p:nvPicPr>
        <p:blipFill rotWithShape="1">
          <a:blip r:embed="rId7">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7" name="Shape 1707"/>
        <p:cNvGrpSpPr/>
        <p:nvPr/>
      </p:nvGrpSpPr>
      <p:grpSpPr>
        <a:xfrm>
          <a:off x="0" y="0"/>
          <a:ext cx="0" cy="0"/>
          <a:chOff x="0" y="0"/>
          <a:chExt cx="0" cy="0"/>
        </a:xfrm>
      </p:grpSpPr>
      <p:sp>
        <p:nvSpPr>
          <p:cNvPr id="1708" name="Google Shape;1708;g29e745b8efd_1_1904"/>
          <p:cNvSpPr txBox="1"/>
          <p:nvPr/>
        </p:nvSpPr>
        <p:spPr>
          <a:xfrm>
            <a:off x="3537101" y="1883000"/>
            <a:ext cx="8334000" cy="26070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1" i="0" lang="es-CO" sz="2000" u="none" cap="none" strike="noStrike">
                <a:solidFill>
                  <a:schemeClr val="dk1"/>
                </a:solidFill>
                <a:latin typeface="Calibri"/>
                <a:ea typeface="Calibri"/>
                <a:cs typeface="Calibri"/>
                <a:sym typeface="Calibri"/>
              </a:rPr>
              <a:t>Objetivo</a:t>
            </a:r>
            <a:endParaRPr b="0" i="0" sz="2000" u="none" cap="none" strike="noStrike">
              <a:solidFill>
                <a:schemeClr val="dk1"/>
              </a:solidFill>
              <a:latin typeface="Calibri"/>
              <a:ea typeface="Calibri"/>
              <a:cs typeface="Calibri"/>
              <a:sym typeface="Calibri"/>
            </a:endParaRPr>
          </a:p>
          <a:p>
            <a:pPr indent="0" lvl="0" marL="12700" marR="0" rtl="0" algn="just">
              <a:lnSpc>
                <a:spcPct val="110000"/>
              </a:lnSpc>
              <a:spcBef>
                <a:spcPts val="0"/>
              </a:spcBef>
              <a:spcAft>
                <a:spcPts val="0"/>
              </a:spcAft>
              <a:buClr>
                <a:srgbClr val="000000"/>
              </a:buClr>
              <a:buSzPts val="2000"/>
              <a:buFont typeface="Arial"/>
              <a:buNone/>
            </a:pPr>
            <a:r>
              <a:rPr b="0" i="0" lang="es-CO" sz="2000" u="none" cap="none" strike="noStrike">
                <a:solidFill>
                  <a:schemeClr val="dk1"/>
                </a:solidFill>
                <a:latin typeface="Calibri"/>
                <a:ea typeface="Calibri"/>
                <a:cs typeface="Calibri"/>
                <a:sym typeface="Calibri"/>
              </a:rPr>
              <a:t>Comprender la estructura del Modelo Ontológico, la importancia que tiene como  parte del diseño de la solución y su construcción a partir de la semántica de las  historias de usuario.</a:t>
            </a:r>
            <a:endParaRPr b="1"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900"/>
              <a:buFont typeface="Arial"/>
              <a:buNone/>
            </a:pPr>
            <a:r>
              <a:rPr b="1" i="0" lang="es-CO" sz="1900" u="none" cap="none" strike="noStrike">
                <a:solidFill>
                  <a:schemeClr val="dk1"/>
                </a:solidFill>
                <a:latin typeface="Calibri"/>
                <a:ea typeface="Calibri"/>
                <a:cs typeface="Calibri"/>
                <a:sym typeface="Calibri"/>
              </a:rPr>
              <a:t>Actividades</a:t>
            </a:r>
            <a:endParaRPr b="0" i="0" sz="21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rgbClr val="ACD0E7"/>
              </a:buClr>
              <a:buSzPts val="2100"/>
              <a:buFont typeface="Calibri"/>
              <a:buAutoNum type="arabicParenR"/>
            </a:pPr>
            <a:r>
              <a:rPr b="0" i="0" lang="es-CO" sz="2100" u="none" cap="none" strike="noStrike">
                <a:solidFill>
                  <a:schemeClr val="dk1"/>
                </a:solidFill>
                <a:latin typeface="Calibri"/>
                <a:ea typeface="Calibri"/>
                <a:cs typeface="Calibri"/>
                <a:sym typeface="Calibri"/>
              </a:rPr>
              <a:t>Representar el modelo ontológico.</a:t>
            </a:r>
            <a:endParaRPr b="0" i="0" sz="2100" u="none" cap="none" strike="noStrike">
              <a:solidFill>
                <a:schemeClr val="dk1"/>
              </a:solidFill>
              <a:latin typeface="Calibri"/>
              <a:ea typeface="Calibri"/>
              <a:cs typeface="Calibri"/>
              <a:sym typeface="Calibri"/>
            </a:endParaRPr>
          </a:p>
          <a:p>
            <a:pPr indent="-349250" lvl="0" marL="457200" marR="0" rtl="0" algn="l">
              <a:lnSpc>
                <a:spcPct val="100000"/>
              </a:lnSpc>
              <a:spcBef>
                <a:spcPts val="300"/>
              </a:spcBef>
              <a:spcAft>
                <a:spcPts val="0"/>
              </a:spcAft>
              <a:buClr>
                <a:srgbClr val="ACD0E7"/>
              </a:buClr>
              <a:buSzPts val="2100"/>
              <a:buFont typeface="Calibri"/>
              <a:buAutoNum type="arabicParenR"/>
            </a:pPr>
            <a:r>
              <a:rPr b="0" i="0" lang="es-CO" sz="2100" u="none" cap="none" strike="noStrike">
                <a:solidFill>
                  <a:schemeClr val="dk1"/>
                </a:solidFill>
                <a:latin typeface="Calibri"/>
                <a:ea typeface="Calibri"/>
                <a:cs typeface="Calibri"/>
                <a:sym typeface="Calibri"/>
              </a:rPr>
              <a:t>Comparar con el resultado.</a:t>
            </a:r>
            <a:endParaRPr b="0" i="0" sz="2100" u="none" cap="none" strike="noStrike">
              <a:solidFill>
                <a:schemeClr val="dk1"/>
              </a:solidFill>
              <a:latin typeface="Calibri"/>
              <a:ea typeface="Calibri"/>
              <a:cs typeface="Calibri"/>
              <a:sym typeface="Calibri"/>
            </a:endParaRPr>
          </a:p>
        </p:txBody>
      </p:sp>
      <p:sp>
        <p:nvSpPr>
          <p:cNvPr id="1709" name="Google Shape;1709;g29e745b8efd_1_1904"/>
          <p:cNvSpPr/>
          <p:nvPr/>
        </p:nvSpPr>
        <p:spPr>
          <a:xfrm>
            <a:off x="3137900" y="6324000"/>
            <a:ext cx="5630400" cy="53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710" name="Google Shape;1710;g29e745b8efd_1_1904"/>
          <p:cNvPicPr preferRelativeResize="0"/>
          <p:nvPr/>
        </p:nvPicPr>
        <p:blipFill rotWithShape="1">
          <a:blip r:embed="rId3">
            <a:alphaModFix/>
          </a:blip>
          <a:srcRect b="0" l="0" r="0" t="0"/>
          <a:stretch/>
        </p:blipFill>
        <p:spPr>
          <a:xfrm>
            <a:off x="0" y="1046925"/>
            <a:ext cx="2304789" cy="4684099"/>
          </a:xfrm>
          <a:prstGeom prst="rect">
            <a:avLst/>
          </a:prstGeom>
          <a:noFill/>
          <a:ln>
            <a:noFill/>
          </a:ln>
        </p:spPr>
      </p:pic>
      <p:pic>
        <p:nvPicPr>
          <p:cNvPr id="1711" name="Google Shape;1711;g29e745b8efd_1_1904"/>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712" name="Google Shape;1712;g29e745b8efd_1_1904"/>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713" name="Google Shape;1713;g29e745b8efd_1_1904"/>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Práctica Nº 4 - Tarea</a:t>
            </a:r>
            <a:endParaRPr b="0" i="0" sz="1900" u="none" cap="none" strike="noStrike">
              <a:solidFill>
                <a:srgbClr val="000000"/>
              </a:solidFill>
              <a:latin typeface="Arial"/>
              <a:ea typeface="Arial"/>
              <a:cs typeface="Arial"/>
              <a:sym typeface="Arial"/>
            </a:endParaRPr>
          </a:p>
        </p:txBody>
      </p:sp>
      <p:sp>
        <p:nvSpPr>
          <p:cNvPr id="1714" name="Google Shape;1714;g29e745b8efd_1_1904"/>
          <p:cNvSpPr/>
          <p:nvPr/>
        </p:nvSpPr>
        <p:spPr>
          <a:xfrm>
            <a:off x="106947" y="5949481"/>
            <a:ext cx="7193280" cy="822959"/>
          </a:xfrm>
          <a:custGeom>
            <a:rect b="b" l="l" r="r" t="t"/>
            <a:pathLst>
              <a:path extrusionOk="0" h="822959" w="12192000">
                <a:moveTo>
                  <a:pt x="12192000" y="0"/>
                </a:moveTo>
                <a:lnTo>
                  <a:pt x="0" y="0"/>
                </a:lnTo>
                <a:lnTo>
                  <a:pt x="0" y="822958"/>
                </a:lnTo>
                <a:lnTo>
                  <a:pt x="12192000" y="822958"/>
                </a:lnTo>
                <a:lnTo>
                  <a:pt x="12192000" y="0"/>
                </a:lnTo>
                <a:close/>
              </a:path>
            </a:pathLst>
          </a:custGeom>
          <a:solidFill>
            <a:srgbClr val="49B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5" name="Google Shape;1715;g29e745b8efd_1_1904"/>
          <p:cNvSpPr txBox="1"/>
          <p:nvPr/>
        </p:nvSpPr>
        <p:spPr>
          <a:xfrm>
            <a:off x="1429271" y="6214214"/>
            <a:ext cx="10719300" cy="258600"/>
          </a:xfrm>
          <a:prstGeom prst="rect">
            <a:avLst/>
          </a:prstGeom>
          <a:noFill/>
          <a:ln>
            <a:noFill/>
          </a:ln>
        </p:spPr>
        <p:txBody>
          <a:bodyPr anchorCtr="0" anchor="t" bIns="0" lIns="0" spcFirstLastPara="1" rIns="0" wrap="square" tIns="12075">
            <a:spAutoFit/>
          </a:bodyPr>
          <a:lstStyle/>
          <a:p>
            <a:pPr indent="0" lvl="0" marL="12700" marR="0" rtl="0" algn="l">
              <a:lnSpc>
                <a:spcPct val="114062"/>
              </a:lnSpc>
              <a:spcBef>
                <a:spcPts val="0"/>
              </a:spcBef>
              <a:spcAft>
                <a:spcPts val="0"/>
              </a:spcAft>
              <a:buClr>
                <a:srgbClr val="000000"/>
              </a:buClr>
              <a:buSzPts val="1600"/>
              <a:buFont typeface="Arial"/>
              <a:buNone/>
            </a:pPr>
            <a:r>
              <a:rPr b="1" i="0" lang="es-CO" sz="1600" u="none" cap="none" strike="noStrike">
                <a:solidFill>
                  <a:srgbClr val="FFFFFF"/>
                </a:solidFill>
                <a:latin typeface="Calibri"/>
                <a:ea typeface="Calibri"/>
                <a:cs typeface="Calibri"/>
                <a:sym typeface="Calibri"/>
              </a:rPr>
              <a:t>Tiempo de actividad: 30 Mins</a:t>
            </a:r>
            <a:r>
              <a:rPr b="1" i="0" lang="es-CO" sz="1500" u="none" cap="none" strike="noStrike">
                <a:solidFill>
                  <a:srgbClr val="FFFFFF"/>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p:txBody>
      </p:sp>
      <p:pic>
        <p:nvPicPr>
          <p:cNvPr id="1716" name="Google Shape;1716;g29e745b8efd_1_1904"/>
          <p:cNvPicPr preferRelativeResize="0"/>
          <p:nvPr/>
        </p:nvPicPr>
        <p:blipFill rotWithShape="1">
          <a:blip r:embed="rId5">
            <a:alphaModFix/>
          </a:blip>
          <a:srcRect b="0" l="0" r="0" t="0"/>
          <a:stretch/>
        </p:blipFill>
        <p:spPr>
          <a:xfrm>
            <a:off x="227341" y="5794033"/>
            <a:ext cx="1124712" cy="978405"/>
          </a:xfrm>
          <a:prstGeom prst="rect">
            <a:avLst/>
          </a:prstGeom>
          <a:noFill/>
          <a:ln>
            <a:noFill/>
          </a:ln>
        </p:spPr>
      </p:pic>
      <p:pic>
        <p:nvPicPr>
          <p:cNvPr id="1717" name="Google Shape;1717;g29e745b8efd_1_1904"/>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1" name="Shape 1721"/>
        <p:cNvGrpSpPr/>
        <p:nvPr/>
      </p:nvGrpSpPr>
      <p:grpSpPr>
        <a:xfrm>
          <a:off x="0" y="0"/>
          <a:ext cx="0" cy="0"/>
          <a:chOff x="0" y="0"/>
          <a:chExt cx="0" cy="0"/>
        </a:xfrm>
      </p:grpSpPr>
      <p:sp>
        <p:nvSpPr>
          <p:cNvPr id="1722" name="Google Shape;1722;g29e745b8efd_1_1917"/>
          <p:cNvSpPr/>
          <p:nvPr/>
        </p:nvSpPr>
        <p:spPr>
          <a:xfrm>
            <a:off x="158339" y="3978175"/>
            <a:ext cx="2794500" cy="20925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723" name="Google Shape;1723;g29e745b8efd_1_1917"/>
          <p:cNvSpPr/>
          <p:nvPr/>
        </p:nvSpPr>
        <p:spPr>
          <a:xfrm>
            <a:off x="9206900" y="1336548"/>
            <a:ext cx="2794500" cy="20925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pic>
        <p:nvPicPr>
          <p:cNvPr id="1724" name="Google Shape;1724;g29e745b8efd_1_1917"/>
          <p:cNvPicPr preferRelativeResize="0"/>
          <p:nvPr/>
        </p:nvPicPr>
        <p:blipFill rotWithShape="1">
          <a:blip r:embed="rId3">
            <a:alphaModFix/>
          </a:blip>
          <a:srcRect b="0" l="0" r="0" t="0"/>
          <a:stretch/>
        </p:blipFill>
        <p:spPr>
          <a:xfrm>
            <a:off x="871727" y="1336548"/>
            <a:ext cx="8438388" cy="2360804"/>
          </a:xfrm>
          <a:prstGeom prst="rect">
            <a:avLst/>
          </a:prstGeom>
          <a:noFill/>
          <a:ln>
            <a:noFill/>
          </a:ln>
        </p:spPr>
      </p:pic>
      <p:graphicFrame>
        <p:nvGraphicFramePr>
          <p:cNvPr id="1725" name="Google Shape;1725;g29e745b8efd_1_1917"/>
          <p:cNvGraphicFramePr/>
          <p:nvPr/>
        </p:nvGraphicFramePr>
        <p:xfrm>
          <a:off x="1061975" y="1310945"/>
          <a:ext cx="3000000" cy="3000000"/>
        </p:xfrm>
        <a:graphic>
          <a:graphicData uri="http://schemas.openxmlformats.org/drawingml/2006/table">
            <a:tbl>
              <a:tblPr bandRow="1" firstRow="1">
                <a:noFill/>
                <a:tableStyleId>{53EF07D0-6E1D-42C5-9210-C02F29A51A2C}</a:tableStyleId>
              </a:tblPr>
              <a:tblGrid>
                <a:gridCol w="612775"/>
                <a:gridCol w="1219200"/>
                <a:gridCol w="1078875"/>
                <a:gridCol w="2562875"/>
                <a:gridCol w="2373625"/>
              </a:tblGrid>
              <a:tr h="457200">
                <a:tc>
                  <a:txBody>
                    <a:bodyPr/>
                    <a:lstStyle/>
                    <a:p>
                      <a:pPr indent="0" lvl="0" marL="63500" marR="63500" rtl="0" algn="l">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Id. de la  Historia</a:t>
                      </a:r>
                      <a:endParaRPr sz="1100" u="none" cap="none" strike="noStrike">
                        <a:latin typeface="Arial"/>
                        <a:ea typeface="Arial"/>
                        <a:cs typeface="Arial"/>
                        <a:sym typeface="Arial"/>
                      </a:endParaRPr>
                    </a:p>
                  </a:txBody>
                  <a:tcPr marT="74300" marB="0" marR="0" marL="0">
                    <a:lnB cap="flat" cmpd="sng" w="9525">
                      <a:solidFill>
                        <a:srgbClr val="538DD3"/>
                      </a:solidFill>
                      <a:prstDash val="solid"/>
                      <a:round/>
                      <a:headEnd len="sm" w="sm" type="none"/>
                      <a:tailEnd len="sm" w="sm" type="none"/>
                    </a:lnB>
                    <a:solidFill>
                      <a:srgbClr val="1F5F82"/>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Yo…	[Solicitante]</a:t>
                      </a:r>
                      <a:endParaRPr sz="1100" u="none" cap="none" strike="noStrike">
                        <a:latin typeface="Arial"/>
                        <a:ea typeface="Arial"/>
                        <a:cs typeface="Arial"/>
                        <a:sym typeface="Arial"/>
                      </a:endParaRPr>
                    </a:p>
                  </a:txBody>
                  <a:tcPr marT="4475" marB="0" marR="0" marL="0">
                    <a:lnB cap="flat" cmpd="sng" w="9525">
                      <a:solidFill>
                        <a:srgbClr val="538DD3"/>
                      </a:solidFill>
                      <a:prstDash val="solid"/>
                      <a:round/>
                      <a:headEnd len="sm" w="sm" type="none"/>
                      <a:tailEnd len="sm" w="sm" type="none"/>
                    </a:lnB>
                    <a:solidFill>
                      <a:srgbClr val="1F5F82"/>
                    </a:solidFill>
                  </a:tcPr>
                </a:tc>
                <a:tc>
                  <a:txBody>
                    <a:bodyPr/>
                    <a:lstStyle/>
                    <a:p>
                      <a:pPr indent="0" lvl="0" marL="101600" marR="63500" rtl="0" algn="ctr">
                        <a:lnSpc>
                          <a:spcPct val="12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 como …  [persona en un  rol]</a:t>
                      </a:r>
                      <a:endParaRPr sz="1100" u="none" cap="none" strike="noStrike">
                        <a:latin typeface="Arial"/>
                        <a:ea typeface="Arial"/>
                        <a:cs typeface="Arial"/>
                        <a:sym typeface="Arial"/>
                      </a:endParaRPr>
                    </a:p>
                  </a:txBody>
                  <a:tcPr marT="0" marB="0" marR="0" marL="0">
                    <a:lnB cap="flat" cmpd="sng" w="9525">
                      <a:solidFill>
                        <a:srgbClr val="538DD3"/>
                      </a:solidFill>
                      <a:prstDash val="solid"/>
                      <a:round/>
                      <a:headEnd len="sm" w="sm" type="none"/>
                      <a:tailEnd len="sm" w="sm" type="none"/>
                    </a:lnB>
                    <a:solidFill>
                      <a:srgbClr val="1F5F82"/>
                    </a:solidFill>
                  </a:tcPr>
                </a:tc>
                <a:tc>
                  <a:txBody>
                    <a:bodyPr/>
                    <a:lstStyle/>
                    <a:p>
                      <a:pPr indent="0" lvl="0" marL="3810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 quiero …</a:t>
                      </a:r>
                      <a:endParaRPr sz="1100" u="none" cap="none" strike="noStrike">
                        <a:latin typeface="Arial"/>
                        <a:ea typeface="Arial"/>
                        <a:cs typeface="Arial"/>
                        <a:sym typeface="Arial"/>
                      </a:endParaRPr>
                    </a:p>
                    <a:p>
                      <a:pPr indent="0" lvl="0" marL="3810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[ejecutar alguna actividad]</a:t>
                      </a:r>
                      <a:endParaRPr sz="1100" u="none" cap="none" strike="noStrike">
                        <a:latin typeface="Arial"/>
                        <a:ea typeface="Arial"/>
                        <a:cs typeface="Arial"/>
                        <a:sym typeface="Arial"/>
                      </a:endParaRPr>
                    </a:p>
                  </a:txBody>
                  <a:tcPr marT="74300" marB="0" marR="0" marL="0">
                    <a:lnB cap="flat" cmpd="sng" w="9525">
                      <a:solidFill>
                        <a:srgbClr val="538DD3"/>
                      </a:solidFill>
                      <a:prstDash val="solid"/>
                      <a:round/>
                      <a:headEnd len="sm" w="sm" type="none"/>
                      <a:tailEnd len="sm" w="sm" type="none"/>
                    </a:lnB>
                    <a:solidFill>
                      <a:srgbClr val="1F5F82"/>
                    </a:solidFill>
                  </a:tcPr>
                </a:tc>
                <a:tc>
                  <a:txBody>
                    <a:bodyPr/>
                    <a:lstStyle/>
                    <a:p>
                      <a:pPr indent="0" lvl="0" marL="3810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 de manera que …</a:t>
                      </a:r>
                      <a:endParaRPr sz="1100" u="none" cap="none" strike="noStrike">
                        <a:latin typeface="Arial"/>
                        <a:ea typeface="Arial"/>
                        <a:cs typeface="Arial"/>
                        <a:sym typeface="Arial"/>
                      </a:endParaRPr>
                    </a:p>
                    <a:p>
                      <a:pPr indent="0" lvl="0" marL="3810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[se consiga un objetivo]</a:t>
                      </a:r>
                      <a:endParaRPr sz="1100" u="none" cap="none" strike="noStrike">
                        <a:latin typeface="Arial"/>
                        <a:ea typeface="Arial"/>
                        <a:cs typeface="Arial"/>
                        <a:sym typeface="Arial"/>
                      </a:endParaRPr>
                    </a:p>
                  </a:txBody>
                  <a:tcPr marT="74300" marB="0" marR="0" marL="0">
                    <a:lnB cap="flat" cmpd="sng" w="9525">
                      <a:solidFill>
                        <a:srgbClr val="538DD3"/>
                      </a:solidFill>
                      <a:prstDash val="solid"/>
                      <a:round/>
                      <a:headEnd len="sm" w="sm" type="none"/>
                      <a:tailEnd len="sm" w="sm" type="none"/>
                    </a:lnB>
                    <a:solidFill>
                      <a:srgbClr val="1F5F82"/>
                    </a:solidFill>
                  </a:tcPr>
                </a:tc>
              </a:tr>
              <a:tr h="304800">
                <a:tc>
                  <a:txBody>
                    <a:bodyPr/>
                    <a:lstStyle/>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Sol001</a:t>
                      </a:r>
                      <a:endParaRPr sz="1100" u="none" cap="none" strike="noStrike">
                        <a:latin typeface="Arial"/>
                        <a:ea typeface="Arial"/>
                        <a:cs typeface="Arial"/>
                        <a:sym typeface="Arial"/>
                      </a:endParaRPr>
                    </a:p>
                  </a:txBody>
                  <a:tcPr marT="685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CO" sz="1100" u="none" cap="none" strike="noStrike">
                          <a:solidFill>
                            <a:srgbClr val="FF0000"/>
                          </a:solidFill>
                          <a:latin typeface="Arial"/>
                          <a:ea typeface="Arial"/>
                          <a:cs typeface="Arial"/>
                          <a:sym typeface="Arial"/>
                        </a:rPr>
                        <a:t>Sucursal</a:t>
                      </a:r>
                      <a:endParaRPr sz="1100" u="none" cap="none" strike="noStrike">
                        <a:latin typeface="Arial"/>
                        <a:ea typeface="Arial"/>
                        <a:cs typeface="Arial"/>
                        <a:sym typeface="Arial"/>
                      </a:endParaRPr>
                    </a:p>
                  </a:txBody>
                  <a:tcPr marT="685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ctr">
                        <a:lnSpc>
                          <a:spcPct val="114000"/>
                        </a:lnSpc>
                        <a:spcBef>
                          <a:spcPts val="0"/>
                        </a:spcBef>
                        <a:spcAft>
                          <a:spcPts val="0"/>
                        </a:spcAft>
                        <a:buClr>
                          <a:srgbClr val="000000"/>
                        </a:buClr>
                        <a:buSzPts val="1100"/>
                        <a:buFont typeface="Arial"/>
                        <a:buNone/>
                      </a:pPr>
                      <a:r>
                        <a:rPr lang="es-CO" sz="1100" u="none" cap="none" strike="noStrike">
                          <a:solidFill>
                            <a:srgbClr val="FF0000"/>
                          </a:solidFill>
                          <a:latin typeface="Arial"/>
                          <a:ea typeface="Arial"/>
                          <a:cs typeface="Arial"/>
                          <a:sym typeface="Arial"/>
                        </a:rPr>
                        <a:t>Cliente </a:t>
                      </a:r>
                      <a:endParaRPr sz="1100" u="none" cap="none" strike="noStrike">
                        <a:latin typeface="Arial"/>
                        <a:ea typeface="Arial"/>
                        <a:cs typeface="Arial"/>
                        <a:sym typeface="Arial"/>
                      </a:endParaRPr>
                    </a:p>
                  </a:txBody>
                  <a:tcPr marT="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Realizar una </a:t>
                      </a:r>
                      <a:r>
                        <a:rPr lang="es-CO" sz="1100" u="none" cap="none" strike="noStrike">
                          <a:solidFill>
                            <a:srgbClr val="FF0000"/>
                          </a:solidFill>
                          <a:latin typeface="Arial"/>
                          <a:ea typeface="Arial"/>
                          <a:cs typeface="Arial"/>
                          <a:sym typeface="Arial"/>
                        </a:rPr>
                        <a:t>Solicitud de Crédito</a:t>
                      </a:r>
                      <a:endParaRPr sz="1100" u="none" cap="none" strike="noStrike">
                        <a:latin typeface="Arial"/>
                        <a:ea typeface="Arial"/>
                        <a:cs typeface="Arial"/>
                        <a:sym typeface="Arial"/>
                      </a:endParaRPr>
                    </a:p>
                  </a:txBody>
                  <a:tcPr marT="685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obtenga crédito de consumo</a:t>
                      </a:r>
                      <a:endParaRPr sz="1100" u="none" cap="none" strike="noStrike">
                        <a:latin typeface="Arial"/>
                        <a:ea typeface="Arial"/>
                        <a:cs typeface="Arial"/>
                        <a:sym typeface="Arial"/>
                      </a:endParaRPr>
                    </a:p>
                  </a:txBody>
                  <a:tcPr marT="685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r h="457200">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Sol002</a:t>
                      </a:r>
                      <a:endParaRPr sz="1100" u="none" cap="none" strike="noStrike">
                        <a:latin typeface="Arial"/>
                        <a:ea typeface="Arial"/>
                        <a:cs typeface="Arial"/>
                        <a:sym typeface="Arial"/>
                      </a:endParaRPr>
                    </a:p>
                  </a:txBody>
                  <a:tcPr marT="572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Sucursal</a:t>
                      </a:r>
                      <a:endParaRPr sz="1100" u="none" cap="none" strike="noStrike">
                        <a:latin typeface="Arial"/>
                        <a:ea typeface="Arial"/>
                        <a:cs typeface="Arial"/>
                        <a:sym typeface="Arial"/>
                      </a:endParaRPr>
                    </a:p>
                  </a:txBody>
                  <a:tcPr marT="572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ctr">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Cliente </a:t>
                      </a:r>
                      <a:endParaRPr sz="1100" u="none" cap="none" strike="noStrike">
                        <a:latin typeface="Calibri"/>
                        <a:ea typeface="Calibri"/>
                        <a:cs typeface="Calibri"/>
                        <a:sym typeface="Calibri"/>
                      </a:endParaRPr>
                    </a:p>
                  </a:txBody>
                  <a:tcPr marT="685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14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Acompañar la Solicitud de Crédito con mi</a:t>
                      </a:r>
                      <a:endParaRPr sz="1100" u="none" cap="none" strike="noStrike">
                        <a:latin typeface="Arial"/>
                        <a:ea typeface="Arial"/>
                        <a:cs typeface="Arial"/>
                        <a:sym typeface="Arial"/>
                      </a:endParaRPr>
                    </a:p>
                    <a:p>
                      <a:pPr indent="0" lvl="0" marL="38100" marR="0" rtl="0" algn="l">
                        <a:lnSpc>
                          <a:spcPct val="100000"/>
                        </a:lnSpc>
                        <a:spcBef>
                          <a:spcPts val="0"/>
                        </a:spcBef>
                        <a:spcAft>
                          <a:spcPts val="0"/>
                        </a:spcAft>
                        <a:buClr>
                          <a:srgbClr val="000000"/>
                        </a:buClr>
                        <a:buSzPts val="1100"/>
                        <a:buFont typeface="Arial"/>
                        <a:buNone/>
                      </a:pPr>
                      <a:r>
                        <a:rPr lang="es-CO" sz="1100" u="none" cap="none" strike="noStrike">
                          <a:solidFill>
                            <a:srgbClr val="FF0000"/>
                          </a:solidFill>
                          <a:latin typeface="Arial"/>
                          <a:ea typeface="Arial"/>
                          <a:cs typeface="Arial"/>
                          <a:sym typeface="Arial"/>
                        </a:rPr>
                        <a:t>identificación oficial y Comprobante de</a:t>
                      </a:r>
                      <a:endParaRPr sz="1100" u="none" cap="none" strike="noStrike">
                        <a:latin typeface="Arial"/>
                        <a:ea typeface="Arial"/>
                        <a:cs typeface="Arial"/>
                        <a:sym typeface="Arial"/>
                      </a:endParaRPr>
                    </a:p>
                    <a:p>
                      <a:pPr indent="0" lvl="0" marL="38100" marR="0" rtl="0" algn="l">
                        <a:lnSpc>
                          <a:spcPct val="116000"/>
                        </a:lnSpc>
                        <a:spcBef>
                          <a:spcPts val="0"/>
                        </a:spcBef>
                        <a:spcAft>
                          <a:spcPts val="0"/>
                        </a:spcAft>
                        <a:buClr>
                          <a:srgbClr val="000000"/>
                        </a:buClr>
                        <a:buSzPts val="1100"/>
                        <a:buFont typeface="Arial"/>
                        <a:buNone/>
                      </a:pPr>
                      <a:r>
                        <a:rPr lang="es-CO" sz="1100" u="none" cap="none" strike="noStrike">
                          <a:solidFill>
                            <a:srgbClr val="FF0000"/>
                          </a:solidFill>
                          <a:latin typeface="Arial"/>
                          <a:ea typeface="Arial"/>
                          <a:cs typeface="Arial"/>
                          <a:sym typeface="Arial"/>
                        </a:rPr>
                        <a:t>Domicilio</a:t>
                      </a:r>
                      <a:endParaRPr sz="1100" u="none" cap="none" strike="noStrike">
                        <a:latin typeface="Arial"/>
                        <a:ea typeface="Arial"/>
                        <a:cs typeface="Arial"/>
                        <a:sym typeface="Arial"/>
                      </a:endParaRPr>
                    </a:p>
                  </a:txBody>
                  <a:tcPr marT="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estos </a:t>
                      </a:r>
                      <a:r>
                        <a:rPr lang="es-CO" sz="1100" u="none" cap="none" strike="noStrike">
                          <a:solidFill>
                            <a:srgbClr val="FF0000"/>
                          </a:solidFill>
                          <a:latin typeface="Arial"/>
                          <a:ea typeface="Arial"/>
                          <a:cs typeface="Arial"/>
                          <a:sym typeface="Arial"/>
                        </a:rPr>
                        <a:t>documentos </a:t>
                      </a:r>
                      <a:r>
                        <a:rPr lang="es-CO" sz="1100" u="none" cap="none" strike="noStrike">
                          <a:latin typeface="Arial"/>
                          <a:ea typeface="Arial"/>
                          <a:cs typeface="Arial"/>
                          <a:sym typeface="Arial"/>
                        </a:rPr>
                        <a:t>se adjunten al</a:t>
                      </a:r>
                      <a:endParaRPr sz="1100" u="none" cap="none" strike="noStrike">
                        <a:latin typeface="Arial"/>
                        <a:ea typeface="Arial"/>
                        <a:cs typeface="Arial"/>
                        <a:sym typeface="Arial"/>
                      </a:endParaRPr>
                    </a:p>
                    <a:p>
                      <a:pPr indent="0" lvl="0" marL="38100" marR="0" rtl="0" algn="l">
                        <a:lnSpc>
                          <a:spcPct val="100000"/>
                        </a:lnSpc>
                        <a:spcBef>
                          <a:spcPts val="0"/>
                        </a:spcBef>
                        <a:spcAft>
                          <a:spcPts val="0"/>
                        </a:spcAft>
                        <a:buClr>
                          <a:srgbClr val="000000"/>
                        </a:buClr>
                        <a:buSzPts val="1100"/>
                        <a:buFont typeface="Arial"/>
                        <a:buNone/>
                      </a:pPr>
                      <a:r>
                        <a:rPr lang="es-CO" sz="1100" u="none" cap="none" strike="noStrike">
                          <a:solidFill>
                            <a:srgbClr val="FF0000"/>
                          </a:solidFill>
                          <a:latin typeface="Arial"/>
                          <a:ea typeface="Arial"/>
                          <a:cs typeface="Arial"/>
                          <a:sym typeface="Arial"/>
                        </a:rPr>
                        <a:t>expediente </a:t>
                      </a:r>
                      <a:r>
                        <a:rPr lang="es-CO" sz="1100" u="none" cap="none" strike="noStrike">
                          <a:latin typeface="Arial"/>
                          <a:ea typeface="Arial"/>
                          <a:cs typeface="Arial"/>
                          <a:sym typeface="Arial"/>
                        </a:rPr>
                        <a:t>de mi solicitud</a:t>
                      </a:r>
                      <a:endParaRPr sz="1100" u="none" cap="none" strike="noStrike">
                        <a:latin typeface="Arial"/>
                        <a:ea typeface="Arial"/>
                        <a:cs typeface="Arial"/>
                        <a:sym typeface="Arial"/>
                      </a:endParaRPr>
                    </a:p>
                  </a:txBody>
                  <a:tcPr marT="685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r h="304800">
                <a:tc>
                  <a:txBody>
                    <a:bodyPr/>
                    <a:lstStyle/>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Sol003</a:t>
                      </a:r>
                      <a:endParaRPr sz="1100" u="none" cap="none" strike="noStrike">
                        <a:latin typeface="Arial"/>
                        <a:ea typeface="Arial"/>
                        <a:cs typeface="Arial"/>
                        <a:sym typeface="Arial"/>
                      </a:endParaRPr>
                    </a:p>
                  </a:txBody>
                  <a:tcPr marT="685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s-CO" sz="1100" u="none" cap="none" strike="noStrike">
                          <a:latin typeface="Arial"/>
                          <a:ea typeface="Arial"/>
                          <a:cs typeface="Arial"/>
                          <a:sym typeface="Arial"/>
                        </a:rPr>
                        <a:t>Sucursal</a:t>
                      </a:r>
                      <a:endParaRPr sz="1100" u="none" cap="none" strike="noStrike">
                        <a:latin typeface="Arial"/>
                        <a:ea typeface="Arial"/>
                        <a:cs typeface="Arial"/>
                        <a:sym typeface="Arial"/>
                      </a:endParaRPr>
                    </a:p>
                  </a:txBody>
                  <a:tcPr marT="685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ctr">
                        <a:lnSpc>
                          <a:spcPct val="114000"/>
                        </a:lnSpc>
                        <a:spcBef>
                          <a:spcPts val="0"/>
                        </a:spcBef>
                        <a:spcAft>
                          <a:spcPts val="0"/>
                        </a:spcAft>
                        <a:buClr>
                          <a:srgbClr val="000000"/>
                        </a:buClr>
                        <a:buSzPts val="1100"/>
                        <a:buFont typeface="Arial"/>
                        <a:buNone/>
                      </a:pPr>
                      <a:r>
                        <a:rPr lang="es-CO" sz="1100" u="none" cap="none" strike="noStrike">
                          <a:solidFill>
                            <a:srgbClr val="FF0000"/>
                          </a:solidFill>
                          <a:latin typeface="Calibri"/>
                          <a:ea typeface="Calibri"/>
                          <a:cs typeface="Calibri"/>
                          <a:sym typeface="Calibri"/>
                        </a:rPr>
                        <a:t>Ejecutivo de</a:t>
                      </a:r>
                      <a:endParaRPr sz="1100" u="none" cap="none" strike="noStrike">
                        <a:latin typeface="Calibri"/>
                        <a:ea typeface="Calibri"/>
                        <a:cs typeface="Calibri"/>
                        <a:sym typeface="Calibri"/>
                      </a:endParaRPr>
                    </a:p>
                    <a:p>
                      <a:pPr indent="0" lvl="0" marL="38100" marR="0" rtl="0" algn="ctr">
                        <a:lnSpc>
                          <a:spcPct val="116000"/>
                        </a:lnSpc>
                        <a:spcBef>
                          <a:spcPts val="0"/>
                        </a:spcBef>
                        <a:spcAft>
                          <a:spcPts val="0"/>
                        </a:spcAft>
                        <a:buClr>
                          <a:srgbClr val="000000"/>
                        </a:buClr>
                        <a:buSzPts val="1100"/>
                        <a:buFont typeface="Arial"/>
                        <a:buNone/>
                      </a:pPr>
                      <a:r>
                        <a:rPr lang="es-CO" sz="1100" u="none" cap="none" strike="noStrike">
                          <a:solidFill>
                            <a:srgbClr val="FF0000"/>
                          </a:solidFill>
                          <a:latin typeface="Calibri"/>
                          <a:ea typeface="Calibri"/>
                          <a:cs typeface="Calibri"/>
                          <a:sym typeface="Calibri"/>
                        </a:rPr>
                        <a:t>Cuentas</a:t>
                      </a:r>
                      <a:endParaRPr sz="1100" u="none" cap="none" strike="noStrike">
                        <a:latin typeface="Calibri"/>
                        <a:ea typeface="Calibri"/>
                        <a:cs typeface="Calibri"/>
                        <a:sym typeface="Calibri"/>
                      </a:endParaRPr>
                    </a:p>
                  </a:txBody>
                  <a:tcPr marT="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14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Registrar la Solicitud de Crédito del Cliente</a:t>
                      </a:r>
                      <a:endParaRPr sz="1100" u="none" cap="none" strike="noStrike">
                        <a:latin typeface="Arial"/>
                        <a:ea typeface="Arial"/>
                        <a:cs typeface="Arial"/>
                        <a:sym typeface="Arial"/>
                      </a:endParaRPr>
                    </a:p>
                    <a:p>
                      <a:pPr indent="0" lvl="0" marL="38100" marR="0" rtl="0" algn="l">
                        <a:lnSpc>
                          <a:spcPct val="116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en el </a:t>
                      </a:r>
                      <a:r>
                        <a:rPr i="1" lang="es-CO" sz="1100" u="none" cap="none" strike="noStrike">
                          <a:latin typeface="Arial"/>
                          <a:ea typeface="Arial"/>
                          <a:cs typeface="Arial"/>
                          <a:sym typeface="Arial"/>
                        </a:rPr>
                        <a:t>Sistema de Crédito</a:t>
                      </a:r>
                      <a:endParaRPr sz="1100" u="none" cap="none" strike="noStrike">
                        <a:latin typeface="Arial"/>
                        <a:ea typeface="Arial"/>
                        <a:cs typeface="Arial"/>
                        <a:sym typeface="Arial"/>
                      </a:endParaRPr>
                    </a:p>
                  </a:txBody>
                  <a:tcPr marT="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14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se inicie el </a:t>
                      </a:r>
                      <a:r>
                        <a:rPr lang="es-CO" sz="1100" u="none" cap="none" strike="noStrike">
                          <a:solidFill>
                            <a:srgbClr val="FF0000"/>
                          </a:solidFill>
                          <a:latin typeface="Arial"/>
                          <a:ea typeface="Arial"/>
                          <a:cs typeface="Arial"/>
                          <a:sym typeface="Arial"/>
                        </a:rPr>
                        <a:t>procedimiento </a:t>
                      </a:r>
                      <a:r>
                        <a:rPr lang="es-CO" sz="1100" u="none" cap="none" strike="noStrike">
                          <a:latin typeface="Arial"/>
                          <a:ea typeface="Arial"/>
                          <a:cs typeface="Arial"/>
                          <a:sym typeface="Arial"/>
                        </a:rPr>
                        <a:t>de contratación</a:t>
                      </a:r>
                      <a:endParaRPr sz="1100" u="none" cap="none" strike="noStrike">
                        <a:latin typeface="Arial"/>
                        <a:ea typeface="Arial"/>
                        <a:cs typeface="Arial"/>
                        <a:sym typeface="Arial"/>
                      </a:endParaRPr>
                    </a:p>
                    <a:p>
                      <a:pPr indent="0" lvl="0" marL="38100" marR="0" rtl="0" algn="l">
                        <a:lnSpc>
                          <a:spcPct val="116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de un </a:t>
                      </a:r>
                      <a:r>
                        <a:rPr lang="es-CO" sz="1100" u="none" cap="none" strike="noStrike">
                          <a:solidFill>
                            <a:srgbClr val="FF0000"/>
                          </a:solidFill>
                          <a:latin typeface="Arial"/>
                          <a:ea typeface="Arial"/>
                          <a:cs typeface="Arial"/>
                          <a:sym typeface="Arial"/>
                        </a:rPr>
                        <a:t>crédito al consumo</a:t>
                      </a:r>
                      <a:endParaRPr sz="1100" u="none" cap="none" strike="noStrike">
                        <a:latin typeface="Arial"/>
                        <a:ea typeface="Arial"/>
                        <a:cs typeface="Arial"/>
                        <a:sym typeface="Arial"/>
                      </a:endParaRPr>
                    </a:p>
                  </a:txBody>
                  <a:tcPr marT="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r h="369075">
                <a:tc>
                  <a:txBody>
                    <a:bodyPr/>
                    <a:lstStyle/>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Sol004</a:t>
                      </a:r>
                      <a:endParaRPr sz="1100" u="none" cap="none" strike="noStrike">
                        <a:latin typeface="Arial"/>
                        <a:ea typeface="Arial"/>
                        <a:cs typeface="Arial"/>
                        <a:sym typeface="Arial"/>
                      </a:endParaRPr>
                    </a:p>
                  </a:txBody>
                  <a:tcPr marT="1009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s-CO" sz="1100" u="none" cap="none" strike="noStrike">
                          <a:latin typeface="Arial"/>
                          <a:ea typeface="Arial"/>
                          <a:cs typeface="Arial"/>
                          <a:sym typeface="Arial"/>
                        </a:rPr>
                        <a:t>Sucursal</a:t>
                      </a:r>
                      <a:endParaRPr sz="1100" u="none" cap="none" strike="noStrike">
                        <a:latin typeface="Arial"/>
                        <a:ea typeface="Arial"/>
                        <a:cs typeface="Arial"/>
                        <a:sym typeface="Arial"/>
                      </a:endParaRPr>
                    </a:p>
                  </a:txBody>
                  <a:tcPr marT="1009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50800" marR="0" rtl="0" algn="l">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Ejecutivo de Ventas</a:t>
                      </a:r>
                      <a:endParaRPr sz="1100" u="none" cap="none" strike="noStrike">
                        <a:latin typeface="Calibri"/>
                        <a:ea typeface="Calibri"/>
                        <a:cs typeface="Calibri"/>
                        <a:sym typeface="Calibri"/>
                      </a:endParaRPr>
                    </a:p>
                  </a:txBody>
                  <a:tcPr marT="1009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Digitalizar los documentos que entrega el</a:t>
                      </a:r>
                      <a:endParaRPr sz="1100" u="none" cap="none" strike="noStrike">
                        <a:latin typeface="Arial"/>
                        <a:ea typeface="Arial"/>
                        <a:cs typeface="Arial"/>
                        <a:sym typeface="Arial"/>
                      </a:endParaRPr>
                    </a:p>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cliente</a:t>
                      </a:r>
                      <a:endParaRPr sz="1100" u="none" cap="none" strike="noStrike">
                        <a:latin typeface="Arial"/>
                        <a:ea typeface="Arial"/>
                        <a:cs typeface="Arial"/>
                        <a:sym typeface="Arial"/>
                      </a:endParaRPr>
                    </a:p>
                  </a:txBody>
                  <a:tcPr marT="247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forme un expediente junto a la solicitud</a:t>
                      </a:r>
                      <a:endParaRPr sz="1100" u="none" cap="none" strike="noStrike">
                        <a:latin typeface="Arial"/>
                        <a:ea typeface="Arial"/>
                        <a:cs typeface="Arial"/>
                        <a:sym typeface="Arial"/>
                      </a:endParaRPr>
                    </a:p>
                  </a:txBody>
                  <a:tcPr marT="1009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bl>
          </a:graphicData>
        </a:graphic>
      </p:graphicFrame>
      <p:sp>
        <p:nvSpPr>
          <p:cNvPr id="1726" name="Google Shape;1726;g29e745b8efd_1_1917"/>
          <p:cNvSpPr txBox="1"/>
          <p:nvPr/>
        </p:nvSpPr>
        <p:spPr>
          <a:xfrm>
            <a:off x="9310097" y="2535516"/>
            <a:ext cx="2604000" cy="536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700"/>
              <a:buFont typeface="Arial"/>
              <a:buNone/>
            </a:pPr>
            <a:r>
              <a:rPr b="1" i="0" lang="es-CO" sz="1700" u="none" cap="none" strike="noStrike">
                <a:solidFill>
                  <a:srgbClr val="000000"/>
                </a:solidFill>
                <a:latin typeface="Calibri"/>
                <a:ea typeface="Calibri"/>
                <a:cs typeface="Calibri"/>
                <a:sym typeface="Calibri"/>
              </a:rPr>
              <a:t>Paso 2. </a:t>
            </a:r>
            <a:r>
              <a:rPr b="0" i="0" lang="es-CO" sz="1700" u="none" cap="none" strike="noStrike">
                <a:solidFill>
                  <a:srgbClr val="000000"/>
                </a:solidFill>
                <a:latin typeface="Calibri"/>
                <a:ea typeface="Calibri"/>
                <a:cs typeface="Calibri"/>
                <a:sym typeface="Calibri"/>
              </a:rPr>
              <a:t>Resaltar las Relaciones (Color </a:t>
            </a:r>
            <a:r>
              <a:rPr b="0" i="0" lang="es-CO" sz="1700" u="none" cap="none" strike="noStrike">
                <a:solidFill>
                  <a:srgbClr val="00AF50"/>
                </a:solidFill>
                <a:latin typeface="Calibri"/>
                <a:ea typeface="Calibri"/>
                <a:cs typeface="Calibri"/>
                <a:sym typeface="Calibri"/>
              </a:rPr>
              <a:t>Verde</a:t>
            </a:r>
            <a:r>
              <a:rPr b="0" i="0" lang="es-CO" sz="1700" u="none" cap="none" strike="noStrike">
                <a:solidFill>
                  <a:srgbClr val="000000"/>
                </a:solidFill>
                <a:latin typeface="Calibri"/>
                <a:ea typeface="Calibri"/>
                <a:cs typeface="Calibri"/>
                <a:sym typeface="Calibri"/>
              </a:rPr>
              <a:t>):</a:t>
            </a:r>
            <a:endParaRPr b="0" i="0" sz="1700" u="none" cap="none" strike="noStrike">
              <a:solidFill>
                <a:srgbClr val="000000"/>
              </a:solidFill>
              <a:latin typeface="Calibri"/>
              <a:ea typeface="Calibri"/>
              <a:cs typeface="Calibri"/>
              <a:sym typeface="Calibri"/>
            </a:endParaRPr>
          </a:p>
        </p:txBody>
      </p:sp>
      <p:pic>
        <p:nvPicPr>
          <p:cNvPr id="1727" name="Google Shape;1727;g29e745b8efd_1_1917"/>
          <p:cNvPicPr preferRelativeResize="0"/>
          <p:nvPr/>
        </p:nvPicPr>
        <p:blipFill rotWithShape="1">
          <a:blip r:embed="rId4">
            <a:alphaModFix/>
          </a:blip>
          <a:srcRect b="0" l="0" r="0" t="0"/>
          <a:stretch/>
        </p:blipFill>
        <p:spPr>
          <a:xfrm>
            <a:off x="3075432" y="3864141"/>
            <a:ext cx="9052560" cy="1969008"/>
          </a:xfrm>
          <a:prstGeom prst="rect">
            <a:avLst/>
          </a:prstGeom>
          <a:noFill/>
          <a:ln>
            <a:noFill/>
          </a:ln>
        </p:spPr>
      </p:pic>
      <p:graphicFrame>
        <p:nvGraphicFramePr>
          <p:cNvPr id="1728" name="Google Shape;1728;g29e745b8efd_1_1917"/>
          <p:cNvGraphicFramePr/>
          <p:nvPr/>
        </p:nvGraphicFramePr>
        <p:xfrm>
          <a:off x="3190113" y="3978175"/>
          <a:ext cx="3000000" cy="3000000"/>
        </p:xfrm>
        <a:graphic>
          <a:graphicData uri="http://schemas.openxmlformats.org/drawingml/2006/table">
            <a:tbl>
              <a:tblPr bandRow="1" firstRow="1">
                <a:noFill/>
                <a:tableStyleId>{53EF07D0-6E1D-42C5-9210-C02F29A51A2C}</a:tableStyleId>
              </a:tblPr>
              <a:tblGrid>
                <a:gridCol w="678175"/>
                <a:gridCol w="989325"/>
                <a:gridCol w="1553200"/>
                <a:gridCol w="2835275"/>
                <a:gridCol w="2625725"/>
              </a:tblGrid>
              <a:tr h="310675">
                <a:tc>
                  <a:txBody>
                    <a:bodyPr/>
                    <a:lstStyle/>
                    <a:p>
                      <a:pPr indent="0" lvl="0" marL="101600" marR="0" rtl="0" algn="l">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Id. de la</a:t>
                      </a:r>
                      <a:endParaRPr sz="1100" u="none" cap="none" strike="noStrike">
                        <a:latin typeface="Arial"/>
                        <a:ea typeface="Arial"/>
                        <a:cs typeface="Arial"/>
                        <a:sym typeface="Arial"/>
                      </a:endParaRPr>
                    </a:p>
                    <a:p>
                      <a:pPr indent="0" lvl="0" marL="101600" marR="0" rtl="0" algn="l">
                        <a:lnSpc>
                          <a:spcPct val="113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Historia</a:t>
                      </a:r>
                      <a:endParaRPr sz="1100" u="none" cap="none" strike="noStrike">
                        <a:latin typeface="Arial"/>
                        <a:ea typeface="Arial"/>
                        <a:cs typeface="Arial"/>
                        <a:sym typeface="Arial"/>
                      </a:endParaRPr>
                    </a:p>
                  </a:txBody>
                  <a:tcPr marT="1900" marB="0" marR="0" marL="0">
                    <a:lnB cap="flat" cmpd="sng" w="9525">
                      <a:solidFill>
                        <a:srgbClr val="538DD3"/>
                      </a:solidFill>
                      <a:prstDash val="solid"/>
                      <a:round/>
                      <a:headEnd len="sm" w="sm" type="none"/>
                      <a:tailEnd len="sm" w="sm" type="none"/>
                    </a:lnB>
                    <a:solidFill>
                      <a:srgbClr val="1F5F8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Yo…</a:t>
                      </a:r>
                      <a:endParaRPr sz="1100" u="none" cap="none" strike="noStrike">
                        <a:latin typeface="Arial"/>
                        <a:ea typeface="Arial"/>
                        <a:cs typeface="Arial"/>
                        <a:sym typeface="Arial"/>
                      </a:endParaRPr>
                    </a:p>
                    <a:p>
                      <a:pPr indent="0" lvl="0" marL="0" marR="0" rtl="0" algn="ctr">
                        <a:lnSpc>
                          <a:spcPct val="113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[Solicitante]</a:t>
                      </a:r>
                      <a:endParaRPr sz="1100" u="none" cap="none" strike="noStrike">
                        <a:latin typeface="Arial"/>
                        <a:ea typeface="Arial"/>
                        <a:cs typeface="Arial"/>
                        <a:sym typeface="Arial"/>
                      </a:endParaRPr>
                    </a:p>
                  </a:txBody>
                  <a:tcPr marT="1900" marB="0" marR="0" marL="0">
                    <a:lnB cap="flat" cmpd="sng" w="9525">
                      <a:solidFill>
                        <a:srgbClr val="538DD3"/>
                      </a:solidFill>
                      <a:prstDash val="solid"/>
                      <a:round/>
                      <a:headEnd len="sm" w="sm" type="none"/>
                      <a:tailEnd len="sm" w="sm" type="none"/>
                    </a:lnB>
                    <a:solidFill>
                      <a:srgbClr val="1F5F82"/>
                    </a:solidFill>
                  </a:tcPr>
                </a:tc>
                <a:tc>
                  <a:txBody>
                    <a:bodyPr/>
                    <a:lstStyle/>
                    <a:p>
                      <a:pPr indent="0" lvl="0" marL="3810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 como …</a:t>
                      </a:r>
                      <a:endParaRPr sz="1100" u="none" cap="none" strike="noStrike">
                        <a:latin typeface="Arial"/>
                        <a:ea typeface="Arial"/>
                        <a:cs typeface="Arial"/>
                        <a:sym typeface="Arial"/>
                      </a:endParaRPr>
                    </a:p>
                    <a:p>
                      <a:pPr indent="0" lvl="0" marL="38100" marR="0" rtl="0" algn="ctr">
                        <a:lnSpc>
                          <a:spcPct val="113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[persona en un rol]</a:t>
                      </a:r>
                      <a:endParaRPr sz="1100" u="none" cap="none" strike="noStrike">
                        <a:latin typeface="Arial"/>
                        <a:ea typeface="Arial"/>
                        <a:cs typeface="Arial"/>
                        <a:sym typeface="Arial"/>
                      </a:endParaRPr>
                    </a:p>
                  </a:txBody>
                  <a:tcPr marT="1900" marB="0" marR="0" marL="0">
                    <a:lnB cap="flat" cmpd="sng" w="9525">
                      <a:solidFill>
                        <a:srgbClr val="538DD3"/>
                      </a:solidFill>
                      <a:prstDash val="solid"/>
                      <a:round/>
                      <a:headEnd len="sm" w="sm" type="none"/>
                      <a:tailEnd len="sm" w="sm" type="none"/>
                    </a:lnB>
                    <a:solidFill>
                      <a:srgbClr val="1F5F82"/>
                    </a:solidFill>
                  </a:tcPr>
                </a:tc>
                <a:tc>
                  <a:txBody>
                    <a:bodyPr/>
                    <a:lstStyle/>
                    <a:p>
                      <a:pPr indent="0" lvl="0" marL="3810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 quiero …</a:t>
                      </a:r>
                      <a:endParaRPr sz="1100" u="none" cap="none" strike="noStrike">
                        <a:latin typeface="Arial"/>
                        <a:ea typeface="Arial"/>
                        <a:cs typeface="Arial"/>
                        <a:sym typeface="Arial"/>
                      </a:endParaRPr>
                    </a:p>
                    <a:p>
                      <a:pPr indent="0" lvl="0" marL="38100" marR="0" rtl="0" algn="ctr">
                        <a:lnSpc>
                          <a:spcPct val="113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[ejecutar alguna actividad]</a:t>
                      </a:r>
                      <a:endParaRPr sz="1100" u="none" cap="none" strike="noStrike">
                        <a:latin typeface="Arial"/>
                        <a:ea typeface="Arial"/>
                        <a:cs typeface="Arial"/>
                        <a:sym typeface="Arial"/>
                      </a:endParaRPr>
                    </a:p>
                  </a:txBody>
                  <a:tcPr marT="1900" marB="0" marR="0" marL="0">
                    <a:lnB cap="flat" cmpd="sng" w="9525">
                      <a:solidFill>
                        <a:srgbClr val="538DD3"/>
                      </a:solidFill>
                      <a:prstDash val="solid"/>
                      <a:round/>
                      <a:headEnd len="sm" w="sm" type="none"/>
                      <a:tailEnd len="sm" w="sm" type="none"/>
                    </a:lnB>
                    <a:solidFill>
                      <a:srgbClr val="1F5F82"/>
                    </a:solidFill>
                  </a:tcPr>
                </a:tc>
                <a:tc>
                  <a:txBody>
                    <a:bodyPr/>
                    <a:lstStyle/>
                    <a:p>
                      <a:pPr indent="0" lvl="0" marL="38100" marR="0" rtl="0" algn="ctr">
                        <a:lnSpc>
                          <a:spcPct val="100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 de manera que …</a:t>
                      </a:r>
                      <a:endParaRPr sz="1100" u="none" cap="none" strike="noStrike">
                        <a:latin typeface="Arial"/>
                        <a:ea typeface="Arial"/>
                        <a:cs typeface="Arial"/>
                        <a:sym typeface="Arial"/>
                      </a:endParaRPr>
                    </a:p>
                    <a:p>
                      <a:pPr indent="0" lvl="0" marL="38100" marR="0" rtl="0" algn="ctr">
                        <a:lnSpc>
                          <a:spcPct val="113000"/>
                        </a:lnSpc>
                        <a:spcBef>
                          <a:spcPts val="0"/>
                        </a:spcBef>
                        <a:spcAft>
                          <a:spcPts val="0"/>
                        </a:spcAft>
                        <a:buClr>
                          <a:srgbClr val="000000"/>
                        </a:buClr>
                        <a:buSzPts val="1100"/>
                        <a:buFont typeface="Arial"/>
                        <a:buNone/>
                      </a:pPr>
                      <a:r>
                        <a:rPr b="1" lang="es-CO" sz="1100" u="none" cap="none" strike="noStrike">
                          <a:solidFill>
                            <a:srgbClr val="FFFFFF"/>
                          </a:solidFill>
                          <a:latin typeface="Arial"/>
                          <a:ea typeface="Arial"/>
                          <a:cs typeface="Arial"/>
                          <a:sym typeface="Arial"/>
                        </a:rPr>
                        <a:t>[se consiga un objetivo]</a:t>
                      </a:r>
                      <a:endParaRPr sz="1100" u="none" cap="none" strike="noStrike">
                        <a:latin typeface="Arial"/>
                        <a:ea typeface="Arial"/>
                        <a:cs typeface="Arial"/>
                        <a:sym typeface="Arial"/>
                      </a:endParaRPr>
                    </a:p>
                  </a:txBody>
                  <a:tcPr marT="1900" marB="0" marR="0" marL="0">
                    <a:lnB cap="flat" cmpd="sng" w="9525">
                      <a:solidFill>
                        <a:srgbClr val="538DD3"/>
                      </a:solidFill>
                      <a:prstDash val="solid"/>
                      <a:round/>
                      <a:headEnd len="sm" w="sm" type="none"/>
                      <a:tailEnd len="sm" w="sm" type="none"/>
                    </a:lnB>
                    <a:solidFill>
                      <a:srgbClr val="1F5F82"/>
                    </a:solidFill>
                  </a:tcPr>
                </a:tc>
              </a:tr>
              <a:tr h="273675">
                <a:tc>
                  <a:txBody>
                    <a:bodyPr/>
                    <a:lstStyle/>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Sol001</a:t>
                      </a:r>
                      <a:endParaRPr sz="1100" u="none" cap="none" strike="noStrike">
                        <a:latin typeface="Arial"/>
                        <a:ea typeface="Arial"/>
                        <a:cs typeface="Arial"/>
                        <a:sym typeface="Arial"/>
                      </a:endParaRPr>
                    </a:p>
                  </a:txBody>
                  <a:tcPr marT="533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CO" sz="1100" u="none" cap="none" strike="noStrike">
                          <a:solidFill>
                            <a:srgbClr val="FF0000"/>
                          </a:solidFill>
                          <a:latin typeface="Arial"/>
                          <a:ea typeface="Arial"/>
                          <a:cs typeface="Arial"/>
                          <a:sym typeface="Arial"/>
                        </a:rPr>
                        <a:t>Sucursal</a:t>
                      </a:r>
                      <a:endParaRPr sz="1100" u="none" cap="none" strike="noStrike">
                        <a:latin typeface="Arial"/>
                        <a:ea typeface="Arial"/>
                        <a:cs typeface="Arial"/>
                        <a:sym typeface="Arial"/>
                      </a:endParaRPr>
                    </a:p>
                  </a:txBody>
                  <a:tcPr marT="533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ctr">
                        <a:lnSpc>
                          <a:spcPct val="100000"/>
                        </a:lnSpc>
                        <a:spcBef>
                          <a:spcPts val="0"/>
                        </a:spcBef>
                        <a:spcAft>
                          <a:spcPts val="0"/>
                        </a:spcAft>
                        <a:buClr>
                          <a:srgbClr val="000000"/>
                        </a:buClr>
                        <a:buSzPts val="1100"/>
                        <a:buFont typeface="Arial"/>
                        <a:buNone/>
                      </a:pPr>
                      <a:r>
                        <a:rPr lang="es-CO" sz="1100" u="none" cap="none" strike="noStrike">
                          <a:solidFill>
                            <a:srgbClr val="FF0000"/>
                          </a:solidFill>
                          <a:latin typeface="Arial"/>
                          <a:ea typeface="Arial"/>
                          <a:cs typeface="Arial"/>
                          <a:sym typeface="Arial"/>
                        </a:rPr>
                        <a:t>Cliente</a:t>
                      </a:r>
                      <a:endParaRPr sz="1100" u="none" cap="none" strike="noStrike">
                        <a:latin typeface="Arial"/>
                        <a:ea typeface="Arial"/>
                        <a:cs typeface="Arial"/>
                        <a:sym typeface="Arial"/>
                      </a:endParaRPr>
                    </a:p>
                  </a:txBody>
                  <a:tcPr marT="533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Clr>
                          <a:srgbClr val="000000"/>
                        </a:buClr>
                        <a:buSzPts val="1100"/>
                        <a:buFont typeface="Arial"/>
                        <a:buNone/>
                      </a:pPr>
                      <a:r>
                        <a:rPr lang="es-CO" sz="1100" u="none" cap="none" strike="noStrike">
                          <a:solidFill>
                            <a:srgbClr val="00AF50"/>
                          </a:solidFill>
                          <a:latin typeface="Arial"/>
                          <a:ea typeface="Arial"/>
                          <a:cs typeface="Arial"/>
                          <a:sym typeface="Arial"/>
                        </a:rPr>
                        <a:t>Realizar </a:t>
                      </a:r>
                      <a:r>
                        <a:rPr lang="es-CO" sz="1100" u="none" cap="none" strike="noStrike">
                          <a:latin typeface="Arial"/>
                          <a:ea typeface="Arial"/>
                          <a:cs typeface="Arial"/>
                          <a:sym typeface="Arial"/>
                        </a:rPr>
                        <a:t>una </a:t>
                      </a:r>
                      <a:r>
                        <a:rPr lang="es-CO" sz="1100" u="none" cap="none" strike="noStrike">
                          <a:solidFill>
                            <a:srgbClr val="FF0000"/>
                          </a:solidFill>
                          <a:latin typeface="Arial"/>
                          <a:ea typeface="Arial"/>
                          <a:cs typeface="Arial"/>
                          <a:sym typeface="Arial"/>
                        </a:rPr>
                        <a:t>Solicitud de Crédito</a:t>
                      </a:r>
                      <a:endParaRPr sz="1100" u="none" cap="none" strike="noStrike">
                        <a:latin typeface="Arial"/>
                        <a:ea typeface="Arial"/>
                        <a:cs typeface="Arial"/>
                        <a:sym typeface="Arial"/>
                      </a:endParaRPr>
                    </a:p>
                  </a:txBody>
                  <a:tcPr marT="533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obtenga crédito de consumo</a:t>
                      </a:r>
                      <a:endParaRPr sz="1100" u="none" cap="none" strike="noStrike">
                        <a:latin typeface="Arial"/>
                        <a:ea typeface="Arial"/>
                        <a:cs typeface="Arial"/>
                        <a:sym typeface="Arial"/>
                      </a:endParaRPr>
                    </a:p>
                  </a:txBody>
                  <a:tcPr marT="533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r h="4659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Sol002</a:t>
                      </a:r>
                      <a:endParaRPr sz="1100" u="none" cap="none" strike="noStrike">
                        <a:latin typeface="Arial"/>
                        <a:ea typeface="Arial"/>
                        <a:cs typeface="Arial"/>
                        <a:sym typeface="Arial"/>
                      </a:endParaRPr>
                    </a:p>
                  </a:txBody>
                  <a:tcPr marT="38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Sucursal</a:t>
                      </a:r>
                      <a:endParaRPr sz="1100" u="none" cap="none" strike="noStrike">
                        <a:latin typeface="Arial"/>
                        <a:ea typeface="Arial"/>
                        <a:cs typeface="Arial"/>
                        <a:sym typeface="Arial"/>
                      </a:endParaRPr>
                    </a:p>
                  </a:txBody>
                  <a:tcPr marT="38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p>
                      <a:pPr indent="0" lvl="0" marL="38100" marR="0" rtl="0" algn="ctr">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Cliente</a:t>
                      </a:r>
                      <a:endParaRPr sz="1100" u="none" cap="none" strike="noStrike">
                        <a:latin typeface="Calibri"/>
                        <a:ea typeface="Calibri"/>
                        <a:cs typeface="Calibri"/>
                        <a:sym typeface="Calibri"/>
                      </a:endParaRPr>
                    </a:p>
                  </a:txBody>
                  <a:tcPr marT="38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88900" rtl="0" algn="l">
                        <a:lnSpc>
                          <a:spcPct val="100000"/>
                        </a:lnSpc>
                        <a:spcBef>
                          <a:spcPts val="0"/>
                        </a:spcBef>
                        <a:spcAft>
                          <a:spcPts val="0"/>
                        </a:spcAft>
                        <a:buClr>
                          <a:srgbClr val="000000"/>
                        </a:buClr>
                        <a:buSzPts val="1100"/>
                        <a:buFont typeface="Arial"/>
                        <a:buNone/>
                      </a:pPr>
                      <a:r>
                        <a:rPr lang="es-CO" sz="1100" u="none" cap="none" strike="noStrike">
                          <a:solidFill>
                            <a:srgbClr val="00AF50"/>
                          </a:solidFill>
                          <a:latin typeface="Arial"/>
                          <a:ea typeface="Arial"/>
                          <a:cs typeface="Arial"/>
                          <a:sym typeface="Arial"/>
                        </a:rPr>
                        <a:t>Acompañar </a:t>
                      </a:r>
                      <a:r>
                        <a:rPr lang="es-CO" sz="1100" u="none" cap="none" strike="noStrike">
                          <a:latin typeface="Arial"/>
                          <a:ea typeface="Arial"/>
                          <a:cs typeface="Arial"/>
                          <a:sym typeface="Arial"/>
                        </a:rPr>
                        <a:t>la Solicitud de Crédito con mi  </a:t>
                      </a:r>
                      <a:r>
                        <a:rPr lang="es-CO" sz="1100" u="none" cap="none" strike="noStrike">
                          <a:solidFill>
                            <a:srgbClr val="FF0000"/>
                          </a:solidFill>
                          <a:latin typeface="Arial"/>
                          <a:ea typeface="Arial"/>
                          <a:cs typeface="Arial"/>
                          <a:sym typeface="Arial"/>
                        </a:rPr>
                        <a:t>identificación oficial y Comprobante de Domicilio</a:t>
                      </a:r>
                      <a:endParaRPr sz="1100" u="none" cap="none" strike="noStrike">
                        <a:latin typeface="Arial"/>
                        <a:ea typeface="Arial"/>
                        <a:cs typeface="Arial"/>
                        <a:sym typeface="Arial"/>
                      </a:endParaRPr>
                    </a:p>
                  </a:txBody>
                  <a:tcPr marT="736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8890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estos </a:t>
                      </a:r>
                      <a:r>
                        <a:rPr lang="es-CO" sz="1100" u="none" cap="none" strike="noStrike">
                          <a:solidFill>
                            <a:srgbClr val="FF0000"/>
                          </a:solidFill>
                          <a:latin typeface="Arial"/>
                          <a:ea typeface="Arial"/>
                          <a:cs typeface="Arial"/>
                          <a:sym typeface="Arial"/>
                        </a:rPr>
                        <a:t>documentos </a:t>
                      </a:r>
                      <a:r>
                        <a:rPr lang="es-CO" sz="1100" u="none" cap="none" strike="noStrike">
                          <a:latin typeface="Arial"/>
                          <a:ea typeface="Arial"/>
                          <a:cs typeface="Arial"/>
                          <a:sym typeface="Arial"/>
                        </a:rPr>
                        <a:t>se </a:t>
                      </a:r>
                      <a:r>
                        <a:rPr lang="es-CO" sz="1100" u="none" cap="none" strike="noStrike">
                          <a:solidFill>
                            <a:srgbClr val="00AF50"/>
                          </a:solidFill>
                          <a:latin typeface="Arial"/>
                          <a:ea typeface="Arial"/>
                          <a:cs typeface="Arial"/>
                          <a:sym typeface="Arial"/>
                        </a:rPr>
                        <a:t>adjunten </a:t>
                      </a:r>
                      <a:r>
                        <a:rPr lang="es-CO" sz="1100" u="none" cap="none" strike="noStrike">
                          <a:latin typeface="Arial"/>
                          <a:ea typeface="Arial"/>
                          <a:cs typeface="Arial"/>
                          <a:sym typeface="Arial"/>
                        </a:rPr>
                        <a:t>al </a:t>
                      </a:r>
                      <a:r>
                        <a:rPr lang="es-CO" sz="1100" u="none" cap="none" strike="noStrike">
                          <a:solidFill>
                            <a:srgbClr val="FF0000"/>
                          </a:solidFill>
                          <a:latin typeface="Arial"/>
                          <a:ea typeface="Arial"/>
                          <a:cs typeface="Arial"/>
                          <a:sym typeface="Arial"/>
                        </a:rPr>
                        <a:t>expediente  </a:t>
                      </a:r>
                      <a:r>
                        <a:rPr lang="es-CO" sz="1100" u="none" cap="none" strike="noStrike">
                          <a:latin typeface="Arial"/>
                          <a:ea typeface="Arial"/>
                          <a:cs typeface="Arial"/>
                          <a:sym typeface="Arial"/>
                        </a:rPr>
                        <a:t>de mi solicitud</a:t>
                      </a:r>
                      <a:endParaRPr sz="1100" u="none" cap="none" strike="noStrike">
                        <a:latin typeface="Arial"/>
                        <a:ea typeface="Arial"/>
                        <a:cs typeface="Arial"/>
                        <a:sym typeface="Arial"/>
                      </a:endParaRPr>
                    </a:p>
                  </a:txBody>
                  <a:tcPr marT="73675"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r h="310675">
                <a:tc>
                  <a:txBody>
                    <a:bodyPr/>
                    <a:lstStyle/>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Sol003</a:t>
                      </a:r>
                      <a:endParaRPr sz="1100" u="none" cap="none" strike="noStrike">
                        <a:latin typeface="Arial"/>
                        <a:ea typeface="Arial"/>
                        <a:cs typeface="Arial"/>
                        <a:sym typeface="Arial"/>
                      </a:endParaRPr>
                    </a:p>
                  </a:txBody>
                  <a:tcPr marT="724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s-CO" sz="1100" u="none" cap="none" strike="noStrike">
                          <a:latin typeface="Arial"/>
                          <a:ea typeface="Arial"/>
                          <a:cs typeface="Arial"/>
                          <a:sym typeface="Arial"/>
                        </a:rPr>
                        <a:t>Sucursal</a:t>
                      </a:r>
                      <a:endParaRPr sz="1100" u="none" cap="none" strike="noStrike">
                        <a:latin typeface="Arial"/>
                        <a:ea typeface="Arial"/>
                        <a:cs typeface="Arial"/>
                        <a:sym typeface="Arial"/>
                      </a:endParaRPr>
                    </a:p>
                  </a:txBody>
                  <a:tcPr marT="724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ctr">
                        <a:lnSpc>
                          <a:spcPct val="100000"/>
                        </a:lnSpc>
                        <a:spcBef>
                          <a:spcPts val="0"/>
                        </a:spcBef>
                        <a:spcAft>
                          <a:spcPts val="0"/>
                        </a:spcAft>
                        <a:buClr>
                          <a:srgbClr val="000000"/>
                        </a:buClr>
                        <a:buSzPts val="1100"/>
                        <a:buFont typeface="Arial"/>
                        <a:buNone/>
                      </a:pPr>
                      <a:r>
                        <a:rPr lang="es-CO" sz="1100" u="none" cap="none" strike="noStrike">
                          <a:solidFill>
                            <a:srgbClr val="FF0000"/>
                          </a:solidFill>
                          <a:latin typeface="Calibri"/>
                          <a:ea typeface="Calibri"/>
                          <a:cs typeface="Calibri"/>
                          <a:sym typeface="Calibri"/>
                        </a:rPr>
                        <a:t>Ejecutivo de Cuentas</a:t>
                      </a:r>
                      <a:endParaRPr sz="1100" u="none" cap="none" strike="noStrike">
                        <a:latin typeface="Calibri"/>
                        <a:ea typeface="Calibri"/>
                        <a:cs typeface="Calibri"/>
                        <a:sym typeface="Calibri"/>
                      </a:endParaRPr>
                    </a:p>
                  </a:txBody>
                  <a:tcPr marT="724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17000"/>
                        </a:lnSpc>
                        <a:spcBef>
                          <a:spcPts val="0"/>
                        </a:spcBef>
                        <a:spcAft>
                          <a:spcPts val="0"/>
                        </a:spcAft>
                        <a:buClr>
                          <a:srgbClr val="000000"/>
                        </a:buClr>
                        <a:buSzPts val="1100"/>
                        <a:buFont typeface="Arial"/>
                        <a:buNone/>
                      </a:pPr>
                      <a:r>
                        <a:rPr lang="es-CO" sz="1100" u="none" cap="none" strike="noStrike">
                          <a:solidFill>
                            <a:srgbClr val="00AF50"/>
                          </a:solidFill>
                          <a:latin typeface="Arial"/>
                          <a:ea typeface="Arial"/>
                          <a:cs typeface="Arial"/>
                          <a:sym typeface="Arial"/>
                        </a:rPr>
                        <a:t>Registrar </a:t>
                      </a:r>
                      <a:r>
                        <a:rPr lang="es-CO" sz="1100" u="none" cap="none" strike="noStrike">
                          <a:latin typeface="Arial"/>
                          <a:ea typeface="Arial"/>
                          <a:cs typeface="Arial"/>
                          <a:sym typeface="Arial"/>
                        </a:rPr>
                        <a:t>la Solicitud de Crédito del Cliente en el </a:t>
                      </a:r>
                      <a:r>
                        <a:rPr i="1" lang="es-CO" sz="1100" u="none" cap="none" strike="noStrike">
                          <a:latin typeface="Arial"/>
                          <a:ea typeface="Arial"/>
                          <a:cs typeface="Arial"/>
                          <a:sym typeface="Arial"/>
                        </a:rPr>
                        <a:t>Sistema de Crédito</a:t>
                      </a:r>
                      <a:endParaRPr sz="1100" u="none" cap="none" strike="noStrike">
                        <a:latin typeface="Arial"/>
                        <a:ea typeface="Arial"/>
                        <a:cs typeface="Arial"/>
                        <a:sym typeface="Arial"/>
                      </a:endParaRPr>
                    </a:p>
                  </a:txBody>
                  <a:tcPr marT="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88900" rtl="0" algn="l">
                        <a:lnSpc>
                          <a:spcPct val="12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se inicie el </a:t>
                      </a:r>
                      <a:r>
                        <a:rPr lang="es-CO" sz="1100" u="none" cap="none" strike="noStrike">
                          <a:solidFill>
                            <a:srgbClr val="FF0000"/>
                          </a:solidFill>
                          <a:latin typeface="Arial"/>
                          <a:ea typeface="Arial"/>
                          <a:cs typeface="Arial"/>
                          <a:sym typeface="Arial"/>
                        </a:rPr>
                        <a:t>procedimiento </a:t>
                      </a:r>
                      <a:r>
                        <a:rPr lang="es-CO" sz="1100" u="none" cap="none" strike="noStrike">
                          <a:latin typeface="Arial"/>
                          <a:ea typeface="Arial"/>
                          <a:cs typeface="Arial"/>
                          <a:sym typeface="Arial"/>
                        </a:rPr>
                        <a:t>de contratación de  un </a:t>
                      </a:r>
                      <a:r>
                        <a:rPr lang="es-CO" sz="1100" u="none" cap="none" strike="noStrike">
                          <a:solidFill>
                            <a:srgbClr val="FF0000"/>
                          </a:solidFill>
                          <a:latin typeface="Arial"/>
                          <a:ea typeface="Arial"/>
                          <a:cs typeface="Arial"/>
                          <a:sym typeface="Arial"/>
                        </a:rPr>
                        <a:t>crédito al consumo</a:t>
                      </a:r>
                      <a:endParaRPr sz="1100" u="none" cap="none" strike="noStrike">
                        <a:latin typeface="Arial"/>
                        <a:ea typeface="Arial"/>
                        <a:cs typeface="Arial"/>
                        <a:sym typeface="Arial"/>
                      </a:endParaRPr>
                    </a:p>
                  </a:txBody>
                  <a:tcPr marT="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r h="310725">
                <a:tc>
                  <a:txBody>
                    <a:bodyPr/>
                    <a:lstStyle/>
                    <a:p>
                      <a:pPr indent="0" lvl="0" marL="0" marR="0" rtl="0" algn="ctr">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Sol004</a:t>
                      </a:r>
                      <a:endParaRPr sz="1100" u="none" cap="none" strike="noStrike">
                        <a:latin typeface="Arial"/>
                        <a:ea typeface="Arial"/>
                        <a:cs typeface="Arial"/>
                        <a:sym typeface="Arial"/>
                      </a:endParaRPr>
                    </a:p>
                  </a:txBody>
                  <a:tcPr marT="724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s-CO" sz="1100" u="none" cap="none" strike="noStrike">
                          <a:latin typeface="Arial"/>
                          <a:ea typeface="Arial"/>
                          <a:cs typeface="Arial"/>
                          <a:sym typeface="Arial"/>
                        </a:rPr>
                        <a:t>Sucursal</a:t>
                      </a:r>
                      <a:endParaRPr sz="1100" u="none" cap="none" strike="noStrike">
                        <a:latin typeface="Arial"/>
                        <a:ea typeface="Arial"/>
                        <a:cs typeface="Arial"/>
                        <a:sym typeface="Arial"/>
                      </a:endParaRPr>
                    </a:p>
                  </a:txBody>
                  <a:tcPr marT="724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ctr">
                        <a:lnSpc>
                          <a:spcPct val="100000"/>
                        </a:lnSpc>
                        <a:spcBef>
                          <a:spcPts val="0"/>
                        </a:spcBef>
                        <a:spcAft>
                          <a:spcPts val="0"/>
                        </a:spcAft>
                        <a:buClr>
                          <a:srgbClr val="000000"/>
                        </a:buClr>
                        <a:buSzPts val="1100"/>
                        <a:buFont typeface="Arial"/>
                        <a:buNone/>
                      </a:pPr>
                      <a:r>
                        <a:rPr lang="es-CO" sz="1100" u="none" cap="none" strike="noStrike">
                          <a:latin typeface="Calibri"/>
                          <a:ea typeface="Calibri"/>
                          <a:cs typeface="Calibri"/>
                          <a:sym typeface="Calibri"/>
                        </a:rPr>
                        <a:t>Ejecutivo de Ventas</a:t>
                      </a:r>
                      <a:endParaRPr sz="1100" u="none" cap="none" strike="noStrike">
                        <a:latin typeface="Calibri"/>
                        <a:ea typeface="Calibri"/>
                        <a:cs typeface="Calibri"/>
                        <a:sym typeface="Calibri"/>
                      </a:endParaRPr>
                    </a:p>
                  </a:txBody>
                  <a:tcPr marT="724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Clr>
                          <a:srgbClr val="000000"/>
                        </a:buClr>
                        <a:buSzPts val="1100"/>
                        <a:buFont typeface="Arial"/>
                        <a:buNone/>
                      </a:pPr>
                      <a:r>
                        <a:rPr lang="es-CO" sz="1100" u="none" cap="none" strike="noStrike">
                          <a:solidFill>
                            <a:srgbClr val="00AF50"/>
                          </a:solidFill>
                          <a:latin typeface="Arial"/>
                          <a:ea typeface="Arial"/>
                          <a:cs typeface="Arial"/>
                          <a:sym typeface="Arial"/>
                        </a:rPr>
                        <a:t>Digitallizar </a:t>
                      </a:r>
                      <a:r>
                        <a:rPr lang="es-CO" sz="1100" u="none" cap="none" strike="noStrike">
                          <a:latin typeface="Arial"/>
                          <a:ea typeface="Arial"/>
                          <a:cs typeface="Arial"/>
                          <a:sym typeface="Arial"/>
                        </a:rPr>
                        <a:t>los documentos que entrega el cliente</a:t>
                      </a:r>
                      <a:endParaRPr sz="1100" u="none" cap="none" strike="noStrike">
                        <a:latin typeface="Arial"/>
                        <a:ea typeface="Arial"/>
                        <a:cs typeface="Arial"/>
                        <a:sym typeface="Arial"/>
                      </a:endParaRPr>
                    </a:p>
                  </a:txBody>
                  <a:tcPr marT="724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Clr>
                          <a:srgbClr val="000000"/>
                        </a:buClr>
                        <a:buSzPts val="1100"/>
                        <a:buFont typeface="Arial"/>
                        <a:buNone/>
                      </a:pPr>
                      <a:r>
                        <a:rPr lang="es-CO" sz="1100" u="none" cap="none" strike="noStrike">
                          <a:latin typeface="Arial"/>
                          <a:ea typeface="Arial"/>
                          <a:cs typeface="Arial"/>
                          <a:sym typeface="Arial"/>
                        </a:rPr>
                        <a:t>forme un expediente junto a la solicitud</a:t>
                      </a:r>
                      <a:endParaRPr sz="1100" u="none" cap="none" strike="noStrike">
                        <a:latin typeface="Arial"/>
                        <a:ea typeface="Arial"/>
                        <a:cs typeface="Arial"/>
                        <a:sym typeface="Arial"/>
                      </a:endParaRPr>
                    </a:p>
                  </a:txBody>
                  <a:tcPr marT="72400" marB="0" marR="0" marL="0">
                    <a:lnL cap="flat" cmpd="sng" w="9525">
                      <a:solidFill>
                        <a:srgbClr val="538DD3"/>
                      </a:solidFill>
                      <a:prstDash val="solid"/>
                      <a:round/>
                      <a:headEnd len="sm" w="sm" type="none"/>
                      <a:tailEnd len="sm" w="sm" type="none"/>
                    </a:lnL>
                    <a:lnR cap="flat" cmpd="sng" w="9525">
                      <a:solidFill>
                        <a:srgbClr val="538DD3"/>
                      </a:solidFill>
                      <a:prstDash val="solid"/>
                      <a:round/>
                      <a:headEnd len="sm" w="sm" type="none"/>
                      <a:tailEnd len="sm" w="sm" type="none"/>
                    </a:lnR>
                    <a:lnT cap="flat" cmpd="sng" w="9525">
                      <a:solidFill>
                        <a:srgbClr val="538DD3"/>
                      </a:solidFill>
                      <a:prstDash val="solid"/>
                      <a:round/>
                      <a:headEnd len="sm" w="sm" type="none"/>
                      <a:tailEnd len="sm" w="sm" type="none"/>
                    </a:lnT>
                    <a:lnB cap="flat" cmpd="sng" w="9525">
                      <a:solidFill>
                        <a:srgbClr val="538DD3"/>
                      </a:solidFill>
                      <a:prstDash val="solid"/>
                      <a:round/>
                      <a:headEnd len="sm" w="sm" type="none"/>
                      <a:tailEnd len="sm" w="sm" type="none"/>
                    </a:lnB>
                    <a:solidFill>
                      <a:srgbClr val="F1F1F1"/>
                    </a:solidFill>
                  </a:tcPr>
                </a:tc>
              </a:tr>
            </a:tbl>
          </a:graphicData>
        </a:graphic>
      </p:graphicFrame>
      <p:sp>
        <p:nvSpPr>
          <p:cNvPr id="1729" name="Google Shape;1729;g29e745b8efd_1_1917"/>
          <p:cNvSpPr txBox="1"/>
          <p:nvPr/>
        </p:nvSpPr>
        <p:spPr>
          <a:xfrm>
            <a:off x="279871" y="4133219"/>
            <a:ext cx="2435100" cy="1782900"/>
          </a:xfrm>
          <a:prstGeom prst="rect">
            <a:avLst/>
          </a:prstGeom>
          <a:noFill/>
          <a:ln>
            <a:noFill/>
          </a:ln>
        </p:spPr>
        <p:txBody>
          <a:bodyPr anchorCtr="0" anchor="t" bIns="0" lIns="0" spcFirstLastPara="1" rIns="0" wrap="square" tIns="27925">
            <a:spAutoFit/>
          </a:bodyPr>
          <a:lstStyle/>
          <a:p>
            <a:pPr indent="0" lvl="0" marL="12700" marR="0" rtl="0" algn="l">
              <a:lnSpc>
                <a:spcPct val="95000"/>
              </a:lnSpc>
              <a:spcBef>
                <a:spcPts val="0"/>
              </a:spcBef>
              <a:spcAft>
                <a:spcPts val="0"/>
              </a:spcAft>
              <a:buClr>
                <a:srgbClr val="000000"/>
              </a:buClr>
              <a:buSzPts val="2000"/>
              <a:buFont typeface="Arial"/>
              <a:buNone/>
            </a:pPr>
            <a:r>
              <a:rPr b="0" i="0" lang="es-CO" sz="2000" u="none" cap="none" strike="noStrike">
                <a:solidFill>
                  <a:srgbClr val="000000"/>
                </a:solidFill>
                <a:latin typeface="Calibri"/>
                <a:ea typeface="Calibri"/>
                <a:cs typeface="Calibri"/>
                <a:sym typeface="Calibri"/>
              </a:rPr>
              <a:t>El </a:t>
            </a:r>
            <a:r>
              <a:rPr b="1" i="0" lang="es-CO" sz="2000" u="none" cap="none" strike="noStrike">
                <a:solidFill>
                  <a:srgbClr val="1F617C"/>
                </a:solidFill>
                <a:latin typeface="Calibri"/>
                <a:ea typeface="Calibri"/>
                <a:cs typeface="Calibri"/>
                <a:sym typeface="Calibri"/>
              </a:rPr>
              <a:t>Modelo Ontológico  </a:t>
            </a:r>
            <a:r>
              <a:rPr b="0" i="0" lang="es-CO" sz="2000" u="none" cap="none" strike="noStrike">
                <a:solidFill>
                  <a:srgbClr val="000000"/>
                </a:solidFill>
                <a:latin typeface="Calibri"/>
                <a:ea typeface="Calibri"/>
                <a:cs typeface="Calibri"/>
                <a:sym typeface="Calibri"/>
              </a:rPr>
              <a:t>recoge la información  sobre los </a:t>
            </a:r>
            <a:r>
              <a:rPr b="1" i="0" lang="es-CO" sz="2000" u="none" cap="none" strike="noStrike">
                <a:solidFill>
                  <a:srgbClr val="1F617C"/>
                </a:solidFill>
                <a:latin typeface="Calibri"/>
                <a:ea typeface="Calibri"/>
                <a:cs typeface="Calibri"/>
                <a:sym typeface="Calibri"/>
              </a:rPr>
              <a:t>Conceptos de  Negocio</a:t>
            </a:r>
            <a:r>
              <a:rPr b="0" i="0" lang="es-CO" sz="2000" u="none" cap="none" strike="noStrike">
                <a:solidFill>
                  <a:srgbClr val="000000"/>
                </a:solidFill>
                <a:latin typeface="Calibri"/>
                <a:ea typeface="Calibri"/>
                <a:cs typeface="Calibri"/>
                <a:sym typeface="Calibri"/>
              </a:rPr>
              <a:t>, sus  propiedades y las  relaciones entre ellos</a:t>
            </a:r>
            <a:endParaRPr b="0" i="0" sz="2000" u="none" cap="none" strike="noStrike">
              <a:solidFill>
                <a:srgbClr val="000000"/>
              </a:solidFill>
              <a:latin typeface="Calibri"/>
              <a:ea typeface="Calibri"/>
              <a:cs typeface="Calibri"/>
              <a:sym typeface="Calibri"/>
            </a:endParaRPr>
          </a:p>
        </p:txBody>
      </p:sp>
      <p:sp>
        <p:nvSpPr>
          <p:cNvPr id="1730" name="Google Shape;1730;g29e745b8efd_1_1917"/>
          <p:cNvSpPr txBox="1"/>
          <p:nvPr/>
        </p:nvSpPr>
        <p:spPr>
          <a:xfrm>
            <a:off x="9206900" y="1310949"/>
            <a:ext cx="2773200" cy="769500"/>
          </a:xfrm>
          <a:prstGeom prst="rect">
            <a:avLst/>
          </a:prstGeom>
          <a:noFill/>
          <a:ln>
            <a:noFill/>
          </a:ln>
        </p:spPr>
        <p:txBody>
          <a:bodyPr anchorCtr="0" anchor="t" bIns="121900" lIns="121900" spcFirstLastPara="1" rIns="121900" wrap="square" tIns="121900">
            <a:spAutoFit/>
          </a:bodyPr>
          <a:lstStyle/>
          <a:p>
            <a:pPr indent="0" lvl="0" marL="12700" marR="0" rtl="0" algn="l">
              <a:lnSpc>
                <a:spcPct val="100000"/>
              </a:lnSpc>
              <a:spcBef>
                <a:spcPts val="700"/>
              </a:spcBef>
              <a:spcAft>
                <a:spcPts val="0"/>
              </a:spcAft>
              <a:buClr>
                <a:srgbClr val="000000"/>
              </a:buClr>
              <a:buSzPts val="1700"/>
              <a:buFont typeface="Arial"/>
              <a:buNone/>
            </a:pPr>
            <a:r>
              <a:rPr b="1" i="0" lang="es-CO" sz="1700" u="none" cap="none" strike="noStrike">
                <a:solidFill>
                  <a:schemeClr val="dk1"/>
                </a:solidFill>
                <a:latin typeface="Calibri"/>
                <a:ea typeface="Calibri"/>
                <a:cs typeface="Calibri"/>
                <a:sym typeface="Calibri"/>
              </a:rPr>
              <a:t>Paso 1.</a:t>
            </a:r>
            <a:r>
              <a:rPr b="0" i="0" lang="es-CO" sz="1700" u="none" cap="none" strike="noStrike">
                <a:solidFill>
                  <a:schemeClr val="dk1"/>
                </a:solidFill>
                <a:latin typeface="Calibri"/>
                <a:ea typeface="Calibri"/>
                <a:cs typeface="Calibri"/>
                <a:sym typeface="Calibri"/>
              </a:rPr>
              <a:t> Resaltar Conceptos de Negocio (Color </a:t>
            </a:r>
            <a:r>
              <a:rPr b="0" i="0" lang="es-CO" sz="1700" u="none" cap="none" strike="noStrike">
                <a:solidFill>
                  <a:srgbClr val="FF0000"/>
                </a:solidFill>
                <a:latin typeface="Calibri"/>
                <a:ea typeface="Calibri"/>
                <a:cs typeface="Calibri"/>
                <a:sym typeface="Calibri"/>
              </a:rPr>
              <a:t>Rojo</a:t>
            </a:r>
            <a:r>
              <a:rPr b="0" i="0" lang="es-CO" sz="1700" u="none" cap="none" strike="noStrike">
                <a:solidFill>
                  <a:schemeClr val="dk1"/>
                </a:solidFill>
                <a:latin typeface="Calibri"/>
                <a:ea typeface="Calibri"/>
                <a:cs typeface="Calibri"/>
                <a:sym typeface="Calibri"/>
              </a:rPr>
              <a:t>):</a:t>
            </a:r>
            <a:endParaRPr b="0" i="0" sz="1700" u="none" cap="none" strike="noStrike">
              <a:solidFill>
                <a:srgbClr val="000000"/>
              </a:solidFill>
              <a:latin typeface="Calibri"/>
              <a:ea typeface="Calibri"/>
              <a:cs typeface="Calibri"/>
              <a:sym typeface="Calibri"/>
            </a:endParaRPr>
          </a:p>
        </p:txBody>
      </p:sp>
      <p:pic>
        <p:nvPicPr>
          <p:cNvPr id="1731" name="Google Shape;1731;g29e745b8efd_1_1917"/>
          <p:cNvPicPr preferRelativeResize="0"/>
          <p:nvPr/>
        </p:nvPicPr>
        <p:blipFill rotWithShape="1">
          <a:blip r:embed="rId5">
            <a:alphaModFix/>
          </a:blip>
          <a:srcRect b="0" l="0" r="0" t="0"/>
          <a:stretch/>
        </p:blipFill>
        <p:spPr>
          <a:xfrm>
            <a:off x="9791353" y="6293327"/>
            <a:ext cx="2209799" cy="440267"/>
          </a:xfrm>
          <a:prstGeom prst="rect">
            <a:avLst/>
          </a:prstGeom>
          <a:noFill/>
          <a:ln>
            <a:noFill/>
          </a:ln>
        </p:spPr>
      </p:pic>
      <p:sp>
        <p:nvSpPr>
          <p:cNvPr id="1732" name="Google Shape;1732;g29e745b8efd_1_1917"/>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733" name="Google Shape;1733;g29e745b8efd_1_1917"/>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Elaborar Modelo Ontológico</a:t>
            </a:r>
            <a:endParaRPr b="0" i="0" sz="1900" u="none" cap="none" strike="noStrike">
              <a:solidFill>
                <a:srgbClr val="000000"/>
              </a:solidFill>
              <a:latin typeface="Arial"/>
              <a:ea typeface="Arial"/>
              <a:cs typeface="Arial"/>
              <a:sym typeface="Arial"/>
            </a:endParaRPr>
          </a:p>
        </p:txBody>
      </p:sp>
      <p:pic>
        <p:nvPicPr>
          <p:cNvPr id="1734" name="Google Shape;1734;g29e745b8efd_1_1917"/>
          <p:cNvPicPr preferRelativeResize="0"/>
          <p:nvPr/>
        </p:nvPicPr>
        <p:blipFill rotWithShape="1">
          <a:blip r:embed="rId6">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8" name="Shape 1738"/>
        <p:cNvGrpSpPr/>
        <p:nvPr/>
      </p:nvGrpSpPr>
      <p:grpSpPr>
        <a:xfrm>
          <a:off x="0" y="0"/>
          <a:ext cx="0" cy="0"/>
          <a:chOff x="0" y="0"/>
          <a:chExt cx="0" cy="0"/>
        </a:xfrm>
      </p:grpSpPr>
      <p:grpSp>
        <p:nvGrpSpPr>
          <p:cNvPr id="1739" name="Google Shape;1739;g29e745b8efd_1_1933"/>
          <p:cNvGrpSpPr/>
          <p:nvPr/>
        </p:nvGrpSpPr>
        <p:grpSpPr>
          <a:xfrm>
            <a:off x="120395" y="1522476"/>
            <a:ext cx="8608313" cy="4812792"/>
            <a:chOff x="120395" y="1522476"/>
            <a:chExt cx="8608313" cy="4812792"/>
          </a:xfrm>
        </p:grpSpPr>
        <p:pic>
          <p:nvPicPr>
            <p:cNvPr id="1740" name="Google Shape;1740;g29e745b8efd_1_1933"/>
            <p:cNvPicPr preferRelativeResize="0"/>
            <p:nvPr/>
          </p:nvPicPr>
          <p:blipFill rotWithShape="1">
            <a:blip r:embed="rId3">
              <a:alphaModFix/>
            </a:blip>
            <a:srcRect b="0" l="0" r="0" t="0"/>
            <a:stretch/>
          </p:blipFill>
          <p:spPr>
            <a:xfrm>
              <a:off x="120395" y="1522476"/>
              <a:ext cx="6829044" cy="4812792"/>
            </a:xfrm>
            <a:prstGeom prst="rect">
              <a:avLst/>
            </a:prstGeom>
            <a:noFill/>
            <a:ln>
              <a:noFill/>
            </a:ln>
          </p:spPr>
        </p:pic>
        <p:pic>
          <p:nvPicPr>
            <p:cNvPr id="1741" name="Google Shape;1741;g29e745b8efd_1_1933"/>
            <p:cNvPicPr preferRelativeResize="0"/>
            <p:nvPr/>
          </p:nvPicPr>
          <p:blipFill rotWithShape="1">
            <a:blip r:embed="rId4">
              <a:alphaModFix/>
            </a:blip>
            <a:srcRect b="0" l="0" r="0" t="0"/>
            <a:stretch/>
          </p:blipFill>
          <p:spPr>
            <a:xfrm>
              <a:off x="480059" y="1706879"/>
              <a:ext cx="6161532" cy="4223003"/>
            </a:xfrm>
            <a:prstGeom prst="rect">
              <a:avLst/>
            </a:prstGeom>
            <a:noFill/>
            <a:ln>
              <a:noFill/>
            </a:ln>
          </p:spPr>
        </p:pic>
        <p:pic>
          <p:nvPicPr>
            <p:cNvPr id="1742" name="Google Shape;1742;g29e745b8efd_1_1933"/>
            <p:cNvPicPr preferRelativeResize="0"/>
            <p:nvPr/>
          </p:nvPicPr>
          <p:blipFill rotWithShape="1">
            <a:blip r:embed="rId5">
              <a:alphaModFix/>
            </a:blip>
            <a:srcRect b="0" l="0" r="0" t="0"/>
            <a:stretch/>
          </p:blipFill>
          <p:spPr>
            <a:xfrm>
              <a:off x="6923531" y="1834895"/>
              <a:ext cx="1805177" cy="621029"/>
            </a:xfrm>
            <a:prstGeom prst="rect">
              <a:avLst/>
            </a:prstGeom>
            <a:noFill/>
            <a:ln>
              <a:noFill/>
            </a:ln>
          </p:spPr>
        </p:pic>
      </p:grpSp>
      <p:sp>
        <p:nvSpPr>
          <p:cNvPr id="1743" name="Google Shape;1743;g29e745b8efd_1_1933"/>
          <p:cNvSpPr txBox="1"/>
          <p:nvPr/>
        </p:nvSpPr>
        <p:spPr>
          <a:xfrm>
            <a:off x="7085839" y="1843815"/>
            <a:ext cx="4871700" cy="3126900"/>
          </a:xfrm>
          <a:prstGeom prst="rect">
            <a:avLst/>
          </a:prstGeom>
          <a:noFill/>
          <a:ln>
            <a:noFill/>
          </a:ln>
        </p:spPr>
        <p:txBody>
          <a:bodyPr anchorCtr="0" anchor="t" bIns="0" lIns="0" spcFirstLastPara="1" rIns="0" wrap="square" tIns="64775">
            <a:spAutoFit/>
          </a:bodyPr>
          <a:lstStyle/>
          <a:p>
            <a:pPr indent="0" lvl="0" marL="12700" marR="0" rtl="0" algn="l">
              <a:lnSpc>
                <a:spcPct val="100000"/>
              </a:lnSpc>
              <a:spcBef>
                <a:spcPts val="0"/>
              </a:spcBef>
              <a:spcAft>
                <a:spcPts val="0"/>
              </a:spcAft>
              <a:buClr>
                <a:srgbClr val="000000"/>
              </a:buClr>
              <a:buSzPts val="2300"/>
              <a:buFont typeface="Arial"/>
              <a:buNone/>
            </a:pPr>
            <a:r>
              <a:rPr b="1" i="0" lang="es-CO" sz="2300" u="none" cap="none" strike="noStrike">
                <a:solidFill>
                  <a:srgbClr val="0D0D0D"/>
                </a:solidFill>
                <a:latin typeface="Calibri"/>
                <a:ea typeface="Calibri"/>
                <a:cs typeface="Calibri"/>
                <a:sym typeface="Calibri"/>
              </a:rPr>
              <a:t>BENEFICIOS:</a:t>
            </a:r>
            <a:endParaRPr b="0" i="0" sz="2300" u="none" cap="none" strike="noStrike">
              <a:solidFill>
                <a:srgbClr val="000000"/>
              </a:solidFill>
              <a:latin typeface="Calibri"/>
              <a:ea typeface="Calibri"/>
              <a:cs typeface="Calibri"/>
              <a:sym typeface="Calibri"/>
            </a:endParaRPr>
          </a:p>
          <a:p>
            <a:pPr indent="-298450" lvl="0" marL="304800" marR="0" rtl="0" algn="l">
              <a:lnSpc>
                <a:spcPct val="100000"/>
              </a:lnSpc>
              <a:spcBef>
                <a:spcPts val="400"/>
              </a:spcBef>
              <a:spcAft>
                <a:spcPts val="0"/>
              </a:spcAft>
              <a:buClr>
                <a:srgbClr val="00415F"/>
              </a:buClr>
              <a:buSzPts val="1500"/>
              <a:buFont typeface="Noto Sans Symbols"/>
              <a:buChar char="❖"/>
            </a:pPr>
            <a:r>
              <a:rPr b="0" i="0" lang="es-CO" sz="1900" u="none" cap="none" strike="noStrike">
                <a:solidFill>
                  <a:srgbClr val="0D0D0D"/>
                </a:solidFill>
                <a:latin typeface="Calibri"/>
                <a:ea typeface="Calibri"/>
                <a:cs typeface="Calibri"/>
                <a:sym typeface="Calibri"/>
              </a:rPr>
              <a:t>Permite identificar Dominios de Negocio.</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415F"/>
              </a:buClr>
              <a:buSzPts val="2400"/>
              <a:buFont typeface="Noto Sans Symbols"/>
              <a:buNone/>
            </a:pPr>
            <a:r>
              <a:t/>
            </a:r>
            <a:endParaRPr b="0" i="0" sz="2400" u="none" cap="none" strike="noStrike">
              <a:solidFill>
                <a:srgbClr val="000000"/>
              </a:solidFill>
              <a:latin typeface="Calibri"/>
              <a:ea typeface="Calibri"/>
              <a:cs typeface="Calibri"/>
              <a:sym typeface="Calibri"/>
            </a:endParaRPr>
          </a:p>
          <a:p>
            <a:pPr indent="-298450" lvl="0" marL="304800" marR="342900" rtl="0" algn="l">
              <a:lnSpc>
                <a:spcPct val="113888"/>
              </a:lnSpc>
              <a:spcBef>
                <a:spcPts val="0"/>
              </a:spcBef>
              <a:spcAft>
                <a:spcPts val="0"/>
              </a:spcAft>
              <a:buClr>
                <a:srgbClr val="00415F"/>
              </a:buClr>
              <a:buSzPts val="1500"/>
              <a:buFont typeface="Noto Sans Symbols"/>
              <a:buChar char="❖"/>
            </a:pPr>
            <a:r>
              <a:rPr b="0" i="0" lang="es-CO" sz="1900" u="none" cap="none" strike="noStrike">
                <a:solidFill>
                  <a:srgbClr val="0D0D0D"/>
                </a:solidFill>
                <a:latin typeface="Calibri"/>
                <a:ea typeface="Calibri"/>
                <a:cs typeface="Calibri"/>
                <a:sym typeface="Calibri"/>
              </a:rPr>
              <a:t>Permite obtener un modelo estandarizado de  datos.</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415F"/>
              </a:buClr>
              <a:buSzPts val="2400"/>
              <a:buFont typeface="Noto Sans Symbols"/>
              <a:buNone/>
            </a:pPr>
            <a:r>
              <a:t/>
            </a:r>
            <a:endParaRPr b="0" i="0" sz="2400" u="none" cap="none" strike="noStrike">
              <a:solidFill>
                <a:srgbClr val="000000"/>
              </a:solidFill>
              <a:latin typeface="Calibri"/>
              <a:ea typeface="Calibri"/>
              <a:cs typeface="Calibri"/>
              <a:sym typeface="Calibri"/>
            </a:endParaRPr>
          </a:p>
          <a:p>
            <a:pPr indent="-298450" lvl="0" marL="304800" marR="0" rtl="0" algn="l">
              <a:lnSpc>
                <a:spcPct val="113888"/>
              </a:lnSpc>
              <a:spcBef>
                <a:spcPts val="0"/>
              </a:spcBef>
              <a:spcAft>
                <a:spcPts val="0"/>
              </a:spcAft>
              <a:buClr>
                <a:srgbClr val="00415F"/>
              </a:buClr>
              <a:buSzPts val="1500"/>
              <a:buFont typeface="Noto Sans Symbols"/>
              <a:buChar char="❖"/>
            </a:pPr>
            <a:r>
              <a:rPr b="0" i="0" lang="es-CO" sz="1900" u="none" cap="none" strike="noStrike">
                <a:solidFill>
                  <a:srgbClr val="0D0D0D"/>
                </a:solidFill>
                <a:latin typeface="Calibri"/>
                <a:ea typeface="Calibri"/>
                <a:cs typeface="Calibri"/>
                <a:sym typeface="Calibri"/>
              </a:rPr>
              <a:t>Conlleva a un modelo E/R o modelo canónico  capaz de integrar el dato lógico al modelo común  de datos.</a:t>
            </a:r>
            <a:endParaRPr b="0" i="0" sz="1900" u="none" cap="none" strike="noStrike">
              <a:solidFill>
                <a:srgbClr val="000000"/>
              </a:solidFill>
              <a:latin typeface="Calibri"/>
              <a:ea typeface="Calibri"/>
              <a:cs typeface="Calibri"/>
              <a:sym typeface="Calibri"/>
            </a:endParaRPr>
          </a:p>
        </p:txBody>
      </p:sp>
      <p:pic>
        <p:nvPicPr>
          <p:cNvPr id="1744" name="Google Shape;1744;g29e745b8efd_1_1933"/>
          <p:cNvPicPr preferRelativeResize="0"/>
          <p:nvPr/>
        </p:nvPicPr>
        <p:blipFill rotWithShape="1">
          <a:blip r:embed="rId6">
            <a:alphaModFix/>
          </a:blip>
          <a:srcRect b="0" l="0" r="0" t="0"/>
          <a:stretch/>
        </p:blipFill>
        <p:spPr>
          <a:xfrm>
            <a:off x="9791353" y="6293327"/>
            <a:ext cx="2209799" cy="440267"/>
          </a:xfrm>
          <a:prstGeom prst="rect">
            <a:avLst/>
          </a:prstGeom>
          <a:noFill/>
          <a:ln>
            <a:noFill/>
          </a:ln>
        </p:spPr>
      </p:pic>
      <p:sp>
        <p:nvSpPr>
          <p:cNvPr id="1745" name="Google Shape;1745;g29e745b8efd_1_193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746" name="Google Shape;1746;g29e745b8efd_1_1933"/>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Elaborar Modelo Ontológico</a:t>
            </a:r>
            <a:endParaRPr b="0" i="0" sz="1900" u="none" cap="none" strike="noStrike">
              <a:solidFill>
                <a:srgbClr val="000000"/>
              </a:solidFill>
              <a:latin typeface="Arial"/>
              <a:ea typeface="Arial"/>
              <a:cs typeface="Arial"/>
              <a:sym typeface="Arial"/>
            </a:endParaRPr>
          </a:p>
        </p:txBody>
      </p:sp>
      <p:pic>
        <p:nvPicPr>
          <p:cNvPr id="1747" name="Google Shape;1747;g29e745b8efd_1_1933"/>
          <p:cNvPicPr preferRelativeResize="0"/>
          <p:nvPr/>
        </p:nvPicPr>
        <p:blipFill rotWithShape="1">
          <a:blip r:embed="rId7">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6595"/>
        </a:solidFill>
      </p:bgPr>
    </p:bg>
    <p:spTree>
      <p:nvGrpSpPr>
        <p:cNvPr id="1751" name="Shape 1751"/>
        <p:cNvGrpSpPr/>
        <p:nvPr/>
      </p:nvGrpSpPr>
      <p:grpSpPr>
        <a:xfrm>
          <a:off x="0" y="0"/>
          <a:ext cx="0" cy="0"/>
          <a:chOff x="0" y="0"/>
          <a:chExt cx="0" cy="0"/>
        </a:xfrm>
      </p:grpSpPr>
      <p:sp>
        <p:nvSpPr>
          <p:cNvPr id="1752" name="Google Shape;1752;g29e745b8efd_1_2440"/>
          <p:cNvSpPr txBox="1"/>
          <p:nvPr>
            <p:ph type="title"/>
          </p:nvPr>
        </p:nvSpPr>
        <p:spPr>
          <a:xfrm>
            <a:off x="970551" y="2468025"/>
            <a:ext cx="10275900" cy="1877700"/>
          </a:xfrm>
          <a:prstGeom prst="rect">
            <a:avLst/>
          </a:prstGeom>
          <a:solidFill>
            <a:schemeClr val="dk1">
              <a:alpha val="17647"/>
            </a:schemeClr>
          </a:solidFill>
          <a:ln>
            <a:noFill/>
          </a:ln>
        </p:spPr>
        <p:txBody>
          <a:bodyPr anchorCtr="0" anchor="t" bIns="480000" lIns="480000" spcFirstLastPara="1" rIns="480000" wrap="square" tIns="480000">
            <a:spAutoFit/>
          </a:bodyPr>
          <a:lstStyle/>
          <a:p>
            <a:pPr indent="0" lvl="0" marL="12700" rtl="0" algn="ctr">
              <a:lnSpc>
                <a:spcPct val="100000"/>
              </a:lnSpc>
              <a:spcBef>
                <a:spcPts val="0"/>
              </a:spcBef>
              <a:spcAft>
                <a:spcPts val="0"/>
              </a:spcAft>
              <a:buSzPts val="4400"/>
              <a:buNone/>
            </a:pPr>
            <a:r>
              <a:rPr lang="es-CO" sz="5900">
                <a:solidFill>
                  <a:srgbClr val="FFFFFF"/>
                </a:solidFill>
              </a:rPr>
              <a:t>Seguimiento</a:t>
            </a:r>
            <a:endParaRPr sz="5900"/>
          </a:p>
        </p:txBody>
      </p:sp>
      <p:pic>
        <p:nvPicPr>
          <p:cNvPr id="1753" name="Google Shape;1753;g29e745b8efd_1_2440"/>
          <p:cNvPicPr preferRelativeResize="0"/>
          <p:nvPr/>
        </p:nvPicPr>
        <p:blipFill rotWithShape="1">
          <a:blip r:embed="rId3">
            <a:alphaModFix/>
          </a:blip>
          <a:srcRect b="0" l="0" r="0" t="0"/>
          <a:stretch/>
        </p:blipFill>
        <p:spPr>
          <a:xfrm>
            <a:off x="9902890" y="6150820"/>
            <a:ext cx="1911221" cy="38078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7" name="Shape 1757"/>
        <p:cNvGrpSpPr/>
        <p:nvPr/>
      </p:nvGrpSpPr>
      <p:grpSpPr>
        <a:xfrm>
          <a:off x="0" y="0"/>
          <a:ext cx="0" cy="0"/>
          <a:chOff x="0" y="0"/>
          <a:chExt cx="0" cy="0"/>
        </a:xfrm>
      </p:grpSpPr>
      <p:sp>
        <p:nvSpPr>
          <p:cNvPr id="1758" name="Google Shape;1758;g29e745b8efd_1_2445"/>
          <p:cNvSpPr txBox="1"/>
          <p:nvPr/>
        </p:nvSpPr>
        <p:spPr>
          <a:xfrm>
            <a:off x="1653000" y="2491136"/>
            <a:ext cx="8886000" cy="1684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1200"/>
              </a:spcBef>
              <a:spcAft>
                <a:spcPts val="1200"/>
              </a:spcAft>
              <a:buClr>
                <a:schemeClr val="dk1"/>
              </a:buClr>
              <a:buSzPts val="1500"/>
              <a:buFont typeface="Arial"/>
              <a:buNone/>
            </a:pPr>
            <a:r>
              <a:rPr b="0" i="0" lang="es-CO" sz="2100" u="none" cap="none" strike="noStrike">
                <a:solidFill>
                  <a:srgbClr val="434343"/>
                </a:solidFill>
                <a:latin typeface="Calibri"/>
                <a:ea typeface="Calibri"/>
                <a:cs typeface="Calibri"/>
                <a:sym typeface="Calibri"/>
              </a:rPr>
              <a:t>En lo que respecta al </a:t>
            </a:r>
            <a:r>
              <a:rPr b="1" i="0" lang="es-CO" sz="2100" u="none" cap="none" strike="noStrike">
                <a:solidFill>
                  <a:srgbClr val="2A6AA0"/>
                </a:solidFill>
                <a:latin typeface="Calibri"/>
                <a:ea typeface="Calibri"/>
                <a:cs typeface="Calibri"/>
                <a:sym typeface="Calibri"/>
              </a:rPr>
              <a:t>Seguimiento</a:t>
            </a:r>
            <a:r>
              <a:rPr b="0" i="0" lang="es-CO" sz="2100" u="none" cap="none" strike="noStrike">
                <a:solidFill>
                  <a:srgbClr val="434343"/>
                </a:solidFill>
                <a:latin typeface="Calibri"/>
                <a:ea typeface="Calibri"/>
                <a:cs typeface="Calibri"/>
                <a:sym typeface="Calibri"/>
              </a:rPr>
              <a:t> de las actividades en el Sprint se elabora un </a:t>
            </a:r>
            <a:r>
              <a:rPr b="1" i="0" lang="es-CO" sz="2100" u="none" cap="none" strike="noStrike">
                <a:solidFill>
                  <a:srgbClr val="2A6AA0"/>
                </a:solidFill>
                <a:latin typeface="Calibri"/>
                <a:ea typeface="Calibri"/>
                <a:cs typeface="Calibri"/>
                <a:sym typeface="Calibri"/>
              </a:rPr>
              <a:t>plan de Sprints (</a:t>
            </a:r>
            <a:r>
              <a:rPr b="1" i="0" lang="es-CO" sz="2100" u="none" cap="none" strike="noStrike">
                <a:solidFill>
                  <a:srgbClr val="2A6AA0"/>
                </a:solidFill>
                <a:latin typeface="Calibri"/>
                <a:ea typeface="Calibri"/>
                <a:cs typeface="Calibri"/>
                <a:sym typeface="Calibri"/>
                <a:extLst>
                  <a:ext uri="http://customooxmlschemas.google.com/">
                    <go:slidesCustomData xmlns:go="http://customooxmlschemas.google.com/" textRoundtripDataId="10"/>
                  </a:ext>
                </a:extLst>
              </a:rPr>
              <a:t>Enfoque</a:t>
            </a:r>
            <a:r>
              <a:rPr b="1" i="0" lang="es-CO" sz="2100" u="none" cap="none" strike="noStrike">
                <a:solidFill>
                  <a:srgbClr val="2A6AA0"/>
                </a:solidFill>
                <a:latin typeface="Calibri"/>
                <a:ea typeface="Calibri"/>
                <a:cs typeface="Calibri"/>
                <a:sym typeface="Calibri"/>
              </a:rPr>
              <a:t> ágil) </a:t>
            </a:r>
            <a:r>
              <a:rPr b="0" i="0" lang="es-CO" sz="2100" u="none" cap="none" strike="noStrike">
                <a:solidFill>
                  <a:srgbClr val="434343"/>
                </a:solidFill>
                <a:latin typeface="Calibri"/>
                <a:ea typeface="Calibri"/>
                <a:cs typeface="Calibri"/>
                <a:sym typeface="Calibri"/>
              </a:rPr>
              <a:t>y una estimación </a:t>
            </a:r>
            <a:r>
              <a:rPr b="0" i="0" lang="es-CO" sz="2100" u="none" cap="none" strike="noStrike">
                <a:solidFill>
                  <a:srgbClr val="2A6AA0"/>
                </a:solidFill>
                <a:latin typeface="Calibri"/>
                <a:ea typeface="Calibri"/>
                <a:cs typeface="Calibri"/>
                <a:sym typeface="Calibri"/>
              </a:rPr>
              <a:t>referencial</a:t>
            </a:r>
            <a:r>
              <a:rPr b="0" i="0" lang="es-CO" sz="2100" u="none" cap="none" strike="noStrike">
                <a:solidFill>
                  <a:srgbClr val="434343"/>
                </a:solidFill>
                <a:latin typeface="Calibri"/>
                <a:ea typeface="Calibri"/>
                <a:cs typeface="Calibri"/>
                <a:sym typeface="Calibri"/>
              </a:rPr>
              <a:t> de los perfiles y esfuerzos requeridos. Adicionalmente, se definen tableros kanban e indicadores que permiten visualizar el avance de los equipos de trabajo.</a:t>
            </a:r>
            <a:endParaRPr b="0" i="0" sz="2100" u="none" cap="none" strike="noStrike">
              <a:solidFill>
                <a:srgbClr val="000000"/>
              </a:solidFill>
              <a:latin typeface="Calibri"/>
              <a:ea typeface="Calibri"/>
              <a:cs typeface="Calibri"/>
              <a:sym typeface="Calibri"/>
            </a:endParaRPr>
          </a:p>
        </p:txBody>
      </p:sp>
      <p:pic>
        <p:nvPicPr>
          <p:cNvPr id="1759" name="Google Shape;1759;g29e745b8efd_1_2445"/>
          <p:cNvPicPr preferRelativeResize="0"/>
          <p:nvPr/>
        </p:nvPicPr>
        <p:blipFill rotWithShape="1">
          <a:blip r:embed="rId4">
            <a:alphaModFix/>
          </a:blip>
          <a:srcRect b="0" l="0" r="0" t="0"/>
          <a:stretch/>
        </p:blipFill>
        <p:spPr>
          <a:xfrm>
            <a:off x="9791353" y="6293327"/>
            <a:ext cx="2209799" cy="440267"/>
          </a:xfrm>
          <a:prstGeom prst="rect">
            <a:avLst/>
          </a:prstGeom>
          <a:noFill/>
          <a:ln>
            <a:noFill/>
          </a:ln>
        </p:spPr>
      </p:pic>
      <p:sp>
        <p:nvSpPr>
          <p:cNvPr id="1760" name="Google Shape;1760;g29e745b8efd_1_2445"/>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761" name="Google Shape;1761;g29e745b8efd_1_2445"/>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Seguimiento</a:t>
            </a:r>
            <a:endParaRPr b="0" i="0" sz="1900" u="none" cap="none" strike="noStrike">
              <a:solidFill>
                <a:srgbClr val="000000"/>
              </a:solidFill>
              <a:latin typeface="Arial"/>
              <a:ea typeface="Arial"/>
              <a:cs typeface="Arial"/>
              <a:sym typeface="Arial"/>
            </a:endParaRPr>
          </a:p>
        </p:txBody>
      </p:sp>
      <p:pic>
        <p:nvPicPr>
          <p:cNvPr id="1762" name="Google Shape;1762;g29e745b8efd_1_2445"/>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6" name="Shape 1766"/>
        <p:cNvGrpSpPr/>
        <p:nvPr/>
      </p:nvGrpSpPr>
      <p:grpSpPr>
        <a:xfrm>
          <a:off x="0" y="0"/>
          <a:ext cx="0" cy="0"/>
          <a:chOff x="0" y="0"/>
          <a:chExt cx="0" cy="0"/>
        </a:xfrm>
      </p:grpSpPr>
      <p:sp>
        <p:nvSpPr>
          <p:cNvPr id="1767" name="Google Shape;1767;g29e745b8efd_1_2453"/>
          <p:cNvSpPr/>
          <p:nvPr/>
        </p:nvSpPr>
        <p:spPr>
          <a:xfrm>
            <a:off x="968367" y="1130908"/>
            <a:ext cx="9698700" cy="858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8" name="Google Shape;1768;g29e745b8efd_1_2453"/>
          <p:cNvSpPr/>
          <p:nvPr/>
        </p:nvSpPr>
        <p:spPr>
          <a:xfrm>
            <a:off x="968367" y="5653008"/>
            <a:ext cx="9698700" cy="43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769" name="Google Shape;1769;g29e745b8efd_1_2453"/>
          <p:cNvPicPr preferRelativeResize="0"/>
          <p:nvPr/>
        </p:nvPicPr>
        <p:blipFill rotWithShape="1">
          <a:blip r:embed="rId3">
            <a:alphaModFix/>
          </a:blip>
          <a:srcRect b="0" l="0" r="0" t="0"/>
          <a:stretch/>
        </p:blipFill>
        <p:spPr>
          <a:xfrm>
            <a:off x="9791353" y="6293327"/>
            <a:ext cx="2209799" cy="440267"/>
          </a:xfrm>
          <a:prstGeom prst="rect">
            <a:avLst/>
          </a:prstGeom>
          <a:noFill/>
          <a:ln>
            <a:noFill/>
          </a:ln>
        </p:spPr>
      </p:pic>
      <p:sp>
        <p:nvSpPr>
          <p:cNvPr id="1770" name="Google Shape;1770;g29e745b8efd_1_245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771" name="Google Shape;1771;g29e745b8efd_1_2453"/>
          <p:cNvSpPr txBox="1"/>
          <p:nvPr/>
        </p:nvSpPr>
        <p:spPr>
          <a:xfrm>
            <a:off x="843200" y="-27377"/>
            <a:ext cx="16256100" cy="7389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Siempre pensar en MVP</a:t>
            </a:r>
            <a:endParaRPr b="0" i="0" sz="1900" u="none" cap="none" strike="noStrike">
              <a:solidFill>
                <a:srgbClr val="000000"/>
              </a:solidFill>
              <a:latin typeface="Arial"/>
              <a:ea typeface="Arial"/>
              <a:cs typeface="Arial"/>
              <a:sym typeface="Arial"/>
            </a:endParaRPr>
          </a:p>
        </p:txBody>
      </p:sp>
      <p:pic>
        <p:nvPicPr>
          <p:cNvPr id="1772" name="Google Shape;1772;g29e745b8efd_1_2453"/>
          <p:cNvPicPr preferRelativeResize="0"/>
          <p:nvPr/>
        </p:nvPicPr>
        <p:blipFill rotWithShape="1">
          <a:blip r:embed="rId4">
            <a:alphaModFix/>
          </a:blip>
          <a:srcRect b="0" l="0" r="0" t="0"/>
          <a:stretch/>
        </p:blipFill>
        <p:spPr>
          <a:xfrm>
            <a:off x="1627142" y="1165008"/>
            <a:ext cx="8381166" cy="4674828"/>
          </a:xfrm>
          <a:prstGeom prst="rect">
            <a:avLst/>
          </a:prstGeom>
          <a:noFill/>
          <a:ln>
            <a:noFill/>
          </a:ln>
        </p:spPr>
      </p:pic>
      <p:pic>
        <p:nvPicPr>
          <p:cNvPr id="1773" name="Google Shape;1773;g29e745b8efd_1_2453"/>
          <p:cNvPicPr preferRelativeResize="0"/>
          <p:nvPr/>
        </p:nvPicPr>
        <p:blipFill rotWithShape="1">
          <a:blip r:embed="rId5">
            <a:alphaModFix/>
          </a:blip>
          <a:srcRect b="0" l="0" r="0" t="0"/>
          <a:stretch/>
        </p:blipFill>
        <p:spPr>
          <a:xfrm>
            <a:off x="10927195" y="302974"/>
            <a:ext cx="974431" cy="51998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7" name="Shape 1777"/>
        <p:cNvGrpSpPr/>
        <p:nvPr/>
      </p:nvGrpSpPr>
      <p:grpSpPr>
        <a:xfrm>
          <a:off x="0" y="0"/>
          <a:ext cx="0" cy="0"/>
          <a:chOff x="0" y="0"/>
          <a:chExt cx="0" cy="0"/>
        </a:xfrm>
      </p:grpSpPr>
      <p:sp>
        <p:nvSpPr>
          <p:cNvPr id="1778" name="Google Shape;1778;g29e745b8efd_1_2463"/>
          <p:cNvSpPr txBox="1"/>
          <p:nvPr/>
        </p:nvSpPr>
        <p:spPr>
          <a:xfrm>
            <a:off x="7328039" y="1634831"/>
            <a:ext cx="4797600" cy="3449700"/>
          </a:xfrm>
          <a:prstGeom prst="rect">
            <a:avLst/>
          </a:prstGeom>
          <a:noFill/>
          <a:ln>
            <a:noFill/>
          </a:ln>
        </p:spPr>
        <p:txBody>
          <a:bodyPr anchorCtr="0" anchor="t" bIns="121900" lIns="121900" spcFirstLastPara="1" rIns="121900" wrap="square" tIns="121900">
            <a:spAutoFit/>
          </a:bodyPr>
          <a:lstStyle/>
          <a:p>
            <a:pPr indent="0" lvl="0" marL="0" marR="0" rtl="0" algn="l">
              <a:lnSpc>
                <a:spcPct val="100299"/>
              </a:lnSpc>
              <a:spcBef>
                <a:spcPts val="0"/>
              </a:spcBef>
              <a:spcAft>
                <a:spcPts val="0"/>
              </a:spcAft>
              <a:buClr>
                <a:srgbClr val="000000"/>
              </a:buClr>
              <a:buSzPts val="1700"/>
              <a:buFont typeface="Arial"/>
              <a:buNone/>
            </a:pPr>
            <a:r>
              <a:rPr b="0" i="0" lang="es-CO" sz="1700" u="none" cap="none" strike="noStrike">
                <a:solidFill>
                  <a:srgbClr val="434343"/>
                </a:solidFill>
                <a:latin typeface="Calibri"/>
                <a:ea typeface="Calibri"/>
                <a:cs typeface="Calibri"/>
                <a:sym typeface="Calibri"/>
              </a:rPr>
              <a:t>Cada </a:t>
            </a:r>
            <a:r>
              <a:rPr b="1" i="0" lang="es-CO" sz="2100" u="none" cap="none" strike="noStrike">
                <a:solidFill>
                  <a:srgbClr val="990000"/>
                </a:solidFill>
                <a:latin typeface="Calibri"/>
                <a:ea typeface="Calibri"/>
                <a:cs typeface="Calibri"/>
                <a:sym typeface="Calibri"/>
              </a:rPr>
              <a:t>S</a:t>
            </a:r>
            <a:r>
              <a:rPr b="1" i="0" lang="es-CO" sz="2100" u="none" cap="none" strike="noStrike">
                <a:solidFill>
                  <a:srgbClr val="2A6AA0"/>
                </a:solidFill>
                <a:latin typeface="Calibri"/>
                <a:ea typeface="Calibri"/>
                <a:cs typeface="Calibri"/>
                <a:sym typeface="Calibri"/>
              </a:rPr>
              <a:t>PRINT</a:t>
            </a:r>
            <a:r>
              <a:rPr b="1" i="0" lang="es-CO" sz="2100" u="none" cap="none" strike="noStrike">
                <a:solidFill>
                  <a:srgbClr val="434343"/>
                </a:solidFill>
                <a:latin typeface="Calibri"/>
                <a:ea typeface="Calibri"/>
                <a:cs typeface="Calibri"/>
                <a:sym typeface="Calibri"/>
              </a:rPr>
              <a:t> </a:t>
            </a:r>
            <a:r>
              <a:rPr b="0" i="0" lang="es-CO" sz="1700" u="none" cap="none" strike="noStrike">
                <a:solidFill>
                  <a:srgbClr val="434343"/>
                </a:solidFill>
                <a:latin typeface="Calibri"/>
                <a:ea typeface="Calibri"/>
                <a:cs typeface="Calibri"/>
                <a:sym typeface="Calibri"/>
              </a:rPr>
              <a:t>ha de ir  dirigido al desarrollo de una unidad funcional, que  cumpla:</a:t>
            </a:r>
            <a:endParaRPr b="0" i="0" sz="1700" u="none" cap="none" strike="noStrike">
              <a:solidFill>
                <a:srgbClr val="434343"/>
              </a:solidFill>
              <a:latin typeface="Calibri"/>
              <a:ea typeface="Calibri"/>
              <a:cs typeface="Calibri"/>
              <a:sym typeface="Calibri"/>
            </a:endParaRPr>
          </a:p>
          <a:p>
            <a:pPr indent="-412750" lvl="0" marL="609600" marR="0" rtl="0" algn="l">
              <a:lnSpc>
                <a:spcPct val="100000"/>
              </a:lnSpc>
              <a:spcBef>
                <a:spcPts val="0"/>
              </a:spcBef>
              <a:spcAft>
                <a:spcPts val="0"/>
              </a:spcAft>
              <a:buClr>
                <a:srgbClr val="434343"/>
              </a:buClr>
              <a:buSzPts val="1700"/>
              <a:buFont typeface="Arial"/>
              <a:buChar char="●"/>
            </a:pPr>
            <a:r>
              <a:rPr b="0" i="0" lang="es-CO" sz="1700" u="none" cap="none" strike="noStrike">
                <a:solidFill>
                  <a:srgbClr val="434343"/>
                </a:solidFill>
                <a:latin typeface="Calibri"/>
                <a:ea typeface="Calibri"/>
                <a:cs typeface="Calibri"/>
                <a:sym typeface="Calibri"/>
              </a:rPr>
              <a:t>Tener un significado en sí misma: una opción de Menú, un Subproceso, etc</a:t>
            </a:r>
            <a:endParaRPr b="0" i="0" sz="1700" u="none" cap="none" strike="noStrike">
              <a:solidFill>
                <a:srgbClr val="434343"/>
              </a:solidFill>
              <a:latin typeface="Calibri"/>
              <a:ea typeface="Calibri"/>
              <a:cs typeface="Calibri"/>
              <a:sym typeface="Calibri"/>
            </a:endParaRPr>
          </a:p>
          <a:p>
            <a:pPr indent="-412750" lvl="0" marL="609600" marR="266700" rtl="0" algn="l">
              <a:lnSpc>
                <a:spcPct val="100000"/>
              </a:lnSpc>
              <a:spcBef>
                <a:spcPts val="0"/>
              </a:spcBef>
              <a:spcAft>
                <a:spcPts val="0"/>
              </a:spcAft>
              <a:buClr>
                <a:srgbClr val="434343"/>
              </a:buClr>
              <a:buSzPts val="1700"/>
              <a:buFont typeface="Arial"/>
              <a:buChar char="●"/>
            </a:pPr>
            <a:r>
              <a:rPr b="0" i="0" lang="es-CO" sz="1700" u="none" cap="none" strike="noStrike">
                <a:solidFill>
                  <a:srgbClr val="434343"/>
                </a:solidFill>
                <a:latin typeface="Calibri"/>
                <a:ea typeface="Calibri"/>
                <a:cs typeface="Calibri"/>
                <a:sym typeface="Calibri"/>
              </a:rPr>
              <a:t>Corresponder a la tarea de un grupo discreto  de usuarios: mejor que sea único</a:t>
            </a:r>
            <a:endParaRPr b="0" i="0" sz="1700" u="none" cap="none" strike="noStrike">
              <a:solidFill>
                <a:srgbClr val="434343"/>
              </a:solidFill>
              <a:latin typeface="Calibri"/>
              <a:ea typeface="Calibri"/>
              <a:cs typeface="Calibri"/>
              <a:sym typeface="Calibri"/>
            </a:endParaRPr>
          </a:p>
          <a:p>
            <a:pPr indent="-412750" lvl="0" marL="609600" marR="419100" rtl="0" algn="l">
              <a:lnSpc>
                <a:spcPct val="100000"/>
              </a:lnSpc>
              <a:spcBef>
                <a:spcPts val="0"/>
              </a:spcBef>
              <a:spcAft>
                <a:spcPts val="0"/>
              </a:spcAft>
              <a:buClr>
                <a:srgbClr val="434343"/>
              </a:buClr>
              <a:buSzPts val="1700"/>
              <a:buFont typeface="Arial"/>
              <a:buChar char="●"/>
            </a:pPr>
            <a:r>
              <a:rPr b="0" i="0" lang="es-CO" sz="1700" u="none" cap="none" strike="noStrike">
                <a:solidFill>
                  <a:srgbClr val="434343"/>
                </a:solidFill>
                <a:latin typeface="Calibri"/>
                <a:ea typeface="Calibri"/>
                <a:cs typeface="Calibri"/>
                <a:sym typeface="Calibri"/>
              </a:rPr>
              <a:t>Proporcionar una entrega rápida, en un  desarrollo como mucho de un mes y medio  QuickWin.</a:t>
            </a:r>
            <a:endParaRPr b="0" i="0" sz="1700" u="none" cap="none" strike="noStrike">
              <a:solidFill>
                <a:srgbClr val="434343"/>
              </a:solidFill>
              <a:latin typeface="Calibri"/>
              <a:ea typeface="Calibri"/>
              <a:cs typeface="Calibri"/>
              <a:sym typeface="Calibri"/>
            </a:endParaRPr>
          </a:p>
          <a:p>
            <a:pPr indent="0" lvl="0" marL="0" marR="419100" rtl="0" algn="l">
              <a:lnSpc>
                <a:spcPct val="100000"/>
              </a:lnSpc>
              <a:spcBef>
                <a:spcPts val="0"/>
              </a:spcBef>
              <a:spcAft>
                <a:spcPts val="0"/>
              </a:spcAft>
              <a:buClr>
                <a:srgbClr val="000000"/>
              </a:buClr>
              <a:buSzPts val="1700"/>
              <a:buFont typeface="Arial"/>
              <a:buNone/>
            </a:pPr>
            <a:r>
              <a:t/>
            </a:r>
            <a:endParaRPr b="0" i="0" sz="17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0" i="0" lang="es-CO" sz="1700" u="none" cap="none" strike="noStrike">
                <a:solidFill>
                  <a:srgbClr val="434343"/>
                </a:solidFill>
                <a:latin typeface="Calibri"/>
                <a:ea typeface="Calibri"/>
                <a:cs typeface="Calibri"/>
                <a:sym typeface="Calibri"/>
              </a:rPr>
              <a:t>Un proyecto puede constar de uno o más Sprints.</a:t>
            </a:r>
            <a:endParaRPr b="0" i="0" sz="1700" u="none" cap="none" strike="noStrike">
              <a:solidFill>
                <a:srgbClr val="434343"/>
              </a:solidFill>
              <a:latin typeface="Calibri"/>
              <a:ea typeface="Calibri"/>
              <a:cs typeface="Calibri"/>
              <a:sym typeface="Calibri"/>
            </a:endParaRPr>
          </a:p>
        </p:txBody>
      </p:sp>
      <p:grpSp>
        <p:nvGrpSpPr>
          <p:cNvPr id="1779" name="Google Shape;1779;g29e745b8efd_1_2463"/>
          <p:cNvGrpSpPr/>
          <p:nvPr/>
        </p:nvGrpSpPr>
        <p:grpSpPr>
          <a:xfrm>
            <a:off x="15955" y="1311623"/>
            <a:ext cx="4250435" cy="2481072"/>
            <a:chOff x="5151120" y="932688"/>
            <a:chExt cx="4250435" cy="2481072"/>
          </a:xfrm>
        </p:grpSpPr>
        <p:pic>
          <p:nvPicPr>
            <p:cNvPr id="1780" name="Google Shape;1780;g29e745b8efd_1_2463"/>
            <p:cNvPicPr preferRelativeResize="0"/>
            <p:nvPr/>
          </p:nvPicPr>
          <p:blipFill rotWithShape="1">
            <a:blip r:embed="rId3">
              <a:alphaModFix/>
            </a:blip>
            <a:srcRect b="0" l="0" r="0" t="0"/>
            <a:stretch/>
          </p:blipFill>
          <p:spPr>
            <a:xfrm>
              <a:off x="5151120" y="932688"/>
              <a:ext cx="4250435" cy="2481072"/>
            </a:xfrm>
            <a:prstGeom prst="rect">
              <a:avLst/>
            </a:prstGeom>
            <a:noFill/>
            <a:ln>
              <a:noFill/>
            </a:ln>
          </p:spPr>
        </p:pic>
        <p:pic>
          <p:nvPicPr>
            <p:cNvPr id="1781" name="Google Shape;1781;g29e745b8efd_1_2463"/>
            <p:cNvPicPr preferRelativeResize="0"/>
            <p:nvPr/>
          </p:nvPicPr>
          <p:blipFill rotWithShape="1">
            <a:blip r:embed="rId4">
              <a:alphaModFix/>
            </a:blip>
            <a:srcRect b="0" l="0" r="0" t="0"/>
            <a:stretch/>
          </p:blipFill>
          <p:spPr>
            <a:xfrm>
              <a:off x="5451348" y="1161288"/>
              <a:ext cx="3663696" cy="1961388"/>
            </a:xfrm>
            <a:prstGeom prst="rect">
              <a:avLst/>
            </a:prstGeom>
            <a:noFill/>
            <a:ln>
              <a:noFill/>
            </a:ln>
          </p:spPr>
        </p:pic>
        <p:sp>
          <p:nvSpPr>
            <p:cNvPr id="1782" name="Google Shape;1782;g29e745b8efd_1_2463"/>
            <p:cNvSpPr/>
            <p:nvPr/>
          </p:nvSpPr>
          <p:spPr>
            <a:xfrm>
              <a:off x="5446776" y="1156716"/>
              <a:ext cx="3672840" cy="1971039"/>
            </a:xfrm>
            <a:custGeom>
              <a:rect b="b" l="l" r="r" t="t"/>
              <a:pathLst>
                <a:path extrusionOk="0" h="1971039" w="3672840">
                  <a:moveTo>
                    <a:pt x="0" y="1970531"/>
                  </a:moveTo>
                  <a:lnTo>
                    <a:pt x="3672839" y="1970531"/>
                  </a:lnTo>
                  <a:lnTo>
                    <a:pt x="3672839" y="0"/>
                  </a:lnTo>
                  <a:lnTo>
                    <a:pt x="0" y="0"/>
                  </a:lnTo>
                  <a:lnTo>
                    <a:pt x="0" y="1970531"/>
                  </a:lnTo>
                  <a:close/>
                </a:path>
              </a:pathLst>
            </a:custGeom>
            <a:noFill/>
            <a:ln cap="flat" cmpd="sng" w="9525">
              <a:solidFill>
                <a:srgbClr val="89959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783" name="Google Shape;1783;g29e745b8efd_1_2463"/>
          <p:cNvSpPr txBox="1"/>
          <p:nvPr/>
        </p:nvSpPr>
        <p:spPr>
          <a:xfrm>
            <a:off x="4059252" y="1556809"/>
            <a:ext cx="1977300" cy="536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700"/>
              <a:buFont typeface="Arial"/>
              <a:buNone/>
            </a:pPr>
            <a:r>
              <a:rPr b="1" i="0" lang="es-CO" sz="1700" u="none" cap="none" strike="noStrike">
                <a:solidFill>
                  <a:srgbClr val="2A6AA0"/>
                </a:solidFill>
                <a:latin typeface="Calibri"/>
                <a:ea typeface="Calibri"/>
                <a:cs typeface="Calibri"/>
                <a:sym typeface="Calibri"/>
              </a:rPr>
              <a:t>Fragmentación del</a:t>
            </a:r>
            <a:endParaRPr b="0" i="0" sz="1700" u="none" cap="none" strike="noStrike">
              <a:solidFill>
                <a:srgbClr val="2A6AA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1700"/>
              <a:buFont typeface="Arial"/>
              <a:buNone/>
            </a:pPr>
            <a:r>
              <a:rPr b="1" i="0" lang="es-CO" sz="1700" u="none" cap="none" strike="noStrike">
                <a:solidFill>
                  <a:srgbClr val="2A6AA0"/>
                </a:solidFill>
                <a:latin typeface="Calibri"/>
                <a:ea typeface="Calibri"/>
                <a:cs typeface="Calibri"/>
                <a:sym typeface="Calibri"/>
              </a:rPr>
              <a:t>Flujo de Proceso</a:t>
            </a:r>
            <a:endParaRPr b="0" i="0" sz="1700" u="none" cap="none" strike="noStrike">
              <a:solidFill>
                <a:srgbClr val="2A6AA0"/>
              </a:solidFill>
              <a:latin typeface="Calibri"/>
              <a:ea typeface="Calibri"/>
              <a:cs typeface="Calibri"/>
              <a:sym typeface="Calibri"/>
            </a:endParaRPr>
          </a:p>
        </p:txBody>
      </p:sp>
      <p:grpSp>
        <p:nvGrpSpPr>
          <p:cNvPr id="1784" name="Google Shape;1784;g29e745b8efd_1_2463"/>
          <p:cNvGrpSpPr/>
          <p:nvPr/>
        </p:nvGrpSpPr>
        <p:grpSpPr>
          <a:xfrm>
            <a:off x="2259282" y="2206417"/>
            <a:ext cx="4797551" cy="4829556"/>
            <a:chOff x="7394447" y="1962946"/>
            <a:chExt cx="4797551" cy="4829556"/>
          </a:xfrm>
        </p:grpSpPr>
        <p:pic>
          <p:nvPicPr>
            <p:cNvPr id="1785" name="Google Shape;1785;g29e745b8efd_1_2463"/>
            <p:cNvPicPr preferRelativeResize="0"/>
            <p:nvPr/>
          </p:nvPicPr>
          <p:blipFill rotWithShape="1">
            <a:blip r:embed="rId5">
              <a:alphaModFix/>
            </a:blip>
            <a:srcRect b="0" l="0" r="0" t="0"/>
            <a:stretch/>
          </p:blipFill>
          <p:spPr>
            <a:xfrm>
              <a:off x="7394447" y="1962946"/>
              <a:ext cx="4797551" cy="4829556"/>
            </a:xfrm>
            <a:prstGeom prst="rect">
              <a:avLst/>
            </a:prstGeom>
            <a:noFill/>
            <a:ln>
              <a:noFill/>
            </a:ln>
          </p:spPr>
        </p:pic>
        <p:pic>
          <p:nvPicPr>
            <p:cNvPr id="1786" name="Google Shape;1786;g29e745b8efd_1_2463"/>
            <p:cNvPicPr preferRelativeResize="0"/>
            <p:nvPr/>
          </p:nvPicPr>
          <p:blipFill rotWithShape="1">
            <a:blip r:embed="rId6">
              <a:alphaModFix/>
            </a:blip>
            <a:srcRect b="0" l="0" r="0" t="0"/>
            <a:stretch/>
          </p:blipFill>
          <p:spPr>
            <a:xfrm>
              <a:off x="7699247" y="2142743"/>
              <a:ext cx="4364735" cy="4238243"/>
            </a:xfrm>
            <a:prstGeom prst="rect">
              <a:avLst/>
            </a:prstGeom>
            <a:noFill/>
            <a:ln>
              <a:noFill/>
            </a:ln>
          </p:spPr>
        </p:pic>
      </p:grpSp>
      <p:sp>
        <p:nvSpPr>
          <p:cNvPr id="1787" name="Google Shape;1787;g29e745b8efd_1_2463"/>
          <p:cNvSpPr txBox="1"/>
          <p:nvPr/>
        </p:nvSpPr>
        <p:spPr>
          <a:xfrm>
            <a:off x="247983" y="4359285"/>
            <a:ext cx="2195100" cy="797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700"/>
              <a:buFont typeface="Arial"/>
              <a:buNone/>
            </a:pPr>
            <a:r>
              <a:rPr b="1" i="0" lang="es-CO" sz="1700" u="none" cap="none" strike="noStrike">
                <a:solidFill>
                  <a:srgbClr val="2A6AA0"/>
                </a:solidFill>
                <a:latin typeface="Calibri"/>
                <a:ea typeface="Calibri"/>
                <a:cs typeface="Calibri"/>
                <a:sym typeface="Calibri"/>
              </a:rPr>
              <a:t>Fragmentación del  Diagrama de  Dependencias Inicial</a:t>
            </a:r>
            <a:endParaRPr b="0" i="0" sz="1700" u="none" cap="none" strike="noStrike">
              <a:solidFill>
                <a:srgbClr val="2A6AA0"/>
              </a:solidFill>
              <a:latin typeface="Calibri"/>
              <a:ea typeface="Calibri"/>
              <a:cs typeface="Calibri"/>
              <a:sym typeface="Calibri"/>
            </a:endParaRPr>
          </a:p>
        </p:txBody>
      </p:sp>
      <p:pic>
        <p:nvPicPr>
          <p:cNvPr id="1788" name="Google Shape;1788;g29e745b8efd_1_2463"/>
          <p:cNvPicPr preferRelativeResize="0"/>
          <p:nvPr/>
        </p:nvPicPr>
        <p:blipFill rotWithShape="1">
          <a:blip r:embed="rId7">
            <a:alphaModFix/>
          </a:blip>
          <a:srcRect b="0" l="0" r="0" t="0"/>
          <a:stretch/>
        </p:blipFill>
        <p:spPr>
          <a:xfrm>
            <a:off x="9791353" y="6293327"/>
            <a:ext cx="2209799" cy="440267"/>
          </a:xfrm>
          <a:prstGeom prst="rect">
            <a:avLst/>
          </a:prstGeom>
          <a:noFill/>
          <a:ln>
            <a:noFill/>
          </a:ln>
        </p:spPr>
      </p:pic>
      <p:sp>
        <p:nvSpPr>
          <p:cNvPr id="1789" name="Google Shape;1789;g29e745b8efd_1_2463"/>
          <p:cNvSpPr/>
          <p:nvPr/>
        </p:nvSpPr>
        <p:spPr>
          <a:xfrm>
            <a:off x="-354477" y="-136473"/>
            <a:ext cx="1148100" cy="857100"/>
          </a:xfrm>
          <a:prstGeom prst="rect">
            <a:avLst/>
          </a:prstGeom>
          <a:solidFill>
            <a:srgbClr val="00659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790" name="Google Shape;1790;g29e745b8efd_1_2463"/>
          <p:cNvSpPr txBox="1"/>
          <p:nvPr/>
        </p:nvSpPr>
        <p:spPr>
          <a:xfrm>
            <a:off x="843200" y="-27377"/>
            <a:ext cx="16256100" cy="1367400"/>
          </a:xfrm>
          <a:prstGeom prst="rect">
            <a:avLst/>
          </a:prstGeom>
          <a:noFill/>
          <a:ln>
            <a:noFill/>
          </a:ln>
        </p:spPr>
        <p:txBody>
          <a:bodyPr anchorCtr="0" anchor="t" bIns="60925" lIns="121900" spcFirstLastPara="1" rIns="121900" wrap="square" tIns="60925">
            <a:spAutoFit/>
          </a:bodyPr>
          <a:lstStyle/>
          <a:p>
            <a:pPr indent="0" lvl="0" marL="12700" marR="0" rtl="0" algn="l">
              <a:lnSpc>
                <a:spcPct val="100000"/>
              </a:lnSpc>
              <a:spcBef>
                <a:spcPts val="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Fragmentación del flujo de proceso y/o</a:t>
            </a:r>
            <a:endParaRPr b="1" i="0" sz="4000" u="none" cap="none" strike="noStrike">
              <a:solidFill>
                <a:srgbClr val="377AF4"/>
              </a:solidFill>
              <a:latin typeface="Roboto"/>
              <a:ea typeface="Roboto"/>
              <a:cs typeface="Roboto"/>
              <a:sym typeface="Roboto"/>
            </a:endParaRPr>
          </a:p>
          <a:p>
            <a:pPr indent="0" lvl="0" marL="12700" marR="0" rtl="0" algn="l">
              <a:lnSpc>
                <a:spcPct val="100000"/>
              </a:lnSpc>
              <a:spcBef>
                <a:spcPts val="100"/>
              </a:spcBef>
              <a:spcAft>
                <a:spcPts val="0"/>
              </a:spcAft>
              <a:buClr>
                <a:srgbClr val="000000"/>
              </a:buClr>
              <a:buSzPts val="4300"/>
              <a:buFont typeface="Arial"/>
              <a:buNone/>
            </a:pPr>
            <a:r>
              <a:rPr b="1" i="0" lang="es-CO" sz="4000" u="none" cap="none" strike="noStrike">
                <a:solidFill>
                  <a:srgbClr val="377AF4"/>
                </a:solidFill>
                <a:latin typeface="Roboto"/>
                <a:ea typeface="Roboto"/>
                <a:cs typeface="Roboto"/>
                <a:sym typeface="Roboto"/>
              </a:rPr>
              <a:t>Diagrama de dependencias</a:t>
            </a:r>
            <a:endParaRPr b="0" i="0" sz="1900" u="none" cap="none" strike="noStrike">
              <a:solidFill>
                <a:srgbClr val="000000"/>
              </a:solidFill>
              <a:latin typeface="Arial"/>
              <a:ea typeface="Arial"/>
              <a:cs typeface="Arial"/>
              <a:sym typeface="Arial"/>
            </a:endParaRPr>
          </a:p>
        </p:txBody>
      </p:sp>
      <p:pic>
        <p:nvPicPr>
          <p:cNvPr id="1791" name="Google Shape;1791;g29e745b8efd_1_2463"/>
          <p:cNvPicPr preferRelativeResize="0"/>
          <p:nvPr/>
        </p:nvPicPr>
        <p:blipFill rotWithShape="1">
          <a:blip r:embed="rId8">
            <a:alphaModFix/>
          </a:blip>
          <a:srcRect b="0" l="0" r="0" t="0"/>
          <a:stretch/>
        </p:blipFill>
        <p:spPr>
          <a:xfrm>
            <a:off x="10927195" y="302974"/>
            <a:ext cx="974431" cy="5199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2021-09-06T23:56:55Z</dcterms:created>
  <dc:creator>Lopez Ovalle Brayan Alejandro</dc:creator>
</cp:coreProperties>
</file>